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286.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302"/>
  </p:notesMasterIdLst>
  <p:handoutMasterIdLst>
    <p:handoutMasterId r:id="rId303"/>
  </p:handoutMasterIdLst>
  <p:sldIdLst>
    <p:sldId id="259" r:id="rId2"/>
    <p:sldId id="260" r:id="rId3"/>
    <p:sldId id="283" r:id="rId4"/>
    <p:sldId id="402" r:id="rId5"/>
    <p:sldId id="282" r:id="rId6"/>
    <p:sldId id="403" r:id="rId7"/>
    <p:sldId id="284" r:id="rId8"/>
    <p:sldId id="603" r:id="rId9"/>
    <p:sldId id="266" r:id="rId10"/>
    <p:sldId id="404" r:id="rId11"/>
    <p:sldId id="285" r:id="rId12"/>
    <p:sldId id="286" r:id="rId13"/>
    <p:sldId id="287" r:id="rId14"/>
    <p:sldId id="405" r:id="rId15"/>
    <p:sldId id="406" r:id="rId16"/>
    <p:sldId id="289" r:id="rId17"/>
    <p:sldId id="407" r:id="rId18"/>
    <p:sldId id="408" r:id="rId19"/>
    <p:sldId id="409" r:id="rId20"/>
    <p:sldId id="410" r:id="rId21"/>
    <p:sldId id="411" r:id="rId22"/>
    <p:sldId id="604" r:id="rId23"/>
    <p:sldId id="272" r:id="rId24"/>
    <p:sldId id="412" r:id="rId25"/>
    <p:sldId id="365" r:id="rId26"/>
    <p:sldId id="413" r:id="rId27"/>
    <p:sldId id="291" r:id="rId28"/>
    <p:sldId id="414" r:id="rId29"/>
    <p:sldId id="415" r:id="rId30"/>
    <p:sldId id="416" r:id="rId31"/>
    <p:sldId id="417" r:id="rId32"/>
    <p:sldId id="418" r:id="rId33"/>
    <p:sldId id="369" r:id="rId34"/>
    <p:sldId id="419" r:id="rId35"/>
    <p:sldId id="420" r:id="rId36"/>
    <p:sldId id="422" r:id="rId37"/>
    <p:sldId id="421" r:id="rId38"/>
    <p:sldId id="423" r:id="rId39"/>
    <p:sldId id="424" r:id="rId40"/>
    <p:sldId id="292" r:id="rId41"/>
    <p:sldId id="425" r:id="rId42"/>
    <p:sldId id="294" r:id="rId43"/>
    <p:sldId id="426" r:id="rId44"/>
    <p:sldId id="427" r:id="rId45"/>
    <p:sldId id="366" r:id="rId46"/>
    <p:sldId id="428" r:id="rId47"/>
    <p:sldId id="429" r:id="rId48"/>
    <p:sldId id="430" r:id="rId49"/>
    <p:sldId id="431" r:id="rId50"/>
    <p:sldId id="367" r:id="rId51"/>
    <p:sldId id="368" r:id="rId52"/>
    <p:sldId id="605" r:id="rId53"/>
    <p:sldId id="275" r:id="rId54"/>
    <p:sldId id="432" r:id="rId55"/>
    <p:sldId id="433" r:id="rId56"/>
    <p:sldId id="434" r:id="rId57"/>
    <p:sldId id="435" r:id="rId58"/>
    <p:sldId id="297" r:id="rId59"/>
    <p:sldId id="436" r:id="rId60"/>
    <p:sldId id="306" r:id="rId61"/>
    <p:sldId id="437" r:id="rId62"/>
    <p:sldId id="307" r:id="rId63"/>
    <p:sldId id="438" r:id="rId64"/>
    <p:sldId id="439" r:id="rId65"/>
    <p:sldId id="370" r:id="rId66"/>
    <p:sldId id="449" r:id="rId67"/>
    <p:sldId id="450" r:id="rId68"/>
    <p:sldId id="451" r:id="rId69"/>
    <p:sldId id="452" r:id="rId70"/>
    <p:sldId id="453" r:id="rId71"/>
    <p:sldId id="454" r:id="rId72"/>
    <p:sldId id="455" r:id="rId73"/>
    <p:sldId id="456" r:id="rId74"/>
    <p:sldId id="457" r:id="rId75"/>
    <p:sldId id="371" r:id="rId76"/>
    <p:sldId id="458" r:id="rId77"/>
    <p:sldId id="459" r:id="rId78"/>
    <p:sldId id="460" r:id="rId79"/>
    <p:sldId id="461" r:id="rId80"/>
    <p:sldId id="462" r:id="rId81"/>
    <p:sldId id="463" r:id="rId82"/>
    <p:sldId id="464" r:id="rId83"/>
    <p:sldId id="465" r:id="rId84"/>
    <p:sldId id="466" r:id="rId85"/>
    <p:sldId id="467" r:id="rId86"/>
    <p:sldId id="468" r:id="rId87"/>
    <p:sldId id="606" r:id="rId88"/>
    <p:sldId id="278" r:id="rId89"/>
    <p:sldId id="440" r:id="rId90"/>
    <p:sldId id="441" r:id="rId91"/>
    <p:sldId id="442" r:id="rId92"/>
    <p:sldId id="301" r:id="rId93"/>
    <p:sldId id="443" r:id="rId94"/>
    <p:sldId id="302" r:id="rId95"/>
    <p:sldId id="444" r:id="rId96"/>
    <p:sldId id="445" r:id="rId97"/>
    <p:sldId id="303" r:id="rId98"/>
    <p:sldId id="446" r:id="rId99"/>
    <p:sldId id="447" r:id="rId100"/>
    <p:sldId id="448" r:id="rId101"/>
    <p:sldId id="304" r:id="rId102"/>
    <p:sldId id="305" r:id="rId103"/>
    <p:sldId id="608" r:id="rId104"/>
    <p:sldId id="295" r:id="rId105"/>
    <p:sldId id="296" r:id="rId106"/>
    <p:sldId id="607" r:id="rId107"/>
    <p:sldId id="281" r:id="rId108"/>
    <p:sldId id="311" r:id="rId109"/>
    <p:sldId id="340" r:id="rId110"/>
    <p:sldId id="308" r:id="rId111"/>
    <p:sldId id="469" r:id="rId112"/>
    <p:sldId id="537" r:id="rId113"/>
    <p:sldId id="341" r:id="rId114"/>
    <p:sldId id="310" r:id="rId115"/>
    <p:sldId id="470" r:id="rId116"/>
    <p:sldId id="538" r:id="rId117"/>
    <p:sldId id="372" r:id="rId118"/>
    <p:sldId id="373" r:id="rId119"/>
    <p:sldId id="312" r:id="rId120"/>
    <p:sldId id="471" r:id="rId121"/>
    <p:sldId id="539" r:id="rId122"/>
    <p:sldId id="343" r:id="rId123"/>
    <p:sldId id="313" r:id="rId124"/>
    <p:sldId id="344" r:id="rId125"/>
    <p:sldId id="314" r:id="rId126"/>
    <p:sldId id="346" r:id="rId127"/>
    <p:sldId id="316" r:id="rId128"/>
    <p:sldId id="472" r:id="rId129"/>
    <p:sldId id="540" r:id="rId130"/>
    <p:sldId id="473" r:id="rId131"/>
    <p:sldId id="541" r:id="rId132"/>
    <p:sldId id="347" r:id="rId133"/>
    <p:sldId id="317" r:id="rId134"/>
    <p:sldId id="474" r:id="rId135"/>
    <p:sldId id="542" r:id="rId136"/>
    <p:sldId id="475" r:id="rId137"/>
    <p:sldId id="543" r:id="rId138"/>
    <p:sldId id="476" r:id="rId139"/>
    <p:sldId id="544" r:id="rId140"/>
    <p:sldId id="477" r:id="rId141"/>
    <p:sldId id="545" r:id="rId142"/>
    <p:sldId id="478" r:id="rId143"/>
    <p:sldId id="546" r:id="rId144"/>
    <p:sldId id="318" r:id="rId145"/>
    <p:sldId id="479" r:id="rId146"/>
    <p:sldId id="556" r:id="rId147"/>
    <p:sldId id="374" r:id="rId148"/>
    <p:sldId id="379" r:id="rId149"/>
    <p:sldId id="480" r:id="rId150"/>
    <p:sldId id="557" r:id="rId151"/>
    <p:sldId id="481" r:id="rId152"/>
    <p:sldId id="319" r:id="rId153"/>
    <p:sldId id="498" r:id="rId154"/>
    <p:sldId id="558" r:id="rId155"/>
    <p:sldId id="482" r:id="rId156"/>
    <p:sldId id="559" r:id="rId157"/>
    <p:sldId id="483" r:id="rId158"/>
    <p:sldId id="560" r:id="rId159"/>
    <p:sldId id="484" r:id="rId160"/>
    <p:sldId id="561" r:id="rId161"/>
    <p:sldId id="485" r:id="rId162"/>
    <p:sldId id="562" r:id="rId163"/>
    <p:sldId id="378" r:id="rId164"/>
    <p:sldId id="385" r:id="rId165"/>
    <p:sldId id="486" r:id="rId166"/>
    <p:sldId id="601" r:id="rId167"/>
    <p:sldId id="487" r:id="rId168"/>
    <p:sldId id="563" r:id="rId169"/>
    <p:sldId id="488" r:id="rId170"/>
    <p:sldId id="564" r:id="rId171"/>
    <p:sldId id="489" r:id="rId172"/>
    <p:sldId id="490" r:id="rId173"/>
    <p:sldId id="565" r:id="rId174"/>
    <p:sldId id="491" r:id="rId175"/>
    <p:sldId id="566" r:id="rId176"/>
    <p:sldId id="375" r:id="rId177"/>
    <p:sldId id="380" r:id="rId178"/>
    <p:sldId id="492" r:id="rId179"/>
    <p:sldId id="567" r:id="rId180"/>
    <p:sldId id="352" r:id="rId181"/>
    <p:sldId id="323" r:id="rId182"/>
    <p:sldId id="493" r:id="rId183"/>
    <p:sldId id="568" r:id="rId184"/>
    <p:sldId id="499" r:id="rId185"/>
    <p:sldId id="569" r:id="rId186"/>
    <p:sldId id="382" r:id="rId187"/>
    <p:sldId id="383" r:id="rId188"/>
    <p:sldId id="494" r:id="rId189"/>
    <p:sldId id="570" r:id="rId190"/>
    <p:sldId id="495" r:id="rId191"/>
    <p:sldId id="571" r:id="rId192"/>
    <p:sldId id="496" r:id="rId193"/>
    <p:sldId id="599" r:id="rId194"/>
    <p:sldId id="497" r:id="rId195"/>
    <p:sldId id="600" r:id="rId196"/>
    <p:sldId id="376" r:id="rId197"/>
    <p:sldId id="381" r:id="rId198"/>
    <p:sldId id="377" r:id="rId199"/>
    <p:sldId id="384" r:id="rId200"/>
    <p:sldId id="324" r:id="rId201"/>
    <p:sldId id="500" r:id="rId202"/>
    <p:sldId id="572" r:id="rId203"/>
    <p:sldId id="501" r:id="rId204"/>
    <p:sldId id="602" r:id="rId205"/>
    <p:sldId id="502" r:id="rId206"/>
    <p:sldId id="573" r:id="rId207"/>
    <p:sldId id="503" r:id="rId208"/>
    <p:sldId id="574" r:id="rId209"/>
    <p:sldId id="354" r:id="rId210"/>
    <p:sldId id="326" r:id="rId211"/>
    <p:sldId id="504" r:id="rId212"/>
    <p:sldId id="575" r:id="rId213"/>
    <p:sldId id="387" r:id="rId214"/>
    <p:sldId id="391" r:id="rId215"/>
    <p:sldId id="505" r:id="rId216"/>
    <p:sldId id="576" r:id="rId217"/>
    <p:sldId id="388" r:id="rId218"/>
    <p:sldId id="328" r:id="rId219"/>
    <p:sldId id="506" r:id="rId220"/>
    <p:sldId id="577" r:id="rId221"/>
    <p:sldId id="507" r:id="rId222"/>
    <p:sldId id="578" r:id="rId223"/>
    <p:sldId id="389" r:id="rId224"/>
    <p:sldId id="392" r:id="rId225"/>
    <p:sldId id="508" r:id="rId226"/>
    <p:sldId id="579" r:id="rId227"/>
    <p:sldId id="509" r:id="rId228"/>
    <p:sldId id="580" r:id="rId229"/>
    <p:sldId id="510" r:id="rId230"/>
    <p:sldId id="581" r:id="rId231"/>
    <p:sldId id="511" r:id="rId232"/>
    <p:sldId id="582" r:id="rId233"/>
    <p:sldId id="512" r:id="rId234"/>
    <p:sldId id="583" r:id="rId235"/>
    <p:sldId id="513" r:id="rId236"/>
    <p:sldId id="584" r:id="rId237"/>
    <p:sldId id="514" r:id="rId238"/>
    <p:sldId id="586" r:id="rId239"/>
    <p:sldId id="515" r:id="rId240"/>
    <p:sldId id="587" r:id="rId241"/>
    <p:sldId id="516" r:id="rId242"/>
    <p:sldId id="588" r:id="rId243"/>
    <p:sldId id="390" r:id="rId244"/>
    <p:sldId id="393" r:id="rId245"/>
    <p:sldId id="517" r:id="rId246"/>
    <p:sldId id="585" r:id="rId247"/>
    <p:sldId id="518" r:id="rId248"/>
    <p:sldId id="589" r:id="rId249"/>
    <p:sldId id="519" r:id="rId250"/>
    <p:sldId id="590" r:id="rId251"/>
    <p:sldId id="520" r:id="rId252"/>
    <p:sldId id="591" r:id="rId253"/>
    <p:sldId id="521" r:id="rId254"/>
    <p:sldId id="592" r:id="rId255"/>
    <p:sldId id="522" r:id="rId256"/>
    <p:sldId id="593" r:id="rId257"/>
    <p:sldId id="523" r:id="rId258"/>
    <p:sldId id="594" r:id="rId259"/>
    <p:sldId id="524" r:id="rId260"/>
    <p:sldId id="595" r:id="rId261"/>
    <p:sldId id="525" r:id="rId262"/>
    <p:sldId id="596" r:id="rId263"/>
    <p:sldId id="526" r:id="rId264"/>
    <p:sldId id="597" r:id="rId265"/>
    <p:sldId id="527" r:id="rId266"/>
    <p:sldId id="598" r:id="rId267"/>
    <p:sldId id="331" r:id="rId268"/>
    <p:sldId id="528" r:id="rId269"/>
    <p:sldId id="547" r:id="rId270"/>
    <p:sldId id="529" r:id="rId271"/>
    <p:sldId id="548" r:id="rId272"/>
    <p:sldId id="530" r:id="rId273"/>
    <p:sldId id="549" r:id="rId274"/>
    <p:sldId id="394" r:id="rId275"/>
    <p:sldId id="332" r:id="rId276"/>
    <p:sldId id="531" r:id="rId277"/>
    <p:sldId id="550" r:id="rId278"/>
    <p:sldId id="395" r:id="rId279"/>
    <p:sldId id="333" r:id="rId280"/>
    <p:sldId id="532" r:id="rId281"/>
    <p:sldId id="551" r:id="rId282"/>
    <p:sldId id="533" r:id="rId283"/>
    <p:sldId id="552" r:id="rId284"/>
    <p:sldId id="396" r:id="rId285"/>
    <p:sldId id="334" r:id="rId286"/>
    <p:sldId id="534" r:id="rId287"/>
    <p:sldId id="553" r:id="rId288"/>
    <p:sldId id="535" r:id="rId289"/>
    <p:sldId id="554" r:id="rId290"/>
    <p:sldId id="536" r:id="rId291"/>
    <p:sldId id="555" r:id="rId292"/>
    <p:sldId id="397" r:id="rId293"/>
    <p:sldId id="399" r:id="rId294"/>
    <p:sldId id="398" r:id="rId295"/>
    <p:sldId id="400" r:id="rId296"/>
    <p:sldId id="337" r:id="rId297"/>
    <p:sldId id="364" r:id="rId298"/>
    <p:sldId id="338" r:id="rId299"/>
    <p:sldId id="401" r:id="rId300"/>
    <p:sldId id="339" r:id="rId301"/>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A11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64" autoAdjust="0"/>
    <p:restoredTop sz="94660"/>
  </p:normalViewPr>
  <p:slideViewPr>
    <p:cSldViewPr snapToGrid="0" snapToObjects="1">
      <p:cViewPr varScale="1">
        <p:scale>
          <a:sx n="59" d="100"/>
          <a:sy n="59" d="100"/>
        </p:scale>
        <p:origin x="-78" y="-28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notesMaster" Target="notesMasters/notesMaster1.xml"/><Relationship Id="rId30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12525BC-63EC-4749-BEB3-B794EC9AC3EF}" type="datetimeFigureOut">
              <a:rPr lang="fr-FR"/>
              <a:pPr>
                <a:defRPr/>
              </a:pPr>
              <a:t>18/06/2015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3A97BC2-8093-4ADA-BD9A-50254C3BBAB9}" type="slidenum">
              <a:rPr lang="fr-FR"/>
              <a:pPr>
                <a:defRPr/>
              </a:pPr>
              <a:t>‹N°›</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F4199FF-CC4A-4D35-84D2-71358FD0FEE3}" type="datetimeFigureOut">
              <a:rPr lang="fr-FR"/>
              <a:pPr>
                <a:defRPr/>
              </a:pPr>
              <a:t>18/06/2015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E878F3C-CA79-4AE4-B747-35B1B4F36000}" type="slidenum">
              <a:rPr lang="fr-FR"/>
              <a:pPr>
                <a:defRPr/>
              </a:pPr>
              <a:t>‹N°›</a:t>
            </a:fld>
            <a:endParaRPr lang="fr-FR"/>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fr-FR" smtClean="0"/>
              <a:t>Cliquez et modifiez le titre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lvl1pPr>
              <a:defRPr/>
            </a:lvl1pPr>
          </a:lstStyle>
          <a:p>
            <a:pPr>
              <a:defRPr/>
            </a:pPr>
            <a:fld id="{0B6BFFCF-C5D9-43D0-B571-0F7F55109493}" type="datetime1">
              <a:rPr lang="fr-FR"/>
              <a:pPr>
                <a:defRPr/>
              </a:pPr>
              <a:t>18/06/2015</a:t>
            </a:fld>
            <a:endParaRPr lang="fr-FR"/>
          </a:p>
        </p:txBody>
      </p:sp>
      <p:sp>
        <p:nvSpPr>
          <p:cNvPr id="5"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6" name="Slide Number Placeholder 5"/>
          <p:cNvSpPr>
            <a:spLocks noGrp="1"/>
          </p:cNvSpPr>
          <p:nvPr>
            <p:ph type="sldNum" sz="quarter" idx="12"/>
          </p:nvPr>
        </p:nvSpPr>
        <p:spPr/>
        <p:txBody>
          <a:bodyPr/>
          <a:lstStyle>
            <a:lvl1pPr>
              <a:defRPr/>
            </a:lvl1pPr>
          </a:lstStyle>
          <a:p>
            <a:pPr>
              <a:defRPr/>
            </a:pPr>
            <a:fld id="{A4743C3D-6FB6-4A64-9431-3EDDDE5A21AF}"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smtClean="0"/>
              <a:t>Cliquez et modifiez le titre</a:t>
            </a:r>
            <a:endParaRPr/>
          </a:p>
        </p:txBody>
      </p:sp>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E5BBD190-ED19-40F7-8084-2FB5FE56B52B}" type="datetime1">
              <a:rPr lang="fr-FR"/>
              <a:pPr>
                <a:defRPr/>
              </a:pPr>
              <a:t>18/06/2015</a:t>
            </a:fld>
            <a:endParaRPr lang="fr-FR"/>
          </a:p>
        </p:txBody>
      </p:sp>
      <p:sp>
        <p:nvSpPr>
          <p:cNvPr id="6"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7" name="Slide Number Placeholder 5"/>
          <p:cNvSpPr>
            <a:spLocks noGrp="1"/>
          </p:cNvSpPr>
          <p:nvPr>
            <p:ph type="sldNum" sz="quarter" idx="12"/>
          </p:nvPr>
        </p:nvSpPr>
        <p:spPr/>
        <p:txBody>
          <a:bodyPr/>
          <a:lstStyle>
            <a:lvl1pPr>
              <a:defRPr/>
            </a:lvl1pPr>
          </a:lstStyle>
          <a:p>
            <a:pPr>
              <a:defRPr/>
            </a:pPr>
            <a:fld id="{C3E78648-4714-446B-A1A6-BF5B257BA40B}"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u-dessus de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fr-FR" smtClean="0"/>
              <a:t>Cliquez et modifiez le titre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fr-FR" noProof="0" smtClean="0"/>
              <a:t>Faire glisser l'image vers l'espace réservé ou cliquer sur l'icône pour l'ajouter</a:t>
            </a:r>
            <a:endParaRPr noProof="0"/>
          </a:p>
        </p:txBody>
      </p:sp>
      <p:sp>
        <p:nvSpPr>
          <p:cNvPr id="5" name="Date Placeholder 3"/>
          <p:cNvSpPr>
            <a:spLocks noGrp="1"/>
          </p:cNvSpPr>
          <p:nvPr>
            <p:ph type="dt" sz="half" idx="14"/>
          </p:nvPr>
        </p:nvSpPr>
        <p:spPr/>
        <p:txBody>
          <a:bodyPr/>
          <a:lstStyle>
            <a:lvl1pPr>
              <a:defRPr/>
            </a:lvl1pPr>
          </a:lstStyle>
          <a:p>
            <a:pPr>
              <a:defRPr/>
            </a:pPr>
            <a:fld id="{51B58E11-93F0-49A0-AD6C-8ACF9DC81391}" type="datetime1">
              <a:rPr lang="fr-FR"/>
              <a:pPr>
                <a:defRPr/>
              </a:pPr>
              <a:t>18/06/2015</a:t>
            </a:fld>
            <a:endParaRPr lang="fr-FR"/>
          </a:p>
        </p:txBody>
      </p:sp>
      <p:sp>
        <p:nvSpPr>
          <p:cNvPr id="6" name="Footer Placeholder 4"/>
          <p:cNvSpPr>
            <a:spLocks noGrp="1"/>
          </p:cNvSpPr>
          <p:nvPr>
            <p:ph type="ftr" sz="quarter" idx="15"/>
          </p:nvPr>
        </p:nvSpPr>
        <p:spPr/>
        <p:txBody>
          <a:bodyPr/>
          <a:lstStyle>
            <a:lvl1pPr>
              <a:defRPr/>
            </a:lvl1pPr>
          </a:lstStyle>
          <a:p>
            <a:pPr>
              <a:defRPr/>
            </a:pPr>
            <a:r>
              <a:rPr lang="fr-FR"/>
              <a:t>Copyright Limousin Entreprises Durables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fr-FR" smtClean="0"/>
              <a:t>Cliquez et modifiez le titre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fr-FR" noProof="0" smtClean="0"/>
              <a:t>Faire glisser l'image vers l'espace réservé ou cliquer sur l'icône pour l'ajouter</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fr-FR" noProof="0" smtClean="0"/>
              <a:t>Faire glisser l'image vers l'espace réservé ou cliquer sur l'icône pour l'ajouter</a:t>
            </a:r>
            <a:endParaRPr noProof="0"/>
          </a:p>
        </p:txBody>
      </p:sp>
      <p:sp>
        <p:nvSpPr>
          <p:cNvPr id="6" name="Date Placeholder 3"/>
          <p:cNvSpPr>
            <a:spLocks noGrp="1"/>
          </p:cNvSpPr>
          <p:nvPr>
            <p:ph type="dt" sz="half" idx="15"/>
          </p:nvPr>
        </p:nvSpPr>
        <p:spPr/>
        <p:txBody>
          <a:bodyPr/>
          <a:lstStyle>
            <a:lvl1pPr>
              <a:defRPr/>
            </a:lvl1pPr>
          </a:lstStyle>
          <a:p>
            <a:pPr>
              <a:defRPr/>
            </a:pPr>
            <a:fld id="{CECE2794-7C27-4941-B613-DA258601A16B}" type="datetime1">
              <a:rPr lang="fr-FR"/>
              <a:pPr>
                <a:defRPr/>
              </a:pPr>
              <a:t>18/06/2015</a:t>
            </a:fld>
            <a:endParaRPr lang="fr-FR"/>
          </a:p>
        </p:txBody>
      </p:sp>
      <p:sp>
        <p:nvSpPr>
          <p:cNvPr id="8" name="Footer Placeholder 4"/>
          <p:cNvSpPr>
            <a:spLocks noGrp="1"/>
          </p:cNvSpPr>
          <p:nvPr>
            <p:ph type="ftr" sz="quarter" idx="16"/>
          </p:nvPr>
        </p:nvSpPr>
        <p:spPr/>
        <p:txBody>
          <a:bodyPr/>
          <a:lstStyle>
            <a:lvl1pPr>
              <a:defRPr/>
            </a:lvl1pPr>
          </a:lstStyle>
          <a:p>
            <a:pPr>
              <a:defRPr/>
            </a:pPr>
            <a:r>
              <a:rPr lang="fr-FR"/>
              <a:t>Copyright Limousin Entreprises Durables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fr-FR" smtClean="0"/>
              <a:t>Cliquez et modifiez le titre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fr-FR" noProof="0" smtClean="0"/>
              <a:t>Faire glisser l'image vers l'espace réservé ou cliquer sur l'icône pour l'ajouter</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fr-FR" noProof="0" smtClean="0"/>
              <a:t>Faire glisser l'image vers l'espace réservé ou cliquer sur l'icône pour l'ajouter</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fr-FR" noProof="0" smtClean="0"/>
              <a:t>Faire glisser l'image vers l'espace réservé ou cliquer sur l'icône pour l'ajouter</a:t>
            </a:r>
            <a:endParaRPr noProof="0"/>
          </a:p>
        </p:txBody>
      </p:sp>
      <p:sp>
        <p:nvSpPr>
          <p:cNvPr id="10" name="Date Placeholder 3"/>
          <p:cNvSpPr>
            <a:spLocks noGrp="1"/>
          </p:cNvSpPr>
          <p:nvPr>
            <p:ph type="dt" sz="half" idx="16"/>
          </p:nvPr>
        </p:nvSpPr>
        <p:spPr/>
        <p:txBody>
          <a:bodyPr/>
          <a:lstStyle>
            <a:lvl1pPr>
              <a:defRPr/>
            </a:lvl1pPr>
          </a:lstStyle>
          <a:p>
            <a:pPr>
              <a:defRPr/>
            </a:pPr>
            <a:fld id="{97C14901-7FC8-4E2D-8228-92FD2293B651}" type="datetime1">
              <a:rPr lang="fr-FR"/>
              <a:pPr>
                <a:defRPr/>
              </a:pPr>
              <a:t>18/06/2015</a:t>
            </a:fld>
            <a:endParaRPr lang="fr-FR"/>
          </a:p>
        </p:txBody>
      </p:sp>
      <p:sp>
        <p:nvSpPr>
          <p:cNvPr id="11" name="Footer Placeholder 4"/>
          <p:cNvSpPr>
            <a:spLocks noGrp="1"/>
          </p:cNvSpPr>
          <p:nvPr>
            <p:ph type="ftr" sz="quarter" idx="17"/>
          </p:nvPr>
        </p:nvSpPr>
        <p:spPr/>
        <p:txBody>
          <a:bodyPr/>
          <a:lstStyle>
            <a:lvl1pPr>
              <a:defRPr/>
            </a:lvl1pPr>
          </a:lstStyle>
          <a:p>
            <a:pPr>
              <a:defRPr/>
            </a:pPr>
            <a:r>
              <a:rPr lang="fr-FR"/>
              <a:t>Copyright Limousin Entreprises Durables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lvl1pPr>
              <a:defRPr/>
            </a:lvl1pPr>
          </a:lstStyle>
          <a:p>
            <a:pPr>
              <a:defRPr/>
            </a:pPr>
            <a:fld id="{FA399454-A6E7-4DA6-A727-4D3AEEEF79DE}" type="datetime1">
              <a:rPr lang="fr-FR"/>
              <a:pPr>
                <a:defRPr/>
              </a:pPr>
              <a:t>18/06/2015</a:t>
            </a:fld>
            <a:endParaRPr lang="fr-FR"/>
          </a:p>
        </p:txBody>
      </p:sp>
      <p:sp>
        <p:nvSpPr>
          <p:cNvPr id="5"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6" name="Slide Number Placeholder 5"/>
          <p:cNvSpPr>
            <a:spLocks noGrp="1"/>
          </p:cNvSpPr>
          <p:nvPr>
            <p:ph type="sldNum" sz="quarter" idx="12"/>
          </p:nvPr>
        </p:nvSpPr>
        <p:spPr/>
        <p:txBody>
          <a:bodyPr/>
          <a:lstStyle>
            <a:lvl1pPr>
              <a:defRPr/>
            </a:lvl1pPr>
          </a:lstStyle>
          <a:p>
            <a:pPr>
              <a:defRPr/>
            </a:pPr>
            <a:fld id="{E73FD84E-69E7-4E64-A2DF-827C2E9B2D59}"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fr-FR" smtClean="0"/>
              <a:t>Cliquez et modifiez le titre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lvl1pPr>
              <a:defRPr/>
            </a:lvl1pPr>
          </a:lstStyle>
          <a:p>
            <a:pPr>
              <a:defRPr/>
            </a:pPr>
            <a:fld id="{F770DDC5-0FDC-43A7-97FF-3888107CAD2D}" type="datetime1">
              <a:rPr lang="fr-FR"/>
              <a:pPr>
                <a:defRPr/>
              </a:pPr>
              <a:t>18/06/2015</a:t>
            </a:fld>
            <a:endParaRPr lang="fr-FR"/>
          </a:p>
        </p:txBody>
      </p:sp>
      <p:sp>
        <p:nvSpPr>
          <p:cNvPr id="5"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6" name="Slide Number Placeholder 5"/>
          <p:cNvSpPr>
            <a:spLocks noGrp="1"/>
          </p:cNvSpPr>
          <p:nvPr>
            <p:ph type="sldNum" sz="quarter" idx="12"/>
          </p:nvPr>
        </p:nvSpPr>
        <p:spPr/>
        <p:txBody>
          <a:bodyPr/>
          <a:lstStyle>
            <a:lvl1pPr>
              <a:defRPr/>
            </a:lvl1pPr>
          </a:lstStyle>
          <a:p>
            <a:pPr>
              <a:defRPr/>
            </a:pPr>
            <a:fld id="{CD213FB3-CEE5-4000-97EB-CC4E864ADABE}"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0" y="1123950"/>
            <a:ext cx="8913813" cy="914400"/>
          </a:xfrm>
        </p:spPr>
        <p:txBody>
          <a:bodyPr/>
          <a:lstStyle/>
          <a:p>
            <a:r>
              <a:rPr lang="fr-FR"/>
              <a:t>Cliquez pour modifier le style du titre</a:t>
            </a:r>
          </a:p>
        </p:txBody>
      </p:sp>
      <p:sp>
        <p:nvSpPr>
          <p:cNvPr id="3" name="Espace réservé du tableau 2"/>
          <p:cNvSpPr>
            <a:spLocks noGrp="1"/>
          </p:cNvSpPr>
          <p:nvPr>
            <p:ph type="tbl" idx="1"/>
          </p:nvPr>
        </p:nvSpPr>
        <p:spPr>
          <a:xfrm>
            <a:off x="1114425" y="2595563"/>
            <a:ext cx="7610475" cy="3670300"/>
          </a:xfrm>
        </p:spPr>
        <p:txBody>
          <a:bodyPr/>
          <a:lstStyle/>
          <a:p>
            <a:pPr lvl="0"/>
            <a:endParaRPr lang="fr-FR" noProof="0"/>
          </a:p>
        </p:txBody>
      </p:sp>
      <p:sp>
        <p:nvSpPr>
          <p:cNvPr id="4" name="Date Placeholder 3"/>
          <p:cNvSpPr>
            <a:spLocks noGrp="1"/>
          </p:cNvSpPr>
          <p:nvPr>
            <p:ph type="dt" sz="half" idx="10"/>
          </p:nvPr>
        </p:nvSpPr>
        <p:spPr/>
        <p:txBody>
          <a:bodyPr/>
          <a:lstStyle>
            <a:lvl1pPr>
              <a:defRPr/>
            </a:lvl1pPr>
          </a:lstStyle>
          <a:p>
            <a:pPr>
              <a:defRPr/>
            </a:pPr>
            <a:fld id="{8917C59C-C82A-4345-998A-9EED20374245}" type="datetime1">
              <a:rPr lang="fr-FR"/>
              <a:pPr>
                <a:defRPr/>
              </a:pPr>
              <a:t>18/06/2015</a:t>
            </a:fld>
            <a:endParaRPr lang="fr-FR"/>
          </a:p>
        </p:txBody>
      </p:sp>
      <p:sp>
        <p:nvSpPr>
          <p:cNvPr id="5"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6" name="Slide Number Placeholder 5"/>
          <p:cNvSpPr>
            <a:spLocks noGrp="1"/>
          </p:cNvSpPr>
          <p:nvPr>
            <p:ph type="sldNum" sz="quarter" idx="12"/>
          </p:nvPr>
        </p:nvSpPr>
        <p:spPr/>
        <p:txBody>
          <a:bodyPr/>
          <a:lstStyle>
            <a:lvl1pPr>
              <a:defRPr/>
            </a:lvl1pPr>
          </a:lstStyle>
          <a:p>
            <a:pPr>
              <a:defRPr/>
            </a:pPr>
            <a:fld id="{D10F21AC-890E-4A2F-BE29-85A4AA877EC8}"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1123950"/>
            <a:ext cx="8913813" cy="914400"/>
          </a:xfrm>
        </p:spPr>
        <p:txBody>
          <a:bodyPr/>
          <a:lstStyle/>
          <a:p>
            <a:r>
              <a:rPr lang="fr-FR"/>
              <a:t>Cliquez pour modifier le style du titre</a:t>
            </a:r>
          </a:p>
        </p:txBody>
      </p:sp>
      <p:sp>
        <p:nvSpPr>
          <p:cNvPr id="3" name="Espace réservé du texte 2"/>
          <p:cNvSpPr>
            <a:spLocks noGrp="1"/>
          </p:cNvSpPr>
          <p:nvPr>
            <p:ph type="body" sz="half" idx="1"/>
          </p:nvPr>
        </p:nvSpPr>
        <p:spPr>
          <a:xfrm>
            <a:off x="1114425" y="2595563"/>
            <a:ext cx="3729038" cy="3670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995863" y="2595563"/>
            <a:ext cx="3729037" cy="3670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Date Placeholder 3"/>
          <p:cNvSpPr>
            <a:spLocks noGrp="1"/>
          </p:cNvSpPr>
          <p:nvPr>
            <p:ph type="dt" sz="half" idx="10"/>
          </p:nvPr>
        </p:nvSpPr>
        <p:spPr/>
        <p:txBody>
          <a:bodyPr/>
          <a:lstStyle>
            <a:lvl1pPr>
              <a:defRPr/>
            </a:lvl1pPr>
          </a:lstStyle>
          <a:p>
            <a:pPr>
              <a:defRPr/>
            </a:pPr>
            <a:fld id="{4D3818F1-9764-4813-B31B-20C4978BF193}" type="datetime1">
              <a:rPr lang="fr-FR"/>
              <a:pPr>
                <a:defRPr/>
              </a:pPr>
              <a:t>18/06/2015</a:t>
            </a:fld>
            <a:endParaRPr lang="fr-FR"/>
          </a:p>
        </p:txBody>
      </p:sp>
      <p:sp>
        <p:nvSpPr>
          <p:cNvPr id="6"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7" name="Slide Number Placeholder 5"/>
          <p:cNvSpPr>
            <a:spLocks noGrp="1"/>
          </p:cNvSpPr>
          <p:nvPr>
            <p:ph type="sldNum" sz="quarter" idx="12"/>
          </p:nvPr>
        </p:nvSpPr>
        <p:spPr/>
        <p:txBody>
          <a:bodyPr/>
          <a:lstStyle>
            <a:lvl1pPr>
              <a:defRPr/>
            </a:lvl1pPr>
          </a:lstStyle>
          <a:p>
            <a:pPr>
              <a:defRPr/>
            </a:pPr>
            <a:fld id="{635C5013-F9D8-4BAA-B893-CA512969AF1E}"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lvl1pPr>
              <a:defRPr/>
            </a:lvl1pPr>
          </a:lstStyle>
          <a:p>
            <a:pPr>
              <a:defRPr/>
            </a:pPr>
            <a:fld id="{2A34996A-1B4F-406D-9014-81849FFCF2C2}" type="datetime1">
              <a:rPr lang="fr-FR"/>
              <a:pPr>
                <a:defRPr/>
              </a:pPr>
              <a:t>18/06/2015</a:t>
            </a:fld>
            <a:endParaRPr lang="fr-FR"/>
          </a:p>
        </p:txBody>
      </p:sp>
      <p:sp>
        <p:nvSpPr>
          <p:cNvPr id="5"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6" name="Slide Number Placeholder 5"/>
          <p:cNvSpPr>
            <a:spLocks noGrp="1"/>
          </p:cNvSpPr>
          <p:nvPr>
            <p:ph type="sldNum" sz="quarter" idx="12"/>
          </p:nvPr>
        </p:nvSpPr>
        <p:spPr/>
        <p:txBody>
          <a:bodyPr/>
          <a:lstStyle>
            <a:lvl1pPr>
              <a:defRPr/>
            </a:lvl1pPr>
          </a:lstStyle>
          <a:p>
            <a:pPr>
              <a:defRPr/>
            </a:pPr>
            <a:fld id="{04E49202-8C2B-4BC3-8D80-B72FAF03194B}"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fr-FR" smtClean="0"/>
              <a:t>Cliquez et modifiez le titre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fr-FR" noProof="0" smtClean="0"/>
              <a:t>Faire glisser l'image vers l'espace réservé ou cliquer sur l'icône pour l'ajouter</a:t>
            </a:r>
            <a:endParaRPr noProof="0"/>
          </a:p>
        </p:txBody>
      </p:sp>
      <p:sp>
        <p:nvSpPr>
          <p:cNvPr id="5" name="Date Placeholder 3"/>
          <p:cNvSpPr>
            <a:spLocks noGrp="1"/>
          </p:cNvSpPr>
          <p:nvPr>
            <p:ph type="dt" sz="half" idx="14"/>
          </p:nvPr>
        </p:nvSpPr>
        <p:spPr/>
        <p:txBody>
          <a:bodyPr/>
          <a:lstStyle>
            <a:lvl1pPr>
              <a:defRPr/>
            </a:lvl1pPr>
          </a:lstStyle>
          <a:p>
            <a:pPr>
              <a:defRPr/>
            </a:pPr>
            <a:fld id="{CE4E03E8-6011-4B64-A80C-90AB0ABEEE14}" type="datetime1">
              <a:rPr lang="fr-FR"/>
              <a:pPr>
                <a:defRPr/>
              </a:pPr>
              <a:t>18/06/2015</a:t>
            </a:fld>
            <a:endParaRPr lang="fr-FR"/>
          </a:p>
        </p:txBody>
      </p:sp>
      <p:sp>
        <p:nvSpPr>
          <p:cNvPr id="6" name="Footer Placeholder 4"/>
          <p:cNvSpPr>
            <a:spLocks noGrp="1"/>
          </p:cNvSpPr>
          <p:nvPr>
            <p:ph type="ftr" sz="quarter" idx="15"/>
          </p:nvPr>
        </p:nvSpPr>
        <p:spPr/>
        <p:txBody>
          <a:bodyPr/>
          <a:lstStyle>
            <a:lvl1pPr>
              <a:defRPr/>
            </a:lvl1pPr>
          </a:lstStyle>
          <a:p>
            <a:pPr>
              <a:defRPr/>
            </a:pPr>
            <a:r>
              <a:rPr lang="fr-FR"/>
              <a:t>Copyright Limousin Entreprises Durables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smtClean="0"/>
              <a:t>Cliquez et modifiez le titre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fld id="{756CA8AE-587E-42AC-8A8E-9DFA4C9D961E}" type="datetime1">
              <a:rPr lang="fr-FR"/>
              <a:pPr>
                <a:defRPr/>
              </a:pPr>
              <a:t>18/06/2015</a:t>
            </a:fld>
            <a:endParaRPr lang="fr-FR"/>
          </a:p>
        </p:txBody>
      </p:sp>
      <p:sp>
        <p:nvSpPr>
          <p:cNvPr id="5"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6" name="Slide Number Placeholder 5"/>
          <p:cNvSpPr>
            <a:spLocks noGrp="1"/>
          </p:cNvSpPr>
          <p:nvPr>
            <p:ph type="sldNum" sz="quarter" idx="12"/>
          </p:nvPr>
        </p:nvSpPr>
        <p:spPr/>
        <p:txBody>
          <a:bodyPr/>
          <a:lstStyle>
            <a:lvl1pPr>
              <a:defRPr/>
            </a:lvl1pPr>
          </a:lstStyle>
          <a:p>
            <a:pPr>
              <a:defRPr/>
            </a:pPr>
            <a:fld id="{3DFFE136-8C69-4E9A-A529-ACA1C4075C9D}"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3"/>
          <p:cNvSpPr>
            <a:spLocks noGrp="1"/>
          </p:cNvSpPr>
          <p:nvPr>
            <p:ph type="dt" sz="half" idx="10"/>
          </p:nvPr>
        </p:nvSpPr>
        <p:spPr/>
        <p:txBody>
          <a:bodyPr/>
          <a:lstStyle>
            <a:lvl1pPr>
              <a:defRPr/>
            </a:lvl1pPr>
          </a:lstStyle>
          <a:p>
            <a:pPr>
              <a:defRPr/>
            </a:pPr>
            <a:fld id="{200E487A-5359-4F4E-9875-EFEDD7347BF7}" type="datetime1">
              <a:rPr lang="fr-FR"/>
              <a:pPr>
                <a:defRPr/>
              </a:pPr>
              <a:t>18/06/2015</a:t>
            </a:fld>
            <a:endParaRPr lang="fr-FR"/>
          </a:p>
        </p:txBody>
      </p:sp>
      <p:sp>
        <p:nvSpPr>
          <p:cNvPr id="6"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7" name="Slide Number Placeholder 5"/>
          <p:cNvSpPr>
            <a:spLocks noGrp="1"/>
          </p:cNvSpPr>
          <p:nvPr>
            <p:ph type="sldNum" sz="quarter" idx="12"/>
          </p:nvPr>
        </p:nvSpPr>
        <p:spPr/>
        <p:txBody>
          <a:bodyPr/>
          <a:lstStyle>
            <a:lvl1pPr>
              <a:defRPr/>
            </a:lvl1pPr>
          </a:lstStyle>
          <a:p>
            <a:pPr>
              <a:defRPr/>
            </a:pPr>
            <a:fld id="{3F40AF14-F8E2-489B-B7ED-EABCC77EDFD4}"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cxnSp>
        <p:nvCxnSpPr>
          <p:cNvPr id="7"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2"/>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4"/>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5"/>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3" name="Date Placeholder 6"/>
          <p:cNvSpPr>
            <a:spLocks noGrp="1"/>
          </p:cNvSpPr>
          <p:nvPr>
            <p:ph type="dt" sz="half" idx="10"/>
          </p:nvPr>
        </p:nvSpPr>
        <p:spPr/>
        <p:txBody>
          <a:bodyPr/>
          <a:lstStyle>
            <a:lvl1pPr>
              <a:defRPr/>
            </a:lvl1pPr>
          </a:lstStyle>
          <a:p>
            <a:pPr>
              <a:defRPr/>
            </a:pPr>
            <a:fld id="{268D14A0-8EF3-440F-BB9A-8CBFF973809F}" type="datetime1">
              <a:rPr lang="fr-FR"/>
              <a:pPr>
                <a:defRPr/>
              </a:pPr>
              <a:t>18/06/2015</a:t>
            </a:fld>
            <a:endParaRPr lang="fr-FR"/>
          </a:p>
        </p:txBody>
      </p:sp>
      <p:sp>
        <p:nvSpPr>
          <p:cNvPr id="14" name="Footer Placeholder 7"/>
          <p:cNvSpPr>
            <a:spLocks noGrp="1"/>
          </p:cNvSpPr>
          <p:nvPr>
            <p:ph type="ftr" sz="quarter" idx="11"/>
          </p:nvPr>
        </p:nvSpPr>
        <p:spPr/>
        <p:txBody>
          <a:bodyPr/>
          <a:lstStyle>
            <a:lvl1pPr>
              <a:defRPr/>
            </a:lvl1pPr>
          </a:lstStyle>
          <a:p>
            <a:pPr>
              <a:defRPr/>
            </a:pPr>
            <a:r>
              <a:rPr lang="fr-FR"/>
              <a:t>Copyright Limousin Entreprises Durables</a:t>
            </a:r>
          </a:p>
        </p:txBody>
      </p:sp>
      <p:sp>
        <p:nvSpPr>
          <p:cNvPr id="15" name="Slide Number Placeholder 8"/>
          <p:cNvSpPr>
            <a:spLocks noGrp="1"/>
          </p:cNvSpPr>
          <p:nvPr>
            <p:ph type="sldNum" sz="quarter" idx="12"/>
          </p:nvPr>
        </p:nvSpPr>
        <p:spPr/>
        <p:txBody>
          <a:bodyPr/>
          <a:lstStyle>
            <a:lvl1pPr>
              <a:defRPr/>
            </a:lvl1pPr>
          </a:lstStyle>
          <a:p>
            <a:pPr>
              <a:defRPr/>
            </a:pPr>
            <a:fld id="{BD3D1944-317D-45A1-8124-3D67D09DBC0B}"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3"/>
          <p:cNvSpPr>
            <a:spLocks noGrp="1"/>
          </p:cNvSpPr>
          <p:nvPr>
            <p:ph type="dt" sz="half" idx="10"/>
          </p:nvPr>
        </p:nvSpPr>
        <p:spPr/>
        <p:txBody>
          <a:bodyPr/>
          <a:lstStyle>
            <a:lvl1pPr>
              <a:defRPr/>
            </a:lvl1pPr>
          </a:lstStyle>
          <a:p>
            <a:pPr>
              <a:defRPr/>
            </a:pPr>
            <a:fld id="{03161D15-CF6A-4742-B27D-9D12CD5FEB50}" type="datetime1">
              <a:rPr lang="fr-FR"/>
              <a:pPr>
                <a:defRPr/>
              </a:pPr>
              <a:t>18/06/2015</a:t>
            </a:fld>
            <a:endParaRPr lang="fr-FR"/>
          </a:p>
        </p:txBody>
      </p:sp>
      <p:sp>
        <p:nvSpPr>
          <p:cNvPr id="4"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5" name="Slide Number Placeholder 5"/>
          <p:cNvSpPr>
            <a:spLocks noGrp="1"/>
          </p:cNvSpPr>
          <p:nvPr>
            <p:ph type="sldNum" sz="quarter" idx="12"/>
          </p:nvPr>
        </p:nvSpPr>
        <p:spPr/>
        <p:txBody>
          <a:bodyPr/>
          <a:lstStyle>
            <a:lvl1pPr>
              <a:defRPr/>
            </a:lvl1pPr>
          </a:lstStyle>
          <a:p>
            <a:pPr>
              <a:defRPr/>
            </a:pPr>
            <a:fld id="{6499FA76-E9CA-43D5-8A7E-1DEDD5D92305}"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4D3DBE-0CB3-47E2-B3AF-8F7424C7A42E}" type="datetime1">
              <a:rPr lang="fr-FR"/>
              <a:pPr>
                <a:defRPr/>
              </a:pPr>
              <a:t>18/06/2015</a:t>
            </a:fld>
            <a:endParaRPr lang="fr-FR"/>
          </a:p>
        </p:txBody>
      </p:sp>
      <p:sp>
        <p:nvSpPr>
          <p:cNvPr id="3"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4" name="Slide Number Placeholder 5"/>
          <p:cNvSpPr>
            <a:spLocks noGrp="1"/>
          </p:cNvSpPr>
          <p:nvPr>
            <p:ph type="sldNum" sz="quarter" idx="12"/>
          </p:nvPr>
        </p:nvSpPr>
        <p:spPr/>
        <p:txBody>
          <a:bodyPr/>
          <a:lstStyle>
            <a:lvl1pPr>
              <a:defRPr/>
            </a:lvl1pPr>
          </a:lstStyle>
          <a:p>
            <a:pPr>
              <a:defRPr/>
            </a:pPr>
            <a:fld id="{5D380BBD-5685-40BD-9DD3-EEA9149B2430}"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smtClean="0"/>
              <a:t>Cliquez et modifiez le titre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29B47835-0BAF-4AF9-B52C-CA1844AFA023}" type="datetime1">
              <a:rPr lang="fr-FR"/>
              <a:pPr>
                <a:defRPr/>
              </a:pPr>
              <a:t>18/06/2015</a:t>
            </a:fld>
            <a:endParaRPr lang="fr-FR"/>
          </a:p>
        </p:txBody>
      </p:sp>
      <p:sp>
        <p:nvSpPr>
          <p:cNvPr id="6" name="Footer Placeholder 4"/>
          <p:cNvSpPr>
            <a:spLocks noGrp="1"/>
          </p:cNvSpPr>
          <p:nvPr>
            <p:ph type="ftr" sz="quarter" idx="11"/>
          </p:nvPr>
        </p:nvSpPr>
        <p:spPr/>
        <p:txBody>
          <a:bodyPr/>
          <a:lstStyle>
            <a:lvl1pPr>
              <a:defRPr/>
            </a:lvl1pPr>
          </a:lstStyle>
          <a:p>
            <a:pPr>
              <a:defRPr/>
            </a:pPr>
            <a:r>
              <a:rPr lang="fr-FR"/>
              <a:t>Copyright Limousin Entreprises Durables</a:t>
            </a:r>
          </a:p>
        </p:txBody>
      </p:sp>
      <p:sp>
        <p:nvSpPr>
          <p:cNvPr id="7" name="Slide Number Placeholder 5"/>
          <p:cNvSpPr>
            <a:spLocks noGrp="1"/>
          </p:cNvSpPr>
          <p:nvPr>
            <p:ph type="sldNum" sz="quarter" idx="12"/>
          </p:nvPr>
        </p:nvSpPr>
        <p:spPr/>
        <p:txBody>
          <a:bodyPr/>
          <a:lstStyle>
            <a:lvl1pPr>
              <a:defRPr/>
            </a:lvl1pPr>
          </a:lstStyle>
          <a:p>
            <a:pPr>
              <a:defRPr/>
            </a:pPr>
            <a:fld id="{687C3946-D516-46F4-95D4-2D12E49BB929}"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123950"/>
            <a:ext cx="8913813" cy="914400"/>
          </a:xfrm>
          <a:prstGeom prst="rect">
            <a:avLst/>
          </a:prstGeom>
          <a:solidFill>
            <a:schemeClr val="tx2"/>
          </a:solidFill>
          <a:ln w="9525">
            <a:noFill/>
            <a:miter lim="800000"/>
            <a:headEnd/>
            <a:tailEnd/>
          </a:ln>
        </p:spPr>
        <p:txBody>
          <a:bodyPr vert="horz" wrap="square" lIns="1188720" tIns="45720" rIns="274320" bIns="45720" numCol="1" anchor="ctr" anchorCtr="0" compatLnSpc="1">
            <a:prstTxWarp prst="textNoShape">
              <a:avLst/>
            </a:prstTxWarp>
          </a:bodyPr>
          <a:lstStyle/>
          <a:p>
            <a:pPr lvl="0"/>
            <a:r>
              <a:rPr lang="fr-FR" smtClean="0"/>
              <a:t>Cliquez et modifiez le titre</a:t>
            </a:r>
          </a:p>
        </p:txBody>
      </p:sp>
      <p:sp>
        <p:nvSpPr>
          <p:cNvPr id="1027" name="Text Placeholder 2"/>
          <p:cNvSpPr>
            <a:spLocks noGrp="1"/>
          </p:cNvSpPr>
          <p:nvPr>
            <p:ph type="body" idx="1"/>
          </p:nvPr>
        </p:nvSpPr>
        <p:spPr bwMode="auto">
          <a:xfrm>
            <a:off x="1114425" y="2595563"/>
            <a:ext cx="7610475" cy="3670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Date Placeholder 3"/>
          <p:cNvSpPr>
            <a:spLocks noGrp="1"/>
          </p:cNvSpPr>
          <p:nvPr>
            <p:ph type="dt" sz="half" idx="2"/>
          </p:nvPr>
        </p:nvSpPr>
        <p:spPr>
          <a:xfrm>
            <a:off x="6580188" y="188913"/>
            <a:ext cx="21336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lumMod val="65000"/>
                    <a:lumOff val="35000"/>
                  </a:schemeClr>
                </a:solidFill>
                <a:latin typeface="+mn-lt"/>
              </a:defRPr>
            </a:lvl1pPr>
          </a:lstStyle>
          <a:p>
            <a:pPr>
              <a:defRPr/>
            </a:pPr>
            <a:fld id="{616C0FAC-DEE6-4B03-BD14-0C74EC316D83}" type="datetime1">
              <a:rPr lang="fr-FR"/>
              <a:pPr>
                <a:defRPr/>
              </a:pPr>
              <a:t>18/06/2015</a:t>
            </a:fld>
            <a:endParaRPr lang="fr-FR"/>
          </a:p>
        </p:txBody>
      </p:sp>
      <p:sp>
        <p:nvSpPr>
          <p:cNvPr id="5" name="Footer Placeholder 4"/>
          <p:cNvSpPr>
            <a:spLocks noGrp="1"/>
          </p:cNvSpPr>
          <p:nvPr>
            <p:ph type="ftr" sz="quarter" idx="3"/>
          </p:nvPr>
        </p:nvSpPr>
        <p:spPr>
          <a:xfrm>
            <a:off x="1120775" y="188913"/>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lumMod val="65000"/>
                    <a:lumOff val="35000"/>
                  </a:schemeClr>
                </a:solidFill>
                <a:latin typeface="+mn-lt"/>
              </a:defRPr>
            </a:lvl1pPr>
          </a:lstStyle>
          <a:p>
            <a:pPr>
              <a:defRPr/>
            </a:pPr>
            <a:r>
              <a:rPr lang="fr-FR"/>
              <a:t>Copyright Limousin Entreprises Durables</a:t>
            </a:r>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lIns="91440" tIns="45720" rIns="91440" bIns="45720" rtlCol="0" anchor="ctr"/>
          <a:lstStyle>
            <a:lvl1pPr algn="ctr" fontAlgn="auto">
              <a:spcBef>
                <a:spcPts val="0"/>
              </a:spcBef>
              <a:spcAft>
                <a:spcPts val="0"/>
              </a:spcAft>
              <a:defRPr sz="800">
                <a:solidFill>
                  <a:schemeClr val="tx1">
                    <a:lumMod val="65000"/>
                    <a:lumOff val="35000"/>
                  </a:schemeClr>
                </a:solidFill>
                <a:latin typeface="+mn-lt"/>
              </a:defRPr>
            </a:lvl1pPr>
          </a:lstStyle>
          <a:p>
            <a:pPr>
              <a:defRPr/>
            </a:pPr>
            <a:fld id="{5B0DC103-47A5-45F9-9C4D-D8DEA76D0494}" type="slidenum">
              <a:rPr lang="fr-FR"/>
              <a:pPr>
                <a:defRPr/>
              </a:pPr>
              <a:t>‹N°›</a:t>
            </a:fld>
            <a:endParaRPr lang="fr-FR"/>
          </a:p>
        </p:txBody>
      </p:sp>
      <p:sp>
        <p:nvSpPr>
          <p:cNvPr id="7" name="Rectangle 6"/>
          <p:cNvSpPr/>
          <p:nvPr/>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ectangle 7"/>
          <p:cNvSpPr/>
          <p:nvPr/>
        </p:nvSpPr>
        <p:spPr>
          <a:xfrm>
            <a:off x="914400" y="6675438"/>
            <a:ext cx="7999413" cy="18256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706" r:id="rId3"/>
    <p:sldLayoutId id="2147483696" r:id="rId4"/>
    <p:sldLayoutId id="2147483697" r:id="rId5"/>
    <p:sldLayoutId id="2147483707" r:id="rId6"/>
    <p:sldLayoutId id="2147483698" r:id="rId7"/>
    <p:sldLayoutId id="2147483699" r:id="rId8"/>
    <p:sldLayoutId id="2147483700" r:id="rId9"/>
    <p:sldLayoutId id="2147483701" r:id="rId10"/>
    <p:sldLayoutId id="2147483708" r:id="rId11"/>
    <p:sldLayoutId id="2147483709" r:id="rId12"/>
    <p:sldLayoutId id="2147483710" r:id="rId13"/>
    <p:sldLayoutId id="2147483702" r:id="rId14"/>
    <p:sldLayoutId id="2147483703" r:id="rId15"/>
    <p:sldLayoutId id="2147483704" r:id="rId16"/>
    <p:sldLayoutId id="2147483705" r:id="rId17"/>
  </p:sldLayoutIdLst>
  <p:hf sldNum="0" hdr="0" dt="0"/>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entury Gothic" pitchFamily="34" charset="0"/>
        </a:defRPr>
      </a:lvl2pPr>
      <a:lvl3pPr algn="l" rtl="0" eaLnBrk="0" fontAlgn="base" hangingPunct="0">
        <a:spcBef>
          <a:spcPct val="0"/>
        </a:spcBef>
        <a:spcAft>
          <a:spcPct val="0"/>
        </a:spcAft>
        <a:defRPr sz="3600">
          <a:solidFill>
            <a:schemeClr val="bg1"/>
          </a:solidFill>
          <a:latin typeface="Century Gothic" pitchFamily="34" charset="0"/>
        </a:defRPr>
      </a:lvl3pPr>
      <a:lvl4pPr algn="l" rtl="0" eaLnBrk="0" fontAlgn="base" hangingPunct="0">
        <a:spcBef>
          <a:spcPct val="0"/>
        </a:spcBef>
        <a:spcAft>
          <a:spcPct val="0"/>
        </a:spcAft>
        <a:defRPr sz="3600">
          <a:solidFill>
            <a:schemeClr val="bg1"/>
          </a:solidFill>
          <a:latin typeface="Century Gothic" pitchFamily="34" charset="0"/>
        </a:defRPr>
      </a:lvl4pPr>
      <a:lvl5pPr algn="l" rtl="0" eaLnBrk="0" fontAlgn="base" hangingPunct="0">
        <a:spcBef>
          <a:spcPct val="0"/>
        </a:spcBef>
        <a:spcAft>
          <a:spcPct val="0"/>
        </a:spcAft>
        <a:defRPr sz="3600">
          <a:solidFill>
            <a:schemeClr val="bg1"/>
          </a:solidFill>
          <a:latin typeface="Century Gothic" pitchFamily="34" charset="0"/>
        </a:defRPr>
      </a:lvl5pPr>
      <a:lvl6pPr marL="457200" algn="l" rtl="0" fontAlgn="base">
        <a:spcBef>
          <a:spcPct val="0"/>
        </a:spcBef>
        <a:spcAft>
          <a:spcPct val="0"/>
        </a:spcAft>
        <a:defRPr sz="3600">
          <a:solidFill>
            <a:schemeClr val="bg1"/>
          </a:solidFill>
          <a:latin typeface="Century Gothic" pitchFamily="34" charset="0"/>
        </a:defRPr>
      </a:lvl6pPr>
      <a:lvl7pPr marL="914400" algn="l" rtl="0" fontAlgn="base">
        <a:spcBef>
          <a:spcPct val="0"/>
        </a:spcBef>
        <a:spcAft>
          <a:spcPct val="0"/>
        </a:spcAft>
        <a:defRPr sz="3600">
          <a:solidFill>
            <a:schemeClr val="bg1"/>
          </a:solidFill>
          <a:latin typeface="Century Gothic" pitchFamily="34" charset="0"/>
        </a:defRPr>
      </a:lvl7pPr>
      <a:lvl8pPr marL="1371600" algn="l" rtl="0" fontAlgn="base">
        <a:spcBef>
          <a:spcPct val="0"/>
        </a:spcBef>
        <a:spcAft>
          <a:spcPct val="0"/>
        </a:spcAft>
        <a:defRPr sz="3600">
          <a:solidFill>
            <a:schemeClr val="bg1"/>
          </a:solidFill>
          <a:latin typeface="Century Gothic" pitchFamily="34" charset="0"/>
        </a:defRPr>
      </a:lvl8pPr>
      <a:lvl9pPr marL="1828800" algn="l" rtl="0" fontAlgn="base">
        <a:spcBef>
          <a:spcPct val="0"/>
        </a:spcBef>
        <a:spcAft>
          <a:spcPct val="0"/>
        </a:spcAft>
        <a:defRPr sz="3600">
          <a:solidFill>
            <a:schemeClr val="bg1"/>
          </a:solidFill>
          <a:latin typeface="Century Gothic" pitchFamily="34" charset="0"/>
        </a:defRPr>
      </a:lvl9pPr>
    </p:titleStyle>
    <p:bodyStyle>
      <a:lvl1pPr marL="342900" indent="-342900" algn="l" rtl="0" eaLnBrk="0" fontAlgn="base" hangingPunct="0">
        <a:spcBef>
          <a:spcPts val="2000"/>
        </a:spcBef>
        <a:spcAft>
          <a:spcPct val="0"/>
        </a:spcAft>
        <a:buClr>
          <a:schemeClr val="accent1"/>
        </a:buClr>
        <a:buFont typeface="Wingdings 2" pitchFamily="18" charset="2"/>
        <a:buChar char=""/>
        <a:defRPr sz="2000" kern="1200">
          <a:solidFill>
            <a:srgbClr val="F44622"/>
          </a:solidFill>
          <a:latin typeface="+mn-lt"/>
          <a:ea typeface="+mn-ea"/>
          <a:cs typeface="+mn-cs"/>
        </a:defRPr>
      </a:lvl1pPr>
      <a:lvl2pPr marL="685800" indent="-336550" algn="l" rtl="0" eaLnBrk="0" fontAlgn="base" hangingPunct="0">
        <a:spcBef>
          <a:spcPts val="600"/>
        </a:spcBef>
        <a:spcAft>
          <a:spcPct val="0"/>
        </a:spcAft>
        <a:buClr>
          <a:srgbClr val="4D1919"/>
        </a:buClr>
        <a:buFont typeface="Wingdings 2" pitchFamily="18" charset="2"/>
        <a:buChar char=""/>
        <a:defRPr kern="1200">
          <a:solidFill>
            <a:srgbClr val="F44622"/>
          </a:solidFill>
          <a:latin typeface="+mn-lt"/>
          <a:ea typeface="+mn-ea"/>
          <a:cs typeface="+mn-cs"/>
        </a:defRPr>
      </a:lvl2pPr>
      <a:lvl3pPr marL="1035050" indent="-349250" algn="l" rtl="0" eaLnBrk="0" fontAlgn="base" hangingPunct="0">
        <a:spcBef>
          <a:spcPts val="600"/>
        </a:spcBef>
        <a:spcAft>
          <a:spcPct val="0"/>
        </a:spcAft>
        <a:buClr>
          <a:schemeClr val="accent1"/>
        </a:buClr>
        <a:buFont typeface="Wingdings 2" pitchFamily="18" charset="2"/>
        <a:buChar char=""/>
        <a:defRPr kern="1200">
          <a:solidFill>
            <a:srgbClr val="F44622"/>
          </a:solidFill>
          <a:latin typeface="+mn-lt"/>
          <a:ea typeface="+mn-ea"/>
          <a:cs typeface="+mn-cs"/>
        </a:defRPr>
      </a:lvl3pPr>
      <a:lvl4pPr marL="1371600" indent="-336550" algn="l" rtl="0" eaLnBrk="0" fontAlgn="base" hangingPunct="0">
        <a:spcBef>
          <a:spcPts val="600"/>
        </a:spcBef>
        <a:spcAft>
          <a:spcPct val="0"/>
        </a:spcAft>
        <a:buClr>
          <a:srgbClr val="4D1919"/>
        </a:buClr>
        <a:buFont typeface="Wingdings 2" pitchFamily="18" charset="2"/>
        <a:buChar char=""/>
        <a:defRPr kern="1200">
          <a:solidFill>
            <a:srgbClr val="F44622"/>
          </a:solidFill>
          <a:latin typeface="+mn-lt"/>
          <a:ea typeface="+mn-ea"/>
          <a:cs typeface="+mn-cs"/>
        </a:defRPr>
      </a:lvl4pPr>
      <a:lvl5pPr marL="1720850" indent="-349250" algn="l" rtl="0" eaLnBrk="0" fontAlgn="base" hangingPunct="0">
        <a:spcBef>
          <a:spcPts val="600"/>
        </a:spcBef>
        <a:spcAft>
          <a:spcPct val="0"/>
        </a:spcAft>
        <a:buClr>
          <a:schemeClr val="accent1"/>
        </a:buClr>
        <a:buFont typeface="Wingdings 2" pitchFamily="18" charset="2"/>
        <a:buChar char=""/>
        <a:defRPr kern="1200">
          <a:solidFill>
            <a:srgbClr val="F44622"/>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2" Type="http://schemas.openxmlformats.org/officeDocument/2006/relationships/hyperlink" Target="https://www.youtube.com/watch?v=DgWXxeCVEko"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2" Type="http://schemas.openxmlformats.org/officeDocument/2006/relationships/hyperlink" Target="https://www.youtube.com/watch?v=sZttpLDR5S8&amp;index=1&amp;list=PLEXqjIYY5zi7IPmhZPx1CT5AfUznYjjRW"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9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E-llitpRcoA&amp;index=11&amp;list=PLEXqjIYY5zi56c7k5elcA1SH3LJcNCycZ"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64.xml.rels><?xml version="1.0" encoding="UTF-8" standalone="yes"?>
<Relationships xmlns="http://schemas.openxmlformats.org/package/2006/relationships"><Relationship Id="rId2" Type="http://schemas.openxmlformats.org/officeDocument/2006/relationships/hyperlink" Target="http://lamallette-rse.org/" TargetMode="External"/><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7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9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99.xml.rels><?xml version="1.0" encoding="UTF-8" standalone="yes"?>
<Relationships xmlns="http://schemas.openxmlformats.org/package/2006/relationships"><Relationship Id="rId3" Type="http://schemas.openxmlformats.org/officeDocument/2006/relationships/hyperlink" Target="http://www.rse-nantesmetropole.fr/" TargetMode="External"/><Relationship Id="rId2" Type="http://schemas.openxmlformats.org/officeDocument/2006/relationships/hyperlink" Target="http://lamallette-rse.org/" TargetMode="Externa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hyperlink" Target="http://sustainabilityillustrated.com/fr/" TargetMode="External"/><Relationship Id="rId4" Type="http://schemas.openxmlformats.org/officeDocument/2006/relationships/hyperlink" Target="http://www.novethic.fr/isr-et-rse/comprendre-la-rs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0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sbZJx-duIts&amp;index=4&amp;list=PLEXqjIYY5zi56c7k5elcA1SH3LJcNCycZ"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2" Type="http://schemas.openxmlformats.org/officeDocument/2006/relationships/hyperlink" Target="https://www.youtube.com/watch?v=lKojEhNkOrA&amp;index=12&amp;list=PLEXqjIYY5zi56c7k5elcA1SH3LJcNCycZ"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Titre 1"/>
          <p:cNvSpPr>
            <a:spLocks noGrp="1"/>
          </p:cNvSpPr>
          <p:nvPr>
            <p:ph type="ctrTitle"/>
          </p:nvPr>
        </p:nvSpPr>
        <p:spPr>
          <a:xfrm>
            <a:off x="0" y="5026025"/>
            <a:ext cx="8915400" cy="914400"/>
          </a:xfrm>
        </p:spPr>
        <p:txBody>
          <a:bodyPr/>
          <a:lstStyle/>
          <a:p>
            <a:pPr eaLnBrk="1" hangingPunct="1"/>
            <a:r>
              <a:rPr lang="fr-FR" sz="2400" smtClean="0"/>
              <a:t>Quiz Responsabilité Sociétale des Entreprises </a:t>
            </a:r>
          </a:p>
        </p:txBody>
      </p:sp>
      <p:sp>
        <p:nvSpPr>
          <p:cNvPr id="3" name="Sous-titre 2"/>
          <p:cNvSpPr>
            <a:spLocks noGrp="1"/>
          </p:cNvSpPr>
          <p:nvPr>
            <p:ph type="subTitle" idx="1"/>
          </p:nvPr>
        </p:nvSpPr>
        <p:spPr>
          <a:xfrm>
            <a:off x="57150" y="5943600"/>
            <a:ext cx="8858250" cy="914400"/>
          </a:xfrm>
          <a:ln w="9525"/>
        </p:spPr>
        <p:txBody>
          <a:bodyPr/>
          <a:lstStyle/>
          <a:p>
            <a:pPr algn="ctr">
              <a:spcBef>
                <a:spcPct val="0"/>
              </a:spcBef>
              <a:buClrTx/>
              <a:buFontTx/>
              <a:buNone/>
              <a:defRPr/>
            </a:pPr>
            <a:r>
              <a:rPr lang="fr-FR" sz="1400" smtClean="0">
                <a:solidFill>
                  <a:srgbClr val="F44622"/>
                </a:solidFill>
              </a:rPr>
              <a:t> </a:t>
            </a:r>
          </a:p>
          <a:p>
            <a:pPr algn="ctr">
              <a:spcBef>
                <a:spcPct val="0"/>
              </a:spcBef>
              <a:buClrTx/>
              <a:buFontTx/>
              <a:buNone/>
              <a:defRPr/>
            </a:pPr>
            <a:endParaRPr lang="fr-FR" sz="1400" smtClean="0">
              <a:solidFill>
                <a:srgbClr val="F44622"/>
              </a:solidFill>
            </a:endParaRPr>
          </a:p>
          <a:p>
            <a:pPr algn="ctr">
              <a:spcBef>
                <a:spcPct val="0"/>
              </a:spcBef>
              <a:buClrTx/>
              <a:buFontTx/>
              <a:buNone/>
              <a:defRPr/>
            </a:pPr>
            <a:r>
              <a:rPr lang="fr-FR" sz="1400" smtClean="0">
                <a:solidFill>
                  <a:srgbClr val="F44622"/>
                </a:solidFill>
              </a:rPr>
              <a:t>Copyright Limousin Entreprises Durables</a:t>
            </a:r>
          </a:p>
          <a:p>
            <a:pPr algn="ctr">
              <a:defRPr/>
            </a:pPr>
            <a:endParaRPr lang="fr-FR" sz="1400" smtClean="0">
              <a:solidFill>
                <a:srgbClr val="F44622"/>
              </a:solidFill>
            </a:endParaRPr>
          </a:p>
        </p:txBody>
      </p:sp>
      <p:pic>
        <p:nvPicPr>
          <p:cNvPr id="21507" name="Picture 4" descr="protection2"/>
          <p:cNvPicPr>
            <a:picLocks noChangeAspect="1" noChangeArrowheads="1"/>
          </p:cNvPicPr>
          <p:nvPr/>
        </p:nvPicPr>
        <p:blipFill>
          <a:blip r:embed="rId2"/>
          <a:srcRect/>
          <a:stretch>
            <a:fillRect/>
          </a:stretch>
        </p:blipFill>
        <p:spPr bwMode="auto">
          <a:xfrm>
            <a:off x="0" y="-79375"/>
            <a:ext cx="8915400"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9457">
                                            <p:txEl>
                                              <p:charRg st="4294967295" end="4294967295"/>
                                            </p:txEl>
                                          </p:spTgt>
                                        </p:tgtEl>
                                        <p:attrNameLst>
                                          <p:attrName>style.visibility</p:attrName>
                                        </p:attrNameLst>
                                      </p:cBhvr>
                                      <p:to>
                                        <p:strVal val="visible"/>
                                      </p:to>
                                    </p:set>
                                    <p:animEffect transition="in" filter="fade">
                                      <p:cBhvr>
                                        <p:cTn id="7" dur="1000">
                                          <p:stCondLst>
                                            <p:cond delay="0"/>
                                          </p:stCondLst>
                                        </p:cTn>
                                        <p:tgtEl>
                                          <p:spTgt spid="19457">
                                            <p:txEl>
                                              <p:charRg st="4294967295" end="4294967295"/>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Qu’est-ce que la gouvernance d’une organisation ?</a:t>
            </a:r>
            <a:r>
              <a:rPr lang="fr-FR" smtClean="0"/>
              <a:t> </a:t>
            </a:r>
          </a:p>
        </p:txBody>
      </p:sp>
      <p:sp>
        <p:nvSpPr>
          <p:cNvPr id="2969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4598" name="AutoShape 22"/>
          <p:cNvSpPr>
            <a:spLocks noChangeArrowheads="1"/>
          </p:cNvSpPr>
          <p:nvPr/>
        </p:nvSpPr>
        <p:spPr bwMode="auto">
          <a:xfrm>
            <a:off x="819150" y="2398713"/>
            <a:ext cx="7556500" cy="709612"/>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Un système par lequel une organisation prend des décisions et les applique en vue d'atteindre ses objectifs</a:t>
            </a:r>
          </a:p>
        </p:txBody>
      </p:sp>
      <p:sp>
        <p:nvSpPr>
          <p:cNvPr id="24600" name="AutoShape 24"/>
          <p:cNvSpPr>
            <a:spLocks noChangeArrowheads="1"/>
          </p:cNvSpPr>
          <p:nvPr/>
        </p:nvSpPr>
        <p:spPr bwMode="auto">
          <a:xfrm>
            <a:off x="804863" y="3178175"/>
            <a:ext cx="7556500" cy="709613"/>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Un système qui permet à une organisation de suivre les décisions prises et de les évaluer </a:t>
            </a:r>
          </a:p>
        </p:txBody>
      </p:sp>
      <p:sp>
        <p:nvSpPr>
          <p:cNvPr id="24601" name="AutoShape 25"/>
          <p:cNvSpPr>
            <a:spLocks noChangeArrowheads="1"/>
          </p:cNvSpPr>
          <p:nvPr/>
        </p:nvSpPr>
        <p:spPr bwMode="auto">
          <a:xfrm>
            <a:off x="796925" y="3959225"/>
            <a:ext cx="7556500" cy="709613"/>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Un système qui empêche une organisation d’avoir une visibilité de son avenir</a:t>
            </a:r>
          </a:p>
        </p:txBody>
      </p:sp>
      <p:pic>
        <p:nvPicPr>
          <p:cNvPr id="29703" name="Picture 20" descr="question"/>
          <p:cNvPicPr>
            <a:picLocks noChangeAspect="1" noChangeArrowheads="1"/>
          </p:cNvPicPr>
          <p:nvPr/>
        </p:nvPicPr>
        <p:blipFill>
          <a:blip r:embed="rId2"/>
          <a:srcRect/>
          <a:stretch>
            <a:fillRect/>
          </a:stretch>
        </p:blipFill>
        <p:spPr bwMode="auto">
          <a:xfrm>
            <a:off x="7859713" y="184150"/>
            <a:ext cx="1031875" cy="931863"/>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2538" y="4813300"/>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1813"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9750" y="5664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546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3238"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5463" y="56673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1813" y="56642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4038"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70863" y="56657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5022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451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29721" name="Picture 55"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9722" name="Picture 56"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9723" name="Picture 57"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760"/>
                            </p:stCondLst>
                            <p:childTnLst>
                              <p:par>
                                <p:cTn id="11" presetID="12" presetClass="entr" presetSubtype="4" fill="hold" grpId="0" nodeType="afterEffect">
                                  <p:stCondLst>
                                    <p:cond delay="5000"/>
                                  </p:stCondLst>
                                  <p:childTnLst>
                                    <p:set>
                                      <p:cBhvr>
                                        <p:cTn id="12" dur="1" fill="hold">
                                          <p:stCondLst>
                                            <p:cond delay="0"/>
                                          </p:stCondLst>
                                        </p:cTn>
                                        <p:tgtEl>
                                          <p:spTgt spid="24598"/>
                                        </p:tgtEl>
                                        <p:attrNameLst>
                                          <p:attrName>style.visibility</p:attrName>
                                        </p:attrNameLst>
                                      </p:cBhvr>
                                      <p:to>
                                        <p:strVal val="visible"/>
                                      </p:to>
                                    </p:set>
                                    <p:animEffect transition="in" filter="slide(fromBottom)">
                                      <p:cBhvr>
                                        <p:cTn id="13" dur="500"/>
                                        <p:tgtEl>
                                          <p:spTgt spid="24598"/>
                                        </p:tgtEl>
                                      </p:cBhvr>
                                    </p:animEffect>
                                  </p:childTnLst>
                                </p:cTn>
                              </p:par>
                            </p:childTnLst>
                          </p:cTn>
                        </p:par>
                        <p:par>
                          <p:cTn id="14" fill="hold">
                            <p:stCondLst>
                              <p:cond delay="7260"/>
                            </p:stCondLst>
                            <p:childTnLst>
                              <p:par>
                                <p:cTn id="15" presetID="12" presetClass="entr" presetSubtype="4" fill="hold" grpId="0" nodeType="afterEffect">
                                  <p:stCondLst>
                                    <p:cond delay="5000"/>
                                  </p:stCondLst>
                                  <p:childTnLst>
                                    <p:set>
                                      <p:cBhvr>
                                        <p:cTn id="16" dur="1" fill="hold">
                                          <p:stCondLst>
                                            <p:cond delay="0"/>
                                          </p:stCondLst>
                                        </p:cTn>
                                        <p:tgtEl>
                                          <p:spTgt spid="24600"/>
                                        </p:tgtEl>
                                        <p:attrNameLst>
                                          <p:attrName>style.visibility</p:attrName>
                                        </p:attrNameLst>
                                      </p:cBhvr>
                                      <p:to>
                                        <p:strVal val="visible"/>
                                      </p:to>
                                    </p:set>
                                    <p:animEffect transition="in" filter="slide(fromBottom)">
                                      <p:cBhvr>
                                        <p:cTn id="17" dur="500"/>
                                        <p:tgtEl>
                                          <p:spTgt spid="24600"/>
                                        </p:tgtEl>
                                      </p:cBhvr>
                                    </p:animEffect>
                                  </p:childTnLst>
                                </p:cTn>
                              </p:par>
                            </p:childTnLst>
                          </p:cTn>
                        </p:par>
                        <p:par>
                          <p:cTn id="18" fill="hold">
                            <p:stCondLst>
                              <p:cond delay="12760"/>
                            </p:stCondLst>
                            <p:childTnLst>
                              <p:par>
                                <p:cTn id="19" presetID="12" presetClass="entr" presetSubtype="4" fill="hold" grpId="0" nodeType="afterEffect">
                                  <p:stCondLst>
                                    <p:cond delay="5000"/>
                                  </p:stCondLst>
                                  <p:childTnLst>
                                    <p:set>
                                      <p:cBhvr>
                                        <p:cTn id="20" dur="1" fill="hold">
                                          <p:stCondLst>
                                            <p:cond delay="0"/>
                                          </p:stCondLst>
                                        </p:cTn>
                                        <p:tgtEl>
                                          <p:spTgt spid="24601"/>
                                        </p:tgtEl>
                                        <p:attrNameLst>
                                          <p:attrName>style.visibility</p:attrName>
                                        </p:attrNameLst>
                                      </p:cBhvr>
                                      <p:to>
                                        <p:strVal val="visible"/>
                                      </p:to>
                                    </p:set>
                                    <p:animEffect transition="in" filter="slide(fromBottom)">
                                      <p:cBhvr>
                                        <p:cTn id="21" dur="500"/>
                                        <p:tgtEl>
                                          <p:spTgt spid="24601"/>
                                        </p:tgtEl>
                                      </p:cBhvr>
                                    </p:animEffect>
                                  </p:childTnLst>
                                </p:cTn>
                              </p:par>
                            </p:childTnLst>
                          </p:cTn>
                        </p:par>
                        <p:par>
                          <p:cTn id="22" fill="hold">
                            <p:stCondLst>
                              <p:cond delay="1826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212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212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222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222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32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32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42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42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52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52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62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62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72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72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82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82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92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92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302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302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312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312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322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322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32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32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42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42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52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52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62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598" grpId="0" animBg="1"/>
      <p:bldP spid="24600" grpId="0" animBg="1"/>
      <p:bldP spid="2460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800" b="1" smtClean="0"/>
              <a:t>Dans la logique d’une démarche RSE, quelles sont les pratiques à favoriser  pour mener une politique d’achats responsables ?</a:t>
            </a:r>
          </a:p>
        </p:txBody>
      </p:sp>
      <p:sp>
        <p:nvSpPr>
          <p:cNvPr id="11878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90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90525" y="25638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Etablir des clauses de développement durable dans les contrats </a:t>
            </a:r>
          </a:p>
        </p:txBody>
      </p:sp>
      <p:sp>
        <p:nvSpPr>
          <p:cNvPr id="48151" name="AutoShape 23"/>
          <p:cNvSpPr>
            <a:spLocks noChangeArrowheads="1"/>
          </p:cNvSpPr>
          <p:nvPr/>
        </p:nvSpPr>
        <p:spPr bwMode="auto">
          <a:xfrm>
            <a:off x="404813" y="3014663"/>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Rédiger un cahier des charges fournisseurs </a:t>
            </a:r>
          </a:p>
        </p:txBody>
      </p:sp>
      <p:sp>
        <p:nvSpPr>
          <p:cNvPr id="48152" name="AutoShape 24"/>
          <p:cNvSpPr>
            <a:spLocks noChangeArrowheads="1"/>
          </p:cNvSpPr>
          <p:nvPr/>
        </p:nvSpPr>
        <p:spPr bwMode="auto">
          <a:xfrm>
            <a:off x="404813" y="34639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Auditer les fournisseurs </a:t>
            </a:r>
          </a:p>
        </p:txBody>
      </p:sp>
      <p:sp>
        <p:nvSpPr>
          <p:cNvPr id="48153" name="AutoShape 25"/>
          <p:cNvSpPr>
            <a:spLocks noChangeArrowheads="1"/>
          </p:cNvSpPr>
          <p:nvPr/>
        </p:nvSpPr>
        <p:spPr bwMode="auto">
          <a:xfrm>
            <a:off x="419100" y="39100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Elaborer un code de bonnes pratiques et une charte éthique </a:t>
            </a:r>
          </a:p>
        </p:txBody>
      </p:sp>
      <p:pic>
        <p:nvPicPr>
          <p:cNvPr id="4" name="Image 3"/>
          <p:cNvPicPr>
            <a:picLocks noChangeAspect="1"/>
          </p:cNvPicPr>
          <p:nvPr/>
        </p:nvPicPr>
        <p:blipFill>
          <a:blip r:embed="rId2"/>
          <a:srcRect/>
          <a:stretch>
            <a:fillRect/>
          </a:stretch>
        </p:blipFill>
        <p:spPr bwMode="auto">
          <a:xfrm>
            <a:off x="7608888" y="488315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7038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713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213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710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911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864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277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356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340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372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340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419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8824" name="Picture 8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8825" name="Picture 8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8826" name="Picture 8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240"/>
                            </p:stCondLst>
                            <p:childTnLst>
                              <p:par>
                                <p:cTn id="11" presetID="12" presetClass="entr" presetSubtype="4" fill="hold" grpId="0" nodeType="afterEffect">
                                  <p:stCondLst>
                                    <p:cond delay="5000"/>
                                  </p:stCondLst>
                                  <p:childTnLst>
                                    <p:set>
                                      <p:cBhvr>
                                        <p:cTn id="12" dur="1" fill="hold">
                                          <p:stCondLst>
                                            <p:cond delay="0"/>
                                          </p:stCondLst>
                                        </p:cTn>
                                        <p:tgtEl>
                                          <p:spTgt spid="48150"/>
                                        </p:tgtEl>
                                        <p:attrNameLst>
                                          <p:attrName>style.visibility</p:attrName>
                                        </p:attrNameLst>
                                      </p:cBhvr>
                                      <p:to>
                                        <p:strVal val="visible"/>
                                      </p:to>
                                    </p:set>
                                    <p:animEffect transition="in" filter="slide(fromBottom)">
                                      <p:cBhvr>
                                        <p:cTn id="13" dur="500"/>
                                        <p:tgtEl>
                                          <p:spTgt spid="48150"/>
                                        </p:tgtEl>
                                      </p:cBhvr>
                                    </p:animEffect>
                                  </p:childTnLst>
                                </p:cTn>
                              </p:par>
                            </p:childTnLst>
                          </p:cTn>
                        </p:par>
                        <p:par>
                          <p:cTn id="14" fill="hold">
                            <p:stCondLst>
                              <p:cond delay="9740"/>
                            </p:stCondLst>
                            <p:childTnLst>
                              <p:par>
                                <p:cTn id="15" presetID="12" presetClass="entr" presetSubtype="4" fill="hold" grpId="0" nodeType="afterEffect">
                                  <p:stCondLst>
                                    <p:cond delay="5000"/>
                                  </p:stCondLst>
                                  <p:childTnLst>
                                    <p:set>
                                      <p:cBhvr>
                                        <p:cTn id="16" dur="1" fill="hold">
                                          <p:stCondLst>
                                            <p:cond delay="0"/>
                                          </p:stCondLst>
                                        </p:cTn>
                                        <p:tgtEl>
                                          <p:spTgt spid="48151"/>
                                        </p:tgtEl>
                                        <p:attrNameLst>
                                          <p:attrName>style.visibility</p:attrName>
                                        </p:attrNameLst>
                                      </p:cBhvr>
                                      <p:to>
                                        <p:strVal val="visible"/>
                                      </p:to>
                                    </p:set>
                                    <p:animEffect transition="in" filter="slide(fromBottom)">
                                      <p:cBhvr>
                                        <p:cTn id="17" dur="500"/>
                                        <p:tgtEl>
                                          <p:spTgt spid="48151"/>
                                        </p:tgtEl>
                                      </p:cBhvr>
                                    </p:animEffect>
                                  </p:childTnLst>
                                </p:cTn>
                              </p:par>
                            </p:childTnLst>
                          </p:cTn>
                        </p:par>
                        <p:par>
                          <p:cTn id="18" fill="hold">
                            <p:stCondLst>
                              <p:cond delay="15240"/>
                            </p:stCondLst>
                            <p:childTnLst>
                              <p:par>
                                <p:cTn id="19" presetID="12" presetClass="entr" presetSubtype="4" fill="hold" grpId="0" nodeType="afterEffect">
                                  <p:stCondLst>
                                    <p:cond delay="5000"/>
                                  </p:stCondLst>
                                  <p:childTnLst>
                                    <p:set>
                                      <p:cBhvr>
                                        <p:cTn id="20" dur="1" fill="hold">
                                          <p:stCondLst>
                                            <p:cond delay="0"/>
                                          </p:stCondLst>
                                        </p:cTn>
                                        <p:tgtEl>
                                          <p:spTgt spid="48152"/>
                                        </p:tgtEl>
                                        <p:attrNameLst>
                                          <p:attrName>style.visibility</p:attrName>
                                        </p:attrNameLst>
                                      </p:cBhvr>
                                      <p:to>
                                        <p:strVal val="visible"/>
                                      </p:to>
                                    </p:set>
                                    <p:animEffect transition="in" filter="slide(fromBottom)">
                                      <p:cBhvr>
                                        <p:cTn id="21" dur="500"/>
                                        <p:tgtEl>
                                          <p:spTgt spid="48152"/>
                                        </p:tgtEl>
                                      </p:cBhvr>
                                    </p:animEffect>
                                  </p:childTnLst>
                                </p:cTn>
                              </p:par>
                            </p:childTnLst>
                          </p:cTn>
                        </p:par>
                        <p:par>
                          <p:cTn id="22" fill="hold">
                            <p:stCondLst>
                              <p:cond delay="20740"/>
                            </p:stCondLst>
                            <p:childTnLst>
                              <p:par>
                                <p:cTn id="23" presetID="12" presetClass="entr" presetSubtype="4" fill="hold" grpId="0" nodeType="afterEffect">
                                  <p:stCondLst>
                                    <p:cond delay="5000"/>
                                  </p:stCondLst>
                                  <p:childTnLst>
                                    <p:set>
                                      <p:cBhvr>
                                        <p:cTn id="24" dur="1" fill="hold">
                                          <p:stCondLst>
                                            <p:cond delay="0"/>
                                          </p:stCondLst>
                                        </p:cTn>
                                        <p:tgtEl>
                                          <p:spTgt spid="48153"/>
                                        </p:tgtEl>
                                        <p:attrNameLst>
                                          <p:attrName>style.visibility</p:attrName>
                                        </p:attrNameLst>
                                      </p:cBhvr>
                                      <p:to>
                                        <p:strVal val="visible"/>
                                      </p:to>
                                    </p:set>
                                    <p:animEffect transition="in" filter="slide(fromBottom)">
                                      <p:cBhvr>
                                        <p:cTn id="25" dur="500"/>
                                        <p:tgtEl>
                                          <p:spTgt spid="48153"/>
                                        </p:tgtEl>
                                      </p:cBhvr>
                                    </p:animEffect>
                                  </p:childTnLst>
                                </p:cTn>
                              </p:par>
                            </p:childTnLst>
                          </p:cTn>
                        </p:par>
                        <p:par>
                          <p:cTn id="26" fill="hold">
                            <p:stCondLst>
                              <p:cond delay="26240"/>
                            </p:stCondLst>
                            <p:childTnLst>
                              <p:par>
                                <p:cTn id="27" presetID="1" presetClass="entr" presetSubtype="0" fill="hold" nodeType="afterEffect">
                                  <p:stCondLst>
                                    <p:cond delay="35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974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3074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3074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3174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3174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274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274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374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374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474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474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574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574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674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674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774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774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3874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3874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3974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3974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4074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4074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4174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4174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274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274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374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374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474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474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574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574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674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674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774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774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4874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4874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4974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4974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5074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5074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5174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5174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274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274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374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374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474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474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574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574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674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674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774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774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5874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5874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5974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150" grpId="0" animBg="1"/>
      <p:bldP spid="48151" grpId="0" animBg="1"/>
      <p:bldP spid="48152" grpId="0" animBg="1"/>
      <p:bldP spid="4815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b="1" smtClean="0"/>
              <a:t>Vrai ou faux ?</a:t>
            </a:r>
            <a:r>
              <a:rPr lang="fr-FR" sz="4000" smtClean="0"/>
              <a:t> </a:t>
            </a:r>
          </a:p>
        </p:txBody>
      </p:sp>
      <p:sp>
        <p:nvSpPr>
          <p:cNvPr id="11981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91</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graphicFrame>
        <p:nvGraphicFramePr>
          <p:cNvPr id="50289" name="Group 113"/>
          <p:cNvGraphicFramePr>
            <a:graphicFrameLocks noGrp="1"/>
          </p:cNvGraphicFramePr>
          <p:nvPr/>
        </p:nvGraphicFramePr>
        <p:xfrm>
          <a:off x="414338" y="2282825"/>
          <a:ext cx="8242300" cy="2390775"/>
        </p:xfrm>
        <a:graphic>
          <a:graphicData uri="http://schemas.openxmlformats.org/drawingml/2006/table">
            <a:tbl>
              <a:tblPr/>
              <a:tblGrid>
                <a:gridCol w="1477962"/>
                <a:gridCol w="6764338"/>
              </a:tblGrid>
              <a:tr h="12493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2"/>
                        </a:solidFill>
                        <a:effectLst/>
                        <a:latin typeface="Arial" charset="0"/>
                        <a:ea typeface="Times New Roman" pitchFamily="18"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1</a:t>
                      </a:r>
                      <a:endParaRPr kumimoji="0" lang="fr-FR" sz="3600" b="0" i="0" u="none" strike="noStrike" cap="none" normalizeH="0" baseline="0" smtClean="0">
                        <a:ln>
                          <a:noFill/>
                        </a:ln>
                        <a:solidFill>
                          <a:schemeClr val="bg2"/>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charset="0"/>
                        </a:rPr>
                        <a:t>La prise en compte de critères de DD dans les achats d'une entreprise conduit nécessairement à une hausse des coûts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1141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2"/>
                        </a:solidFill>
                        <a:effectLst/>
                        <a:latin typeface="Arial" charset="0"/>
                        <a:ea typeface="Times New Roman" pitchFamily="18"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2</a:t>
                      </a:r>
                      <a:endParaRPr kumimoji="0" lang="fr-FR" sz="3600" b="0" i="0" u="none" strike="noStrike" cap="none" normalizeH="0" baseline="0" smtClean="0">
                        <a:ln>
                          <a:noFill/>
                        </a:ln>
                        <a:solidFill>
                          <a:schemeClr val="bg2"/>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charset="0"/>
                        </a:rPr>
                        <a:t>La prise en compte d'autres critères que celui du prix dans les achats d'une entreprise illustre la triple dimension du DD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pic>
        <p:nvPicPr>
          <p:cNvPr id="119823" name="Picture 114" descr="achat resp"/>
          <p:cNvPicPr>
            <a:picLocks noChangeAspect="1" noChangeArrowheads="1"/>
          </p:cNvPicPr>
          <p:nvPr/>
        </p:nvPicPr>
        <p:blipFill>
          <a:blip r:embed="rId2"/>
          <a:srcRect/>
          <a:stretch>
            <a:fillRect/>
          </a:stretch>
        </p:blipFill>
        <p:spPr bwMode="auto">
          <a:xfrm>
            <a:off x="7962900" y="296863"/>
            <a:ext cx="1173163" cy="82708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37450" y="4867275"/>
            <a:ext cx="1471613" cy="1927225"/>
          </a:xfrm>
          <a:prstGeom prst="rect">
            <a:avLst/>
          </a:prstGeom>
          <a:noFill/>
          <a:ln w="9525">
            <a:noFill/>
            <a:miter lim="800000"/>
            <a:headEnd/>
            <a:tailEnd/>
          </a:ln>
        </p:spPr>
      </p:pic>
      <p:sp>
        <p:nvSpPr>
          <p:cNvPr id="31" name="ZoneTexte 30"/>
          <p:cNvSpPr txBox="1">
            <a:spLocks noChangeArrowheads="1"/>
          </p:cNvSpPr>
          <p:nvPr/>
        </p:nvSpPr>
        <p:spPr bwMode="auto">
          <a:xfrm>
            <a:off x="79422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956550"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956550"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7980363"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962900"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70838"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953375"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94226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942263" y="56943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942263" y="56959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9422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94226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94226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94226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942263" y="56705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942263" y="57070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942263" y="57118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94226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942263" y="57070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942263" y="56959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953375"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7980363"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094663" y="57181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080375"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058150"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080375"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086725"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08950"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05775"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085138"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099425"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9856" name="Picture 147"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9857" name="Picture 148"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9858" name="Picture 149"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80"/>
                            </p:stCondLst>
                            <p:childTnLst>
                              <p:par>
                                <p:cTn id="11" presetID="15" presetClass="entr" presetSubtype="0" fill="hold" nodeType="afterEffect">
                                  <p:stCondLst>
                                    <p:cond delay="1000"/>
                                  </p:stCondLst>
                                  <p:childTnLst>
                                    <p:set>
                                      <p:cBhvr>
                                        <p:cTn id="12" dur="1" fill="hold">
                                          <p:stCondLst>
                                            <p:cond delay="0"/>
                                          </p:stCondLst>
                                        </p:cTn>
                                        <p:tgtEl>
                                          <p:spTgt spid="50289"/>
                                        </p:tgtEl>
                                        <p:attrNameLst>
                                          <p:attrName>style.visibility</p:attrName>
                                        </p:attrNameLst>
                                      </p:cBhvr>
                                      <p:to>
                                        <p:strVal val="visible"/>
                                      </p:to>
                                    </p:set>
                                    <p:anim calcmode="lin" valueType="num">
                                      <p:cBhvr>
                                        <p:cTn id="13" dur="1000" fill="hold"/>
                                        <p:tgtEl>
                                          <p:spTgt spid="50289"/>
                                        </p:tgtEl>
                                        <p:attrNameLst>
                                          <p:attrName>ppt_w</p:attrName>
                                        </p:attrNameLst>
                                      </p:cBhvr>
                                      <p:tavLst>
                                        <p:tav tm="0">
                                          <p:val>
                                            <p:fltVal val="0"/>
                                          </p:val>
                                        </p:tav>
                                        <p:tav tm="100000">
                                          <p:val>
                                            <p:strVal val="#ppt_w"/>
                                          </p:val>
                                        </p:tav>
                                      </p:tavLst>
                                    </p:anim>
                                    <p:anim calcmode="lin" valueType="num">
                                      <p:cBhvr>
                                        <p:cTn id="14" dur="1000" fill="hold"/>
                                        <p:tgtEl>
                                          <p:spTgt spid="50289"/>
                                        </p:tgtEl>
                                        <p:attrNameLst>
                                          <p:attrName>ppt_h</p:attrName>
                                        </p:attrNameLst>
                                      </p:cBhvr>
                                      <p:tavLst>
                                        <p:tav tm="0">
                                          <p:val>
                                            <p:fltVal val="0"/>
                                          </p:val>
                                        </p:tav>
                                        <p:tav tm="100000">
                                          <p:val>
                                            <p:strVal val="#ppt_h"/>
                                          </p:val>
                                        </p:tav>
                                      </p:tavLst>
                                    </p:anim>
                                    <p:anim calcmode="lin" valueType="num">
                                      <p:cBhvr>
                                        <p:cTn id="15" dur="1000" fill="hold"/>
                                        <p:tgtEl>
                                          <p:spTgt spid="5028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289"/>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480"/>
                            </p:stCondLst>
                            <p:childTnLst>
                              <p:par>
                                <p:cTn id="18" presetID="1" presetClass="entr" presetSubtype="0" fill="hold" nodeType="afterEffect">
                                  <p:stCondLst>
                                    <p:cond delay="1200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14480"/>
                            </p:stCondLst>
                            <p:childTnLst>
                              <p:par>
                                <p:cTn id="23" presetID="1" presetClass="exit" presetSubtype="0" fill="hold" grpId="1" nodeType="afterEffect">
                                  <p:stCondLst>
                                    <p:cond delay="1000"/>
                                  </p:stCondLst>
                                  <p:childTnLst>
                                    <p:set>
                                      <p:cBhvr>
                                        <p:cTn id="24" dur="1" fill="hold">
                                          <p:stCondLst>
                                            <p:cond delay="0"/>
                                          </p:stCondLst>
                                        </p:cTn>
                                        <p:tgtEl>
                                          <p:spTgt spid="31"/>
                                        </p:tgtEl>
                                        <p:attrNameLst>
                                          <p:attrName>style.visibility</p:attrName>
                                        </p:attrNameLst>
                                      </p:cBhvr>
                                      <p:to>
                                        <p:strVal val="hidden"/>
                                      </p:to>
                                    </p:set>
                                  </p:childTnLst>
                                </p:cTn>
                              </p:par>
                            </p:childTnLst>
                          </p:cTn>
                        </p:par>
                        <p:par>
                          <p:cTn id="25" fill="hold">
                            <p:stCondLst>
                              <p:cond delay="1548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15480"/>
                            </p:stCondLst>
                            <p:childTnLst>
                              <p:par>
                                <p:cTn id="29" presetID="1" presetClass="exit" presetSubtype="0" fill="hold" grpId="1" nodeType="afterEffect">
                                  <p:stCondLst>
                                    <p:cond delay="1000"/>
                                  </p:stCondLst>
                                  <p:childTnLst>
                                    <p:set>
                                      <p:cBhvr>
                                        <p:cTn id="30" dur="1" fill="hold">
                                          <p:stCondLst>
                                            <p:cond delay="0"/>
                                          </p:stCondLst>
                                        </p:cTn>
                                        <p:tgtEl>
                                          <p:spTgt spid="35"/>
                                        </p:tgtEl>
                                        <p:attrNameLst>
                                          <p:attrName>style.visibility</p:attrName>
                                        </p:attrNameLst>
                                      </p:cBhvr>
                                      <p:to>
                                        <p:strVal val="hidden"/>
                                      </p:to>
                                    </p:set>
                                  </p:childTnLst>
                                </p:cTn>
                              </p:par>
                            </p:childTnLst>
                          </p:cTn>
                        </p:par>
                        <p:par>
                          <p:cTn id="31" fill="hold">
                            <p:stCondLst>
                              <p:cond delay="1648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6480"/>
                            </p:stCondLst>
                            <p:childTnLst>
                              <p:par>
                                <p:cTn id="35" presetID="1" presetClass="exit" presetSubtype="0" fill="hold" grpId="1" nodeType="afterEffect">
                                  <p:stCondLst>
                                    <p:cond delay="100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17480"/>
                            </p:stCondLst>
                            <p:childTnLst>
                              <p:par>
                                <p:cTn id="38" presetID="1"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17480"/>
                            </p:stCondLst>
                            <p:childTnLst>
                              <p:par>
                                <p:cTn id="41" presetID="1" presetClass="exit" presetSubtype="0" fill="hold" grpId="1" nodeType="afterEffect">
                                  <p:stCondLst>
                                    <p:cond delay="1000"/>
                                  </p:stCondLst>
                                  <p:childTnLst>
                                    <p:set>
                                      <p:cBhvr>
                                        <p:cTn id="42" dur="1" fill="hold">
                                          <p:stCondLst>
                                            <p:cond delay="0"/>
                                          </p:stCondLst>
                                        </p:cTn>
                                        <p:tgtEl>
                                          <p:spTgt spid="37"/>
                                        </p:tgtEl>
                                        <p:attrNameLst>
                                          <p:attrName>style.visibility</p:attrName>
                                        </p:attrNameLst>
                                      </p:cBhvr>
                                      <p:to>
                                        <p:strVal val="hidden"/>
                                      </p:to>
                                    </p:set>
                                  </p:childTnLst>
                                </p:cTn>
                              </p:par>
                            </p:childTnLst>
                          </p:cTn>
                        </p:par>
                        <p:par>
                          <p:cTn id="43" fill="hold">
                            <p:stCondLst>
                              <p:cond delay="18480"/>
                            </p:stCondLst>
                            <p:childTnLst>
                              <p:par>
                                <p:cTn id="44" presetID="1" presetClass="entr" presetSubtype="0"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childTnLst>
                                </p:cTn>
                              </p:par>
                            </p:childTnLst>
                          </p:cTn>
                        </p:par>
                        <p:par>
                          <p:cTn id="46" fill="hold">
                            <p:stCondLst>
                              <p:cond delay="18480"/>
                            </p:stCondLst>
                            <p:childTnLst>
                              <p:par>
                                <p:cTn id="47" presetID="1" presetClass="exit" presetSubtype="0" fill="hold" grpId="1" nodeType="afterEffect">
                                  <p:stCondLst>
                                    <p:cond delay="1000"/>
                                  </p:stCondLst>
                                  <p:childTnLst>
                                    <p:set>
                                      <p:cBhvr>
                                        <p:cTn id="48" dur="1" fill="hold">
                                          <p:stCondLst>
                                            <p:cond delay="0"/>
                                          </p:stCondLst>
                                        </p:cTn>
                                        <p:tgtEl>
                                          <p:spTgt spid="38"/>
                                        </p:tgtEl>
                                        <p:attrNameLst>
                                          <p:attrName>style.visibility</p:attrName>
                                        </p:attrNameLst>
                                      </p:cBhvr>
                                      <p:to>
                                        <p:strVal val="hidden"/>
                                      </p:to>
                                    </p:set>
                                  </p:childTnLst>
                                </p:cTn>
                              </p:par>
                            </p:childTnLst>
                          </p:cTn>
                        </p:par>
                        <p:par>
                          <p:cTn id="49" fill="hold">
                            <p:stCondLst>
                              <p:cond delay="19480"/>
                            </p:stCondLst>
                            <p:childTnLst>
                              <p:par>
                                <p:cTn id="50" presetID="1"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par>
                          <p:cTn id="52" fill="hold">
                            <p:stCondLst>
                              <p:cond delay="19480"/>
                            </p:stCondLst>
                            <p:childTnLst>
                              <p:par>
                                <p:cTn id="53" presetID="1" presetClass="exit" presetSubtype="0" fill="hold" grpId="1" nodeType="afterEffect">
                                  <p:stCondLst>
                                    <p:cond delay="1000"/>
                                  </p:stCondLst>
                                  <p:childTnLst>
                                    <p:set>
                                      <p:cBhvr>
                                        <p:cTn id="54" dur="1" fill="hold">
                                          <p:stCondLst>
                                            <p:cond delay="0"/>
                                          </p:stCondLst>
                                        </p:cTn>
                                        <p:tgtEl>
                                          <p:spTgt spid="39"/>
                                        </p:tgtEl>
                                        <p:attrNameLst>
                                          <p:attrName>style.visibility</p:attrName>
                                        </p:attrNameLst>
                                      </p:cBhvr>
                                      <p:to>
                                        <p:strVal val="hidden"/>
                                      </p:to>
                                    </p:set>
                                  </p:childTnLst>
                                </p:cTn>
                              </p:par>
                            </p:childTnLst>
                          </p:cTn>
                        </p:par>
                        <p:par>
                          <p:cTn id="55" fill="hold">
                            <p:stCondLst>
                              <p:cond delay="20480"/>
                            </p:stCondLst>
                            <p:childTnLst>
                              <p:par>
                                <p:cTn id="56" presetID="1"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childTnLst>
                                </p:cTn>
                              </p:par>
                            </p:childTnLst>
                          </p:cTn>
                        </p:par>
                        <p:par>
                          <p:cTn id="58" fill="hold">
                            <p:stCondLst>
                              <p:cond delay="20480"/>
                            </p:stCondLst>
                            <p:childTnLst>
                              <p:par>
                                <p:cTn id="59" presetID="1" presetClass="exit" presetSubtype="0" fill="hold" grpId="1" nodeType="afterEffect">
                                  <p:stCondLst>
                                    <p:cond delay="1000"/>
                                  </p:stCondLst>
                                  <p:childTnLst>
                                    <p:set>
                                      <p:cBhvr>
                                        <p:cTn id="60" dur="1" fill="hold">
                                          <p:stCondLst>
                                            <p:cond delay="0"/>
                                          </p:stCondLst>
                                        </p:cTn>
                                        <p:tgtEl>
                                          <p:spTgt spid="40"/>
                                        </p:tgtEl>
                                        <p:attrNameLst>
                                          <p:attrName>style.visibility</p:attrName>
                                        </p:attrNameLst>
                                      </p:cBhvr>
                                      <p:to>
                                        <p:strVal val="hidden"/>
                                      </p:to>
                                    </p:set>
                                  </p:childTnLst>
                                </p:cTn>
                              </p:par>
                            </p:childTnLst>
                          </p:cTn>
                        </p:par>
                        <p:par>
                          <p:cTn id="61" fill="hold">
                            <p:stCondLst>
                              <p:cond delay="21480"/>
                            </p:stCondLst>
                            <p:childTnLst>
                              <p:par>
                                <p:cTn id="62" presetID="1"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1480"/>
                            </p:stCondLst>
                            <p:childTnLst>
                              <p:par>
                                <p:cTn id="65" presetID="1" presetClass="exit" presetSubtype="0" fill="hold" grpId="1" nodeType="afterEffect">
                                  <p:stCondLst>
                                    <p:cond delay="1000"/>
                                  </p:stCondLst>
                                  <p:childTnLst>
                                    <p:set>
                                      <p:cBhvr>
                                        <p:cTn id="66" dur="1" fill="hold">
                                          <p:stCondLst>
                                            <p:cond delay="0"/>
                                          </p:stCondLst>
                                        </p:cTn>
                                        <p:tgtEl>
                                          <p:spTgt spid="41"/>
                                        </p:tgtEl>
                                        <p:attrNameLst>
                                          <p:attrName>style.visibility</p:attrName>
                                        </p:attrNameLst>
                                      </p:cBhvr>
                                      <p:to>
                                        <p:strVal val="hidden"/>
                                      </p:to>
                                    </p:set>
                                  </p:childTnLst>
                                </p:cTn>
                              </p:par>
                            </p:childTnLst>
                          </p:cTn>
                        </p:par>
                        <p:par>
                          <p:cTn id="67" fill="hold">
                            <p:stCondLst>
                              <p:cond delay="22480"/>
                            </p:stCondLst>
                            <p:childTnLst>
                              <p:par>
                                <p:cTn id="68" presetID="1"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childTnLst>
                                </p:cTn>
                              </p:par>
                            </p:childTnLst>
                          </p:cTn>
                        </p:par>
                        <p:par>
                          <p:cTn id="70" fill="hold">
                            <p:stCondLst>
                              <p:cond delay="22480"/>
                            </p:stCondLst>
                            <p:childTnLst>
                              <p:par>
                                <p:cTn id="71" presetID="1" presetClass="exit" presetSubtype="0" fill="hold" grpId="1" nodeType="afterEffect">
                                  <p:stCondLst>
                                    <p:cond delay="1000"/>
                                  </p:stCondLst>
                                  <p:childTnLst>
                                    <p:set>
                                      <p:cBhvr>
                                        <p:cTn id="72" dur="1" fill="hold">
                                          <p:stCondLst>
                                            <p:cond delay="0"/>
                                          </p:stCondLst>
                                        </p:cTn>
                                        <p:tgtEl>
                                          <p:spTgt spid="42"/>
                                        </p:tgtEl>
                                        <p:attrNameLst>
                                          <p:attrName>style.visibility</p:attrName>
                                        </p:attrNameLst>
                                      </p:cBhvr>
                                      <p:to>
                                        <p:strVal val="hidden"/>
                                      </p:to>
                                    </p:set>
                                  </p:childTnLst>
                                </p:cTn>
                              </p:par>
                            </p:childTnLst>
                          </p:cTn>
                        </p:par>
                        <p:par>
                          <p:cTn id="73" fill="hold">
                            <p:stCondLst>
                              <p:cond delay="23480"/>
                            </p:stCondLst>
                            <p:childTnLst>
                              <p:par>
                                <p:cTn id="74" presetID="1" presetClass="entr" presetSubtype="0" fill="hold" grpId="0" nodeType="after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par>
                          <p:cTn id="76" fill="hold">
                            <p:stCondLst>
                              <p:cond delay="23480"/>
                            </p:stCondLst>
                            <p:childTnLst>
                              <p:par>
                                <p:cTn id="77" presetID="1" presetClass="exit" presetSubtype="0" fill="hold" grpId="1" nodeType="afterEffect">
                                  <p:stCondLst>
                                    <p:cond delay="1000"/>
                                  </p:stCondLst>
                                  <p:childTnLst>
                                    <p:set>
                                      <p:cBhvr>
                                        <p:cTn id="78" dur="1" fill="hold">
                                          <p:stCondLst>
                                            <p:cond delay="0"/>
                                          </p:stCondLst>
                                        </p:cTn>
                                        <p:tgtEl>
                                          <p:spTgt spid="43"/>
                                        </p:tgtEl>
                                        <p:attrNameLst>
                                          <p:attrName>style.visibility</p:attrName>
                                        </p:attrNameLst>
                                      </p:cBhvr>
                                      <p:to>
                                        <p:strVal val="hidden"/>
                                      </p:to>
                                    </p:set>
                                  </p:childTnLst>
                                </p:cTn>
                              </p:par>
                            </p:childTnLst>
                          </p:cTn>
                        </p:par>
                        <p:par>
                          <p:cTn id="79" fill="hold">
                            <p:stCondLst>
                              <p:cond delay="24480"/>
                            </p:stCondLst>
                            <p:childTnLst>
                              <p:par>
                                <p:cTn id="80" presetID="1"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par>
                          <p:cTn id="82" fill="hold">
                            <p:stCondLst>
                              <p:cond delay="24480"/>
                            </p:stCondLst>
                            <p:childTnLst>
                              <p:par>
                                <p:cTn id="83" presetID="1" presetClass="exit" presetSubtype="0" fill="hold" grpId="1" nodeType="afterEffect">
                                  <p:stCondLst>
                                    <p:cond delay="1000"/>
                                  </p:stCondLst>
                                  <p:childTnLst>
                                    <p:set>
                                      <p:cBhvr>
                                        <p:cTn id="84" dur="1" fill="hold">
                                          <p:stCondLst>
                                            <p:cond delay="0"/>
                                          </p:stCondLst>
                                        </p:cTn>
                                        <p:tgtEl>
                                          <p:spTgt spid="44"/>
                                        </p:tgtEl>
                                        <p:attrNameLst>
                                          <p:attrName>style.visibility</p:attrName>
                                        </p:attrNameLst>
                                      </p:cBhvr>
                                      <p:to>
                                        <p:strVal val="hidden"/>
                                      </p:to>
                                    </p:set>
                                  </p:childTnLst>
                                </p:cTn>
                              </p:par>
                            </p:childTnLst>
                          </p:cTn>
                        </p:par>
                        <p:par>
                          <p:cTn id="85" fill="hold">
                            <p:stCondLst>
                              <p:cond delay="25480"/>
                            </p:stCondLst>
                            <p:childTnLst>
                              <p:par>
                                <p:cTn id="86" presetID="1" presetClass="entr" presetSubtype="0" fill="hold" grpId="0" nodeType="afterEffect">
                                  <p:stCondLst>
                                    <p:cond delay="0"/>
                                  </p:stCondLst>
                                  <p:childTnLst>
                                    <p:set>
                                      <p:cBhvr>
                                        <p:cTn id="87" dur="1" fill="hold">
                                          <p:stCondLst>
                                            <p:cond delay="0"/>
                                          </p:stCondLst>
                                        </p:cTn>
                                        <p:tgtEl>
                                          <p:spTgt spid="45"/>
                                        </p:tgtEl>
                                        <p:attrNameLst>
                                          <p:attrName>style.visibility</p:attrName>
                                        </p:attrNameLst>
                                      </p:cBhvr>
                                      <p:to>
                                        <p:strVal val="visible"/>
                                      </p:to>
                                    </p:set>
                                  </p:childTnLst>
                                </p:cTn>
                              </p:par>
                            </p:childTnLst>
                          </p:cTn>
                        </p:par>
                        <p:par>
                          <p:cTn id="88" fill="hold">
                            <p:stCondLst>
                              <p:cond delay="25480"/>
                            </p:stCondLst>
                            <p:childTnLst>
                              <p:par>
                                <p:cTn id="89" presetID="1" presetClass="exit" presetSubtype="0" fill="hold" grpId="1" nodeType="afterEffect">
                                  <p:stCondLst>
                                    <p:cond delay="1000"/>
                                  </p:stCondLst>
                                  <p:childTnLst>
                                    <p:set>
                                      <p:cBhvr>
                                        <p:cTn id="90" dur="1" fill="hold">
                                          <p:stCondLst>
                                            <p:cond delay="0"/>
                                          </p:stCondLst>
                                        </p:cTn>
                                        <p:tgtEl>
                                          <p:spTgt spid="45"/>
                                        </p:tgtEl>
                                        <p:attrNameLst>
                                          <p:attrName>style.visibility</p:attrName>
                                        </p:attrNameLst>
                                      </p:cBhvr>
                                      <p:to>
                                        <p:strVal val="hidden"/>
                                      </p:to>
                                    </p:set>
                                  </p:childTnLst>
                                </p:cTn>
                              </p:par>
                            </p:childTnLst>
                          </p:cTn>
                        </p:par>
                        <p:par>
                          <p:cTn id="91" fill="hold">
                            <p:stCondLst>
                              <p:cond delay="26480"/>
                            </p:stCondLst>
                            <p:childTnLst>
                              <p:par>
                                <p:cTn id="92" presetID="1" presetClass="entr" presetSubtype="0" fill="hold" grpId="0" nodeType="afterEffect">
                                  <p:stCondLst>
                                    <p:cond delay="0"/>
                                  </p:stCondLst>
                                  <p:childTnLst>
                                    <p:set>
                                      <p:cBhvr>
                                        <p:cTn id="93" dur="1" fill="hold">
                                          <p:stCondLst>
                                            <p:cond delay="0"/>
                                          </p:stCondLst>
                                        </p:cTn>
                                        <p:tgtEl>
                                          <p:spTgt spid="46"/>
                                        </p:tgtEl>
                                        <p:attrNameLst>
                                          <p:attrName>style.visibility</p:attrName>
                                        </p:attrNameLst>
                                      </p:cBhvr>
                                      <p:to>
                                        <p:strVal val="visible"/>
                                      </p:to>
                                    </p:set>
                                  </p:childTnLst>
                                </p:cTn>
                              </p:par>
                            </p:childTnLst>
                          </p:cTn>
                        </p:par>
                        <p:par>
                          <p:cTn id="94" fill="hold">
                            <p:stCondLst>
                              <p:cond delay="26480"/>
                            </p:stCondLst>
                            <p:childTnLst>
                              <p:par>
                                <p:cTn id="95" presetID="1" presetClass="exit" presetSubtype="0" fill="hold" grpId="1" nodeType="afterEffect">
                                  <p:stCondLst>
                                    <p:cond delay="1000"/>
                                  </p:stCondLst>
                                  <p:childTnLst>
                                    <p:set>
                                      <p:cBhvr>
                                        <p:cTn id="96" dur="1" fill="hold">
                                          <p:stCondLst>
                                            <p:cond delay="0"/>
                                          </p:stCondLst>
                                        </p:cTn>
                                        <p:tgtEl>
                                          <p:spTgt spid="46"/>
                                        </p:tgtEl>
                                        <p:attrNameLst>
                                          <p:attrName>style.visibility</p:attrName>
                                        </p:attrNameLst>
                                      </p:cBhvr>
                                      <p:to>
                                        <p:strVal val="hidden"/>
                                      </p:to>
                                    </p:set>
                                  </p:childTnLst>
                                </p:cTn>
                              </p:par>
                            </p:childTnLst>
                          </p:cTn>
                        </p:par>
                        <p:par>
                          <p:cTn id="97" fill="hold">
                            <p:stCondLst>
                              <p:cond delay="27480"/>
                            </p:stCondLst>
                            <p:childTnLst>
                              <p:par>
                                <p:cTn id="98" presetID="1" presetClass="entr" presetSubtype="0" fill="hold" grpId="0" nodeType="afterEffect">
                                  <p:stCondLst>
                                    <p:cond delay="0"/>
                                  </p:stCondLst>
                                  <p:childTnLst>
                                    <p:set>
                                      <p:cBhvr>
                                        <p:cTn id="99" dur="1" fill="hold">
                                          <p:stCondLst>
                                            <p:cond delay="0"/>
                                          </p:stCondLst>
                                        </p:cTn>
                                        <p:tgtEl>
                                          <p:spTgt spid="47"/>
                                        </p:tgtEl>
                                        <p:attrNameLst>
                                          <p:attrName>style.visibility</p:attrName>
                                        </p:attrNameLst>
                                      </p:cBhvr>
                                      <p:to>
                                        <p:strVal val="visible"/>
                                      </p:to>
                                    </p:set>
                                  </p:childTnLst>
                                </p:cTn>
                              </p:par>
                            </p:childTnLst>
                          </p:cTn>
                        </p:par>
                        <p:par>
                          <p:cTn id="100" fill="hold">
                            <p:stCondLst>
                              <p:cond delay="27480"/>
                            </p:stCondLst>
                            <p:childTnLst>
                              <p:par>
                                <p:cTn id="101" presetID="1" presetClass="exit" presetSubtype="0" fill="hold" grpId="1" nodeType="afterEffect">
                                  <p:stCondLst>
                                    <p:cond delay="1000"/>
                                  </p:stCondLst>
                                  <p:childTnLst>
                                    <p:set>
                                      <p:cBhvr>
                                        <p:cTn id="102" dur="1" fill="hold">
                                          <p:stCondLst>
                                            <p:cond delay="0"/>
                                          </p:stCondLst>
                                        </p:cTn>
                                        <p:tgtEl>
                                          <p:spTgt spid="47"/>
                                        </p:tgtEl>
                                        <p:attrNameLst>
                                          <p:attrName>style.visibility</p:attrName>
                                        </p:attrNameLst>
                                      </p:cBhvr>
                                      <p:to>
                                        <p:strVal val="hidden"/>
                                      </p:to>
                                    </p:set>
                                  </p:childTnLst>
                                </p:cTn>
                              </p:par>
                            </p:childTnLst>
                          </p:cTn>
                        </p:par>
                        <p:par>
                          <p:cTn id="103" fill="hold">
                            <p:stCondLst>
                              <p:cond delay="28480"/>
                            </p:stCondLst>
                            <p:childTnLst>
                              <p:par>
                                <p:cTn id="104" presetID="1" presetClass="entr" presetSubtype="0" fill="hold" grpId="0" nodeType="afterEffect">
                                  <p:stCondLst>
                                    <p:cond delay="0"/>
                                  </p:stCondLst>
                                  <p:childTnLst>
                                    <p:set>
                                      <p:cBhvr>
                                        <p:cTn id="105" dur="1" fill="hold">
                                          <p:stCondLst>
                                            <p:cond delay="0"/>
                                          </p:stCondLst>
                                        </p:cTn>
                                        <p:tgtEl>
                                          <p:spTgt spid="48"/>
                                        </p:tgtEl>
                                        <p:attrNameLst>
                                          <p:attrName>style.visibility</p:attrName>
                                        </p:attrNameLst>
                                      </p:cBhvr>
                                      <p:to>
                                        <p:strVal val="visible"/>
                                      </p:to>
                                    </p:set>
                                  </p:childTnLst>
                                </p:cTn>
                              </p:par>
                            </p:childTnLst>
                          </p:cTn>
                        </p:par>
                        <p:par>
                          <p:cTn id="106" fill="hold">
                            <p:stCondLst>
                              <p:cond delay="28480"/>
                            </p:stCondLst>
                            <p:childTnLst>
                              <p:par>
                                <p:cTn id="107" presetID="1" presetClass="exit" presetSubtype="0" fill="hold" grpId="1" nodeType="afterEffect">
                                  <p:stCondLst>
                                    <p:cond delay="1000"/>
                                  </p:stCondLst>
                                  <p:childTnLst>
                                    <p:set>
                                      <p:cBhvr>
                                        <p:cTn id="108" dur="1" fill="hold">
                                          <p:stCondLst>
                                            <p:cond delay="0"/>
                                          </p:stCondLst>
                                        </p:cTn>
                                        <p:tgtEl>
                                          <p:spTgt spid="48"/>
                                        </p:tgtEl>
                                        <p:attrNameLst>
                                          <p:attrName>style.visibility</p:attrName>
                                        </p:attrNameLst>
                                      </p:cBhvr>
                                      <p:to>
                                        <p:strVal val="hidden"/>
                                      </p:to>
                                    </p:set>
                                  </p:childTnLst>
                                </p:cTn>
                              </p:par>
                            </p:childTnLst>
                          </p:cTn>
                        </p:par>
                        <p:par>
                          <p:cTn id="109" fill="hold">
                            <p:stCondLst>
                              <p:cond delay="29480"/>
                            </p:stCondLst>
                            <p:childTnLst>
                              <p:par>
                                <p:cTn id="110" presetID="1" presetClass="entr" presetSubtype="0" fill="hold" grpId="0" nodeType="afterEffect">
                                  <p:stCondLst>
                                    <p:cond delay="0"/>
                                  </p:stCondLst>
                                  <p:childTnLst>
                                    <p:set>
                                      <p:cBhvr>
                                        <p:cTn id="111" dur="1" fill="hold">
                                          <p:stCondLst>
                                            <p:cond delay="0"/>
                                          </p:stCondLst>
                                        </p:cTn>
                                        <p:tgtEl>
                                          <p:spTgt spid="49"/>
                                        </p:tgtEl>
                                        <p:attrNameLst>
                                          <p:attrName>style.visibility</p:attrName>
                                        </p:attrNameLst>
                                      </p:cBhvr>
                                      <p:to>
                                        <p:strVal val="visible"/>
                                      </p:to>
                                    </p:set>
                                  </p:childTnLst>
                                </p:cTn>
                              </p:par>
                            </p:childTnLst>
                          </p:cTn>
                        </p:par>
                        <p:par>
                          <p:cTn id="112" fill="hold">
                            <p:stCondLst>
                              <p:cond delay="29480"/>
                            </p:stCondLst>
                            <p:childTnLst>
                              <p:par>
                                <p:cTn id="113" presetID="1" presetClass="exit" presetSubtype="0" fill="hold" grpId="1" nodeType="afterEffect">
                                  <p:stCondLst>
                                    <p:cond delay="1000"/>
                                  </p:stCondLst>
                                  <p:childTnLst>
                                    <p:set>
                                      <p:cBhvr>
                                        <p:cTn id="114" dur="1" fill="hold">
                                          <p:stCondLst>
                                            <p:cond delay="0"/>
                                          </p:stCondLst>
                                        </p:cTn>
                                        <p:tgtEl>
                                          <p:spTgt spid="49"/>
                                        </p:tgtEl>
                                        <p:attrNameLst>
                                          <p:attrName>style.visibility</p:attrName>
                                        </p:attrNameLst>
                                      </p:cBhvr>
                                      <p:to>
                                        <p:strVal val="hidden"/>
                                      </p:to>
                                    </p:set>
                                  </p:childTnLst>
                                </p:cTn>
                              </p:par>
                            </p:childTnLst>
                          </p:cTn>
                        </p:par>
                        <p:par>
                          <p:cTn id="115" fill="hold">
                            <p:stCondLst>
                              <p:cond delay="30480"/>
                            </p:stCondLst>
                            <p:childTnLst>
                              <p:par>
                                <p:cTn id="116" presetID="1" presetClass="entr" presetSubtype="0" fill="hold" grpId="0" nodeType="afterEffect">
                                  <p:stCondLst>
                                    <p:cond delay="0"/>
                                  </p:stCondLst>
                                  <p:childTnLst>
                                    <p:set>
                                      <p:cBhvr>
                                        <p:cTn id="117" dur="1" fill="hold">
                                          <p:stCondLst>
                                            <p:cond delay="0"/>
                                          </p:stCondLst>
                                        </p:cTn>
                                        <p:tgtEl>
                                          <p:spTgt spid="50"/>
                                        </p:tgtEl>
                                        <p:attrNameLst>
                                          <p:attrName>style.visibility</p:attrName>
                                        </p:attrNameLst>
                                      </p:cBhvr>
                                      <p:to>
                                        <p:strVal val="visible"/>
                                      </p:to>
                                    </p:set>
                                  </p:childTnLst>
                                </p:cTn>
                              </p:par>
                            </p:childTnLst>
                          </p:cTn>
                        </p:par>
                        <p:par>
                          <p:cTn id="118" fill="hold">
                            <p:stCondLst>
                              <p:cond delay="30480"/>
                            </p:stCondLst>
                            <p:childTnLst>
                              <p:par>
                                <p:cTn id="119" presetID="1" presetClass="exit" presetSubtype="0" fill="hold" grpId="1" nodeType="afterEffect">
                                  <p:stCondLst>
                                    <p:cond delay="1000"/>
                                  </p:stCondLst>
                                  <p:childTnLst>
                                    <p:set>
                                      <p:cBhvr>
                                        <p:cTn id="120" dur="1" fill="hold">
                                          <p:stCondLst>
                                            <p:cond delay="0"/>
                                          </p:stCondLst>
                                        </p:cTn>
                                        <p:tgtEl>
                                          <p:spTgt spid="50"/>
                                        </p:tgtEl>
                                        <p:attrNameLst>
                                          <p:attrName>style.visibility</p:attrName>
                                        </p:attrNameLst>
                                      </p:cBhvr>
                                      <p:to>
                                        <p:strVal val="hidden"/>
                                      </p:to>
                                    </p:set>
                                  </p:childTnLst>
                                </p:cTn>
                              </p:par>
                            </p:childTnLst>
                          </p:cTn>
                        </p:par>
                        <p:par>
                          <p:cTn id="121" fill="hold">
                            <p:stCondLst>
                              <p:cond delay="31480"/>
                            </p:stCondLst>
                            <p:childTnLst>
                              <p:par>
                                <p:cTn id="122" presetID="1" presetClass="entr" presetSubtype="0" fill="hold" grpId="0" nodeType="afterEffect">
                                  <p:stCondLst>
                                    <p:cond delay="0"/>
                                  </p:stCondLst>
                                  <p:childTnLst>
                                    <p:set>
                                      <p:cBhvr>
                                        <p:cTn id="123" dur="1" fill="hold">
                                          <p:stCondLst>
                                            <p:cond delay="0"/>
                                          </p:stCondLst>
                                        </p:cTn>
                                        <p:tgtEl>
                                          <p:spTgt spid="51"/>
                                        </p:tgtEl>
                                        <p:attrNameLst>
                                          <p:attrName>style.visibility</p:attrName>
                                        </p:attrNameLst>
                                      </p:cBhvr>
                                      <p:to>
                                        <p:strVal val="visible"/>
                                      </p:to>
                                    </p:set>
                                  </p:childTnLst>
                                </p:cTn>
                              </p:par>
                            </p:childTnLst>
                          </p:cTn>
                        </p:par>
                        <p:par>
                          <p:cTn id="124" fill="hold">
                            <p:stCondLst>
                              <p:cond delay="31480"/>
                            </p:stCondLst>
                            <p:childTnLst>
                              <p:par>
                                <p:cTn id="125" presetID="1" presetClass="exit" presetSubtype="0" fill="hold" grpId="1" nodeType="afterEffect">
                                  <p:stCondLst>
                                    <p:cond delay="1000"/>
                                  </p:stCondLst>
                                  <p:childTnLst>
                                    <p:set>
                                      <p:cBhvr>
                                        <p:cTn id="126" dur="1" fill="hold">
                                          <p:stCondLst>
                                            <p:cond delay="0"/>
                                          </p:stCondLst>
                                        </p:cTn>
                                        <p:tgtEl>
                                          <p:spTgt spid="51"/>
                                        </p:tgtEl>
                                        <p:attrNameLst>
                                          <p:attrName>style.visibility</p:attrName>
                                        </p:attrNameLst>
                                      </p:cBhvr>
                                      <p:to>
                                        <p:strVal val="hidden"/>
                                      </p:to>
                                    </p:set>
                                  </p:childTnLst>
                                </p:cTn>
                              </p:par>
                            </p:childTnLst>
                          </p:cTn>
                        </p:par>
                        <p:par>
                          <p:cTn id="127" fill="hold">
                            <p:stCondLst>
                              <p:cond delay="32480"/>
                            </p:stCondLst>
                            <p:childTnLst>
                              <p:par>
                                <p:cTn id="128" presetID="1" presetClass="entr" presetSubtype="0" fill="hold" grpId="0" nodeType="afterEffect">
                                  <p:stCondLst>
                                    <p:cond delay="0"/>
                                  </p:stCondLst>
                                  <p:childTnLst>
                                    <p:set>
                                      <p:cBhvr>
                                        <p:cTn id="129" dur="1" fill="hold">
                                          <p:stCondLst>
                                            <p:cond delay="0"/>
                                          </p:stCondLst>
                                        </p:cTn>
                                        <p:tgtEl>
                                          <p:spTgt spid="52"/>
                                        </p:tgtEl>
                                        <p:attrNameLst>
                                          <p:attrName>style.visibility</p:attrName>
                                        </p:attrNameLst>
                                      </p:cBhvr>
                                      <p:to>
                                        <p:strVal val="visible"/>
                                      </p:to>
                                    </p:set>
                                  </p:childTnLst>
                                </p:cTn>
                              </p:par>
                            </p:childTnLst>
                          </p:cTn>
                        </p:par>
                        <p:par>
                          <p:cTn id="130" fill="hold">
                            <p:stCondLst>
                              <p:cond delay="32480"/>
                            </p:stCondLst>
                            <p:childTnLst>
                              <p:par>
                                <p:cTn id="131" presetID="1" presetClass="exit" presetSubtype="0" fill="hold" grpId="1" nodeType="afterEffect">
                                  <p:stCondLst>
                                    <p:cond delay="1000"/>
                                  </p:stCondLst>
                                  <p:childTnLst>
                                    <p:set>
                                      <p:cBhvr>
                                        <p:cTn id="132" dur="1" fill="hold">
                                          <p:stCondLst>
                                            <p:cond delay="0"/>
                                          </p:stCondLst>
                                        </p:cTn>
                                        <p:tgtEl>
                                          <p:spTgt spid="52"/>
                                        </p:tgtEl>
                                        <p:attrNameLst>
                                          <p:attrName>style.visibility</p:attrName>
                                        </p:attrNameLst>
                                      </p:cBhvr>
                                      <p:to>
                                        <p:strVal val="hidden"/>
                                      </p:to>
                                    </p:set>
                                  </p:childTnLst>
                                </p:cTn>
                              </p:par>
                            </p:childTnLst>
                          </p:cTn>
                        </p:par>
                        <p:par>
                          <p:cTn id="133" fill="hold">
                            <p:stCondLst>
                              <p:cond delay="33480"/>
                            </p:stCondLst>
                            <p:childTnLst>
                              <p:par>
                                <p:cTn id="134" presetID="1" presetClass="entr" presetSubtype="0" fill="hold" grpId="0" nodeType="afterEffect">
                                  <p:stCondLst>
                                    <p:cond delay="0"/>
                                  </p:stCondLst>
                                  <p:childTnLst>
                                    <p:set>
                                      <p:cBhvr>
                                        <p:cTn id="135" dur="1" fill="hold">
                                          <p:stCondLst>
                                            <p:cond delay="0"/>
                                          </p:stCondLst>
                                        </p:cTn>
                                        <p:tgtEl>
                                          <p:spTgt spid="53"/>
                                        </p:tgtEl>
                                        <p:attrNameLst>
                                          <p:attrName>style.visibility</p:attrName>
                                        </p:attrNameLst>
                                      </p:cBhvr>
                                      <p:to>
                                        <p:strVal val="visible"/>
                                      </p:to>
                                    </p:set>
                                  </p:childTnLst>
                                </p:cTn>
                              </p:par>
                            </p:childTnLst>
                          </p:cTn>
                        </p:par>
                        <p:par>
                          <p:cTn id="136" fill="hold">
                            <p:stCondLst>
                              <p:cond delay="33480"/>
                            </p:stCondLst>
                            <p:childTnLst>
                              <p:par>
                                <p:cTn id="137" presetID="1" presetClass="exit" presetSubtype="0" fill="hold" grpId="1" nodeType="afterEffect">
                                  <p:stCondLst>
                                    <p:cond delay="1000"/>
                                  </p:stCondLst>
                                  <p:childTnLst>
                                    <p:set>
                                      <p:cBhvr>
                                        <p:cTn id="138" dur="1" fill="hold">
                                          <p:stCondLst>
                                            <p:cond delay="0"/>
                                          </p:stCondLst>
                                        </p:cTn>
                                        <p:tgtEl>
                                          <p:spTgt spid="53"/>
                                        </p:tgtEl>
                                        <p:attrNameLst>
                                          <p:attrName>style.visibility</p:attrName>
                                        </p:attrNameLst>
                                      </p:cBhvr>
                                      <p:to>
                                        <p:strVal val="hidden"/>
                                      </p:to>
                                    </p:set>
                                  </p:childTnLst>
                                </p:cTn>
                              </p:par>
                            </p:childTnLst>
                          </p:cTn>
                        </p:par>
                        <p:par>
                          <p:cTn id="139" fill="hold">
                            <p:stCondLst>
                              <p:cond delay="34480"/>
                            </p:stCondLst>
                            <p:childTnLst>
                              <p:par>
                                <p:cTn id="140" presetID="1" presetClass="entr" presetSubtype="0" fill="hold" grpId="0" nodeType="afterEffect">
                                  <p:stCondLst>
                                    <p:cond delay="0"/>
                                  </p:stCondLst>
                                  <p:childTnLst>
                                    <p:set>
                                      <p:cBhvr>
                                        <p:cTn id="141" dur="1" fill="hold">
                                          <p:stCondLst>
                                            <p:cond delay="0"/>
                                          </p:stCondLst>
                                        </p:cTn>
                                        <p:tgtEl>
                                          <p:spTgt spid="54"/>
                                        </p:tgtEl>
                                        <p:attrNameLst>
                                          <p:attrName>style.visibility</p:attrName>
                                        </p:attrNameLst>
                                      </p:cBhvr>
                                      <p:to>
                                        <p:strVal val="visible"/>
                                      </p:to>
                                    </p:set>
                                  </p:childTnLst>
                                </p:cTn>
                              </p:par>
                            </p:childTnLst>
                          </p:cTn>
                        </p:par>
                        <p:par>
                          <p:cTn id="142" fill="hold">
                            <p:stCondLst>
                              <p:cond delay="34480"/>
                            </p:stCondLst>
                            <p:childTnLst>
                              <p:par>
                                <p:cTn id="143" presetID="1" presetClass="exit" presetSubtype="0" fill="hold" grpId="1" nodeType="afterEffect">
                                  <p:stCondLst>
                                    <p:cond delay="1000"/>
                                  </p:stCondLst>
                                  <p:childTnLst>
                                    <p:set>
                                      <p:cBhvr>
                                        <p:cTn id="144" dur="1" fill="hold">
                                          <p:stCondLst>
                                            <p:cond delay="0"/>
                                          </p:stCondLst>
                                        </p:cTn>
                                        <p:tgtEl>
                                          <p:spTgt spid="54"/>
                                        </p:tgtEl>
                                        <p:attrNameLst>
                                          <p:attrName>style.visibility</p:attrName>
                                        </p:attrNameLst>
                                      </p:cBhvr>
                                      <p:to>
                                        <p:strVal val="hidden"/>
                                      </p:to>
                                    </p:set>
                                  </p:childTnLst>
                                </p:cTn>
                              </p:par>
                            </p:childTnLst>
                          </p:cTn>
                        </p:par>
                        <p:par>
                          <p:cTn id="145" fill="hold">
                            <p:stCondLst>
                              <p:cond delay="35480"/>
                            </p:stCondLst>
                            <p:childTnLst>
                              <p:par>
                                <p:cTn id="146" presetID="1" presetClass="entr" presetSubtype="0" fill="hold" grpId="0" nodeType="afterEffect">
                                  <p:stCondLst>
                                    <p:cond delay="0"/>
                                  </p:stCondLst>
                                  <p:childTnLst>
                                    <p:set>
                                      <p:cBhvr>
                                        <p:cTn id="147" dur="1" fill="hold">
                                          <p:stCondLst>
                                            <p:cond delay="0"/>
                                          </p:stCondLst>
                                        </p:cTn>
                                        <p:tgtEl>
                                          <p:spTgt spid="55"/>
                                        </p:tgtEl>
                                        <p:attrNameLst>
                                          <p:attrName>style.visibility</p:attrName>
                                        </p:attrNameLst>
                                      </p:cBhvr>
                                      <p:to>
                                        <p:strVal val="visible"/>
                                      </p:to>
                                    </p:set>
                                  </p:childTnLst>
                                </p:cTn>
                              </p:par>
                            </p:childTnLst>
                          </p:cTn>
                        </p:par>
                        <p:par>
                          <p:cTn id="148" fill="hold">
                            <p:stCondLst>
                              <p:cond delay="35480"/>
                            </p:stCondLst>
                            <p:childTnLst>
                              <p:par>
                                <p:cTn id="149" presetID="1" presetClass="exit" presetSubtype="0" fill="hold" grpId="1" nodeType="afterEffect">
                                  <p:stCondLst>
                                    <p:cond delay="1000"/>
                                  </p:stCondLst>
                                  <p:childTnLst>
                                    <p:set>
                                      <p:cBhvr>
                                        <p:cTn id="150" dur="1" fill="hold">
                                          <p:stCondLst>
                                            <p:cond delay="0"/>
                                          </p:stCondLst>
                                        </p:cTn>
                                        <p:tgtEl>
                                          <p:spTgt spid="55"/>
                                        </p:tgtEl>
                                        <p:attrNameLst>
                                          <p:attrName>style.visibility</p:attrName>
                                        </p:attrNameLst>
                                      </p:cBhvr>
                                      <p:to>
                                        <p:strVal val="hidden"/>
                                      </p:to>
                                    </p:set>
                                  </p:childTnLst>
                                </p:cTn>
                              </p:par>
                            </p:childTnLst>
                          </p:cTn>
                        </p:par>
                        <p:par>
                          <p:cTn id="151" fill="hold">
                            <p:stCondLst>
                              <p:cond delay="36480"/>
                            </p:stCondLst>
                            <p:childTnLst>
                              <p:par>
                                <p:cTn id="152" presetID="1"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36480"/>
                            </p:stCondLst>
                            <p:childTnLst>
                              <p:par>
                                <p:cTn id="155" presetID="1" presetClass="exit" presetSubtype="0" fill="hold" grpId="1" nodeType="afterEffect">
                                  <p:stCondLst>
                                    <p:cond delay="1000"/>
                                  </p:stCondLst>
                                  <p:childTnLst>
                                    <p:set>
                                      <p:cBhvr>
                                        <p:cTn id="156" dur="1" fill="hold">
                                          <p:stCondLst>
                                            <p:cond delay="0"/>
                                          </p:stCondLst>
                                        </p:cTn>
                                        <p:tgtEl>
                                          <p:spTgt spid="56"/>
                                        </p:tgtEl>
                                        <p:attrNameLst>
                                          <p:attrName>style.visibility</p:attrName>
                                        </p:attrNameLst>
                                      </p:cBhvr>
                                      <p:to>
                                        <p:strVal val="hidden"/>
                                      </p:to>
                                    </p:set>
                                  </p:childTnLst>
                                </p:cTn>
                              </p:par>
                            </p:childTnLst>
                          </p:cTn>
                        </p:par>
                        <p:par>
                          <p:cTn id="157" fill="hold">
                            <p:stCondLst>
                              <p:cond delay="37480"/>
                            </p:stCondLst>
                            <p:childTnLst>
                              <p:par>
                                <p:cTn id="158" presetID="1" presetClass="entr" presetSubtype="0" fill="hold" grpId="0" nodeType="afterEffect">
                                  <p:stCondLst>
                                    <p:cond delay="0"/>
                                  </p:stCondLst>
                                  <p:childTnLst>
                                    <p:set>
                                      <p:cBhvr>
                                        <p:cTn id="159" dur="1" fill="hold">
                                          <p:stCondLst>
                                            <p:cond delay="0"/>
                                          </p:stCondLst>
                                        </p:cTn>
                                        <p:tgtEl>
                                          <p:spTgt spid="57"/>
                                        </p:tgtEl>
                                        <p:attrNameLst>
                                          <p:attrName>style.visibility</p:attrName>
                                        </p:attrNameLst>
                                      </p:cBhvr>
                                      <p:to>
                                        <p:strVal val="visible"/>
                                      </p:to>
                                    </p:set>
                                  </p:childTnLst>
                                </p:cTn>
                              </p:par>
                            </p:childTnLst>
                          </p:cTn>
                        </p:par>
                        <p:par>
                          <p:cTn id="160" fill="hold">
                            <p:stCondLst>
                              <p:cond delay="37480"/>
                            </p:stCondLst>
                            <p:childTnLst>
                              <p:par>
                                <p:cTn id="161" presetID="1" presetClass="exit" presetSubtype="0" fill="hold" grpId="1" nodeType="afterEffect">
                                  <p:stCondLst>
                                    <p:cond delay="1000"/>
                                  </p:stCondLst>
                                  <p:childTnLst>
                                    <p:set>
                                      <p:cBhvr>
                                        <p:cTn id="162" dur="1" fill="hold">
                                          <p:stCondLst>
                                            <p:cond delay="0"/>
                                          </p:stCondLst>
                                        </p:cTn>
                                        <p:tgtEl>
                                          <p:spTgt spid="57"/>
                                        </p:tgtEl>
                                        <p:attrNameLst>
                                          <p:attrName>style.visibility</p:attrName>
                                        </p:attrNameLst>
                                      </p:cBhvr>
                                      <p:to>
                                        <p:strVal val="hidden"/>
                                      </p:to>
                                    </p:set>
                                  </p:childTnLst>
                                </p:cTn>
                              </p:par>
                            </p:childTnLst>
                          </p:cTn>
                        </p:par>
                        <p:par>
                          <p:cTn id="163" fill="hold">
                            <p:stCondLst>
                              <p:cond delay="38480"/>
                            </p:stCondLst>
                            <p:childTnLst>
                              <p:par>
                                <p:cTn id="164" presetID="1" presetClass="entr" presetSubtype="0" fill="hold" grpId="0" nodeType="afterEffect">
                                  <p:stCondLst>
                                    <p:cond delay="0"/>
                                  </p:stCondLst>
                                  <p:childTnLst>
                                    <p:set>
                                      <p:cBhvr>
                                        <p:cTn id="165" dur="1" fill="hold">
                                          <p:stCondLst>
                                            <p:cond delay="0"/>
                                          </p:stCondLst>
                                        </p:cTn>
                                        <p:tgtEl>
                                          <p:spTgt spid="58"/>
                                        </p:tgtEl>
                                        <p:attrNameLst>
                                          <p:attrName>style.visibility</p:attrName>
                                        </p:attrNameLst>
                                      </p:cBhvr>
                                      <p:to>
                                        <p:strVal val="visible"/>
                                      </p:to>
                                    </p:set>
                                  </p:childTnLst>
                                </p:cTn>
                              </p:par>
                            </p:childTnLst>
                          </p:cTn>
                        </p:par>
                        <p:par>
                          <p:cTn id="166" fill="hold">
                            <p:stCondLst>
                              <p:cond delay="38480"/>
                            </p:stCondLst>
                            <p:childTnLst>
                              <p:par>
                                <p:cTn id="167" presetID="1" presetClass="exit" presetSubtype="0" fill="hold" grpId="1" nodeType="afterEffect">
                                  <p:stCondLst>
                                    <p:cond delay="1000"/>
                                  </p:stCondLst>
                                  <p:childTnLst>
                                    <p:set>
                                      <p:cBhvr>
                                        <p:cTn id="168" dur="1" fill="hold">
                                          <p:stCondLst>
                                            <p:cond delay="0"/>
                                          </p:stCondLst>
                                        </p:cTn>
                                        <p:tgtEl>
                                          <p:spTgt spid="58"/>
                                        </p:tgtEl>
                                        <p:attrNameLst>
                                          <p:attrName>style.visibility</p:attrName>
                                        </p:attrNameLst>
                                      </p:cBhvr>
                                      <p:to>
                                        <p:strVal val="hidden"/>
                                      </p:to>
                                    </p:set>
                                  </p:childTnLst>
                                </p:cTn>
                              </p:par>
                            </p:childTnLst>
                          </p:cTn>
                        </p:par>
                        <p:par>
                          <p:cTn id="169" fill="hold">
                            <p:stCondLst>
                              <p:cond delay="39480"/>
                            </p:stCondLst>
                            <p:childTnLst>
                              <p:par>
                                <p:cTn id="170" presetID="1" presetClass="entr" presetSubtype="0" fill="hold" grpId="0" nodeType="afterEffect">
                                  <p:stCondLst>
                                    <p:cond delay="0"/>
                                  </p:stCondLst>
                                  <p:childTnLst>
                                    <p:set>
                                      <p:cBhvr>
                                        <p:cTn id="171" dur="1" fill="hold">
                                          <p:stCondLst>
                                            <p:cond delay="0"/>
                                          </p:stCondLst>
                                        </p:cTn>
                                        <p:tgtEl>
                                          <p:spTgt spid="59"/>
                                        </p:tgtEl>
                                        <p:attrNameLst>
                                          <p:attrName>style.visibility</p:attrName>
                                        </p:attrNameLst>
                                      </p:cBhvr>
                                      <p:to>
                                        <p:strVal val="visible"/>
                                      </p:to>
                                    </p:set>
                                  </p:childTnLst>
                                </p:cTn>
                              </p:par>
                            </p:childTnLst>
                          </p:cTn>
                        </p:par>
                        <p:par>
                          <p:cTn id="172" fill="hold">
                            <p:stCondLst>
                              <p:cond delay="39480"/>
                            </p:stCondLst>
                            <p:childTnLst>
                              <p:par>
                                <p:cTn id="173" presetID="1" presetClass="exit" presetSubtype="0" fill="hold" grpId="1" nodeType="afterEffect">
                                  <p:stCondLst>
                                    <p:cond delay="1000"/>
                                  </p:stCondLst>
                                  <p:childTnLst>
                                    <p:set>
                                      <p:cBhvr>
                                        <p:cTn id="174" dur="1" fill="hold">
                                          <p:stCondLst>
                                            <p:cond delay="0"/>
                                          </p:stCondLst>
                                        </p:cTn>
                                        <p:tgtEl>
                                          <p:spTgt spid="59"/>
                                        </p:tgtEl>
                                        <p:attrNameLst>
                                          <p:attrName>style.visibility</p:attrName>
                                        </p:attrNameLst>
                                      </p:cBhvr>
                                      <p:to>
                                        <p:strVal val="hidden"/>
                                      </p:to>
                                    </p:set>
                                  </p:childTnLst>
                                </p:cTn>
                              </p:par>
                            </p:childTnLst>
                          </p:cTn>
                        </p:par>
                        <p:par>
                          <p:cTn id="175" fill="hold">
                            <p:stCondLst>
                              <p:cond delay="40480"/>
                            </p:stCondLst>
                            <p:childTnLst>
                              <p:par>
                                <p:cTn id="176" presetID="1" presetClass="entr" presetSubtype="0" fill="hold" grpId="0" nodeType="afterEffect">
                                  <p:stCondLst>
                                    <p:cond delay="0"/>
                                  </p:stCondLst>
                                  <p:childTnLst>
                                    <p:set>
                                      <p:cBhvr>
                                        <p:cTn id="177" dur="1" fill="hold">
                                          <p:stCondLst>
                                            <p:cond delay="0"/>
                                          </p:stCondLst>
                                        </p:cTn>
                                        <p:tgtEl>
                                          <p:spTgt spid="60"/>
                                        </p:tgtEl>
                                        <p:attrNameLst>
                                          <p:attrName>style.visibility</p:attrName>
                                        </p:attrNameLst>
                                      </p:cBhvr>
                                      <p:to>
                                        <p:strVal val="visible"/>
                                      </p:to>
                                    </p:set>
                                  </p:childTnLst>
                                </p:cTn>
                              </p:par>
                            </p:childTnLst>
                          </p:cTn>
                        </p:par>
                        <p:par>
                          <p:cTn id="178" fill="hold">
                            <p:stCondLst>
                              <p:cond delay="40480"/>
                            </p:stCondLst>
                            <p:childTnLst>
                              <p:par>
                                <p:cTn id="179" presetID="1" presetClass="exit" presetSubtype="0" fill="hold" grpId="1" nodeType="afterEffect">
                                  <p:stCondLst>
                                    <p:cond delay="1000"/>
                                  </p:stCondLst>
                                  <p:childTnLst>
                                    <p:set>
                                      <p:cBhvr>
                                        <p:cTn id="180" dur="1" fill="hold">
                                          <p:stCondLst>
                                            <p:cond delay="0"/>
                                          </p:stCondLst>
                                        </p:cTn>
                                        <p:tgtEl>
                                          <p:spTgt spid="60"/>
                                        </p:tgtEl>
                                        <p:attrNameLst>
                                          <p:attrName>style.visibility</p:attrName>
                                        </p:attrNameLst>
                                      </p:cBhvr>
                                      <p:to>
                                        <p:strVal val="hidden"/>
                                      </p:to>
                                    </p:set>
                                  </p:childTnLst>
                                </p:cTn>
                              </p:par>
                            </p:childTnLst>
                          </p:cTn>
                        </p:par>
                        <p:par>
                          <p:cTn id="181" fill="hold">
                            <p:stCondLst>
                              <p:cond delay="41480"/>
                            </p:stCondLst>
                            <p:childTnLst>
                              <p:par>
                                <p:cTn id="182" presetID="1" presetClass="entr" presetSubtype="0" fill="hold" grpId="0" nodeType="afterEffect">
                                  <p:stCondLst>
                                    <p:cond delay="0"/>
                                  </p:stCondLst>
                                  <p:childTnLst>
                                    <p:set>
                                      <p:cBhvr>
                                        <p:cTn id="183" dur="1" fill="hold">
                                          <p:stCondLst>
                                            <p:cond delay="0"/>
                                          </p:stCondLst>
                                        </p:cTn>
                                        <p:tgtEl>
                                          <p:spTgt spid="61"/>
                                        </p:tgtEl>
                                        <p:attrNameLst>
                                          <p:attrName>style.visibility</p:attrName>
                                        </p:attrNameLst>
                                      </p:cBhvr>
                                      <p:to>
                                        <p:strVal val="visible"/>
                                      </p:to>
                                    </p:set>
                                  </p:childTnLst>
                                </p:cTn>
                              </p:par>
                            </p:childTnLst>
                          </p:cTn>
                        </p:par>
                        <p:par>
                          <p:cTn id="184" fill="hold">
                            <p:stCondLst>
                              <p:cond delay="41480"/>
                            </p:stCondLst>
                            <p:childTnLst>
                              <p:par>
                                <p:cTn id="185" presetID="1" presetClass="exit" presetSubtype="0" fill="hold" grpId="1" nodeType="afterEffect">
                                  <p:stCondLst>
                                    <p:cond delay="1000"/>
                                  </p:stCondLst>
                                  <p:childTnLst>
                                    <p:set>
                                      <p:cBhvr>
                                        <p:cTn id="186" dur="1" fill="hold">
                                          <p:stCondLst>
                                            <p:cond delay="0"/>
                                          </p:stCondLst>
                                        </p:cTn>
                                        <p:tgtEl>
                                          <p:spTgt spid="61"/>
                                        </p:tgtEl>
                                        <p:attrNameLst>
                                          <p:attrName>style.visibility</p:attrName>
                                        </p:attrNameLst>
                                      </p:cBhvr>
                                      <p:to>
                                        <p:strVal val="hidden"/>
                                      </p:to>
                                    </p:set>
                                  </p:childTnLst>
                                </p:cTn>
                              </p:par>
                            </p:childTnLst>
                          </p:cTn>
                        </p:par>
                        <p:par>
                          <p:cTn id="187" fill="hold">
                            <p:stCondLst>
                              <p:cond delay="42480"/>
                            </p:stCondLst>
                            <p:childTnLst>
                              <p:par>
                                <p:cTn id="188" presetID="1" presetClass="entr" presetSubtype="0" fill="hold" grpId="0" nodeType="afterEffect">
                                  <p:stCondLst>
                                    <p:cond delay="0"/>
                                  </p:stCondLst>
                                  <p:childTnLst>
                                    <p:set>
                                      <p:cBhvr>
                                        <p:cTn id="189" dur="1" fill="hold">
                                          <p:stCondLst>
                                            <p:cond delay="0"/>
                                          </p:stCondLst>
                                        </p:cTn>
                                        <p:tgtEl>
                                          <p:spTgt spid="62"/>
                                        </p:tgtEl>
                                        <p:attrNameLst>
                                          <p:attrName>style.visibility</p:attrName>
                                        </p:attrNameLst>
                                      </p:cBhvr>
                                      <p:to>
                                        <p:strVal val="visible"/>
                                      </p:to>
                                    </p:set>
                                  </p:childTnLst>
                                </p:cTn>
                              </p:par>
                            </p:childTnLst>
                          </p:cTn>
                        </p:par>
                        <p:par>
                          <p:cTn id="190" fill="hold">
                            <p:stCondLst>
                              <p:cond delay="42480"/>
                            </p:stCondLst>
                            <p:childTnLst>
                              <p:par>
                                <p:cTn id="191" presetID="1" presetClass="exit" presetSubtype="0" fill="hold" grpId="1" nodeType="afterEffect">
                                  <p:stCondLst>
                                    <p:cond delay="1000"/>
                                  </p:stCondLst>
                                  <p:childTnLst>
                                    <p:set>
                                      <p:cBhvr>
                                        <p:cTn id="192" dur="1" fill="hold">
                                          <p:stCondLst>
                                            <p:cond delay="0"/>
                                          </p:stCondLst>
                                        </p:cTn>
                                        <p:tgtEl>
                                          <p:spTgt spid="62"/>
                                        </p:tgtEl>
                                        <p:attrNameLst>
                                          <p:attrName>style.visibility</p:attrName>
                                        </p:attrNameLst>
                                      </p:cBhvr>
                                      <p:to>
                                        <p:strVal val="hidden"/>
                                      </p:to>
                                    </p:set>
                                  </p:childTnLst>
                                </p:cTn>
                              </p:par>
                            </p:childTnLst>
                          </p:cTn>
                        </p:par>
                        <p:par>
                          <p:cTn id="193" fill="hold">
                            <p:stCondLst>
                              <p:cond delay="43480"/>
                            </p:stCondLst>
                            <p:childTnLst>
                              <p:par>
                                <p:cTn id="194" presetID="1" presetClass="entr" presetSubtype="0" fill="hold" grpId="0" nodeType="afterEffect">
                                  <p:stCondLst>
                                    <p:cond delay="0"/>
                                  </p:stCondLst>
                                  <p:childTnLst>
                                    <p:set>
                                      <p:cBhvr>
                                        <p:cTn id="195" dur="1" fill="hold">
                                          <p:stCondLst>
                                            <p:cond delay="0"/>
                                          </p:stCondLst>
                                        </p:cTn>
                                        <p:tgtEl>
                                          <p:spTgt spid="63"/>
                                        </p:tgtEl>
                                        <p:attrNameLst>
                                          <p:attrName>style.visibility</p:attrName>
                                        </p:attrNameLst>
                                      </p:cBhvr>
                                      <p:to>
                                        <p:strVal val="visible"/>
                                      </p:to>
                                    </p:set>
                                  </p:childTnLst>
                                </p:cTn>
                              </p:par>
                            </p:childTnLst>
                          </p:cTn>
                        </p:par>
                        <p:par>
                          <p:cTn id="196" fill="hold">
                            <p:stCondLst>
                              <p:cond delay="43480"/>
                            </p:stCondLst>
                            <p:childTnLst>
                              <p:par>
                                <p:cTn id="197" presetID="1" presetClass="exit" presetSubtype="0" fill="hold" grpId="1" nodeType="afterEffect">
                                  <p:stCondLst>
                                    <p:cond delay="1000"/>
                                  </p:stCondLst>
                                  <p:childTnLst>
                                    <p:set>
                                      <p:cBhvr>
                                        <p:cTn id="198" dur="1" fill="hold">
                                          <p:stCondLst>
                                            <p:cond delay="0"/>
                                          </p:stCondLst>
                                        </p:cTn>
                                        <p:tgtEl>
                                          <p:spTgt spid="63"/>
                                        </p:tgtEl>
                                        <p:attrNameLst>
                                          <p:attrName>style.visibility</p:attrName>
                                        </p:attrNameLst>
                                      </p:cBhvr>
                                      <p:to>
                                        <p:strVal val="hidden"/>
                                      </p:to>
                                    </p:set>
                                  </p:childTnLst>
                                </p:cTn>
                              </p:par>
                            </p:childTnLst>
                          </p:cTn>
                        </p:par>
                        <p:par>
                          <p:cTn id="199" fill="hold">
                            <p:stCondLst>
                              <p:cond delay="44480"/>
                            </p:stCondLst>
                            <p:childTnLst>
                              <p:par>
                                <p:cTn id="200" presetID="1" presetClass="entr" presetSubtype="0" fill="hold" grpId="0" nodeType="afterEffect">
                                  <p:stCondLst>
                                    <p:cond delay="0"/>
                                  </p:stCondLst>
                                  <p:childTnLst>
                                    <p:set>
                                      <p:cBhvr>
                                        <p:cTn id="201"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1600" b="1" smtClean="0"/>
              <a:t>L’entreprise est un des acteurs économique et social majeur sur son territoire. Comment peut-elle contribuer au développement et s'ancrer au maximum sur le territoire sur lequel elle exerce son activité ?</a:t>
            </a:r>
          </a:p>
        </p:txBody>
      </p:sp>
      <p:sp>
        <p:nvSpPr>
          <p:cNvPr id="12083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92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1224" name="AutoShape 24"/>
          <p:cNvSpPr>
            <a:spLocks noChangeArrowheads="1"/>
          </p:cNvSpPr>
          <p:nvPr/>
        </p:nvSpPr>
        <p:spPr bwMode="auto">
          <a:xfrm>
            <a:off x="479425" y="22415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contribuant à des réseaux locaux d’échanges entre entreprises</a:t>
            </a:r>
          </a:p>
        </p:txBody>
      </p:sp>
      <p:sp>
        <p:nvSpPr>
          <p:cNvPr id="51225" name="AutoShape 25"/>
          <p:cNvSpPr>
            <a:spLocks noChangeArrowheads="1"/>
          </p:cNvSpPr>
          <p:nvPr/>
        </p:nvSpPr>
        <p:spPr bwMode="auto">
          <a:xfrm>
            <a:off x="479425" y="2709863"/>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accueillant des étudiants et en échangeant avec des organismes de recherche implantés localement</a:t>
            </a:r>
          </a:p>
        </p:txBody>
      </p:sp>
      <p:sp>
        <p:nvSpPr>
          <p:cNvPr id="51226" name="AutoShape 26"/>
          <p:cNvSpPr>
            <a:spLocks noChangeArrowheads="1"/>
          </p:cNvSpPr>
          <p:nvPr/>
        </p:nvSpPr>
        <p:spPr bwMode="auto">
          <a:xfrm>
            <a:off x="503238" y="34893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effectuant un soutien financier et/ou logistique à des associations locales</a:t>
            </a:r>
          </a:p>
        </p:txBody>
      </p:sp>
      <p:sp>
        <p:nvSpPr>
          <p:cNvPr id="51227" name="AutoShape 27"/>
          <p:cNvSpPr>
            <a:spLocks noChangeArrowheads="1"/>
          </p:cNvSpPr>
          <p:nvPr/>
        </p:nvSpPr>
        <p:spPr bwMode="auto">
          <a:xfrm>
            <a:off x="512763" y="39592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organisant des manifestations en partenariat avec la collectivité</a:t>
            </a:r>
          </a:p>
        </p:txBody>
      </p:sp>
      <p:sp>
        <p:nvSpPr>
          <p:cNvPr id="51228" name="AutoShape 28"/>
          <p:cNvSpPr>
            <a:spLocks noChangeArrowheads="1"/>
          </p:cNvSpPr>
          <p:nvPr/>
        </p:nvSpPr>
        <p:spPr bwMode="auto">
          <a:xfrm>
            <a:off x="538163" y="44291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 privilégiant ses achats auprès de fournisseurs locaux</a:t>
            </a:r>
            <a:r>
              <a:rPr lang="fr-FR">
                <a:latin typeface="Bliss Light" pitchFamily="2" charset="0"/>
              </a:rPr>
              <a:t> </a:t>
            </a:r>
          </a:p>
        </p:txBody>
      </p:sp>
      <p:sp>
        <p:nvSpPr>
          <p:cNvPr id="51229" name="AutoShape 29"/>
          <p:cNvSpPr>
            <a:spLocks noChangeArrowheads="1"/>
          </p:cNvSpPr>
          <p:nvPr/>
        </p:nvSpPr>
        <p:spPr bwMode="auto">
          <a:xfrm>
            <a:off x="531813" y="4899025"/>
            <a:ext cx="6405562"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En travaillant en réseau avec des entreprises locales</a:t>
            </a:r>
          </a:p>
        </p:txBody>
      </p:sp>
      <p:pic>
        <p:nvPicPr>
          <p:cNvPr id="120842" name="Picture 48" descr="DD2"/>
          <p:cNvPicPr>
            <a:picLocks noChangeAspect="1" noChangeArrowheads="1"/>
          </p:cNvPicPr>
          <p:nvPr/>
        </p:nvPicPr>
        <p:blipFill>
          <a:blip r:embed="rId2"/>
          <a:srcRect/>
          <a:stretch>
            <a:fillRect/>
          </a:stretch>
        </p:blipFill>
        <p:spPr bwMode="auto">
          <a:xfrm>
            <a:off x="7473950" y="214313"/>
            <a:ext cx="1439863"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8888" y="489902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710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7070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372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7292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372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372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7261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7277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372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372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515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7023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388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435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515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388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7277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515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64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499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546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467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53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499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546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515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57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546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20875" name="Picture 81"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20876" name="Picture 82"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20877" name="Picture 83"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7000"/>
                            </p:stCondLst>
                            <p:childTnLst>
                              <p:par>
                                <p:cTn id="11" presetID="12" presetClass="entr" presetSubtype="4" fill="hold" grpId="0" nodeType="afterEffect">
                                  <p:stCondLst>
                                    <p:cond delay="4000"/>
                                  </p:stCondLst>
                                  <p:childTnLst>
                                    <p:set>
                                      <p:cBhvr>
                                        <p:cTn id="12" dur="1" fill="hold">
                                          <p:stCondLst>
                                            <p:cond delay="0"/>
                                          </p:stCondLst>
                                        </p:cTn>
                                        <p:tgtEl>
                                          <p:spTgt spid="51224"/>
                                        </p:tgtEl>
                                        <p:attrNameLst>
                                          <p:attrName>style.visibility</p:attrName>
                                        </p:attrNameLst>
                                      </p:cBhvr>
                                      <p:to>
                                        <p:strVal val="visible"/>
                                      </p:to>
                                    </p:set>
                                    <p:animEffect transition="in" filter="slide(fromBottom)">
                                      <p:cBhvr>
                                        <p:cTn id="13" dur="500"/>
                                        <p:tgtEl>
                                          <p:spTgt spid="51224"/>
                                        </p:tgtEl>
                                      </p:cBhvr>
                                    </p:animEffect>
                                  </p:childTnLst>
                                </p:cTn>
                              </p:par>
                            </p:childTnLst>
                          </p:cTn>
                        </p:par>
                        <p:par>
                          <p:cTn id="14" fill="hold">
                            <p:stCondLst>
                              <p:cond delay="11500"/>
                            </p:stCondLst>
                            <p:childTnLst>
                              <p:par>
                                <p:cTn id="15" presetID="12" presetClass="entr" presetSubtype="4" fill="hold" grpId="0" nodeType="afterEffect">
                                  <p:stCondLst>
                                    <p:cond delay="4000"/>
                                  </p:stCondLst>
                                  <p:childTnLst>
                                    <p:set>
                                      <p:cBhvr>
                                        <p:cTn id="16" dur="1" fill="hold">
                                          <p:stCondLst>
                                            <p:cond delay="0"/>
                                          </p:stCondLst>
                                        </p:cTn>
                                        <p:tgtEl>
                                          <p:spTgt spid="51225"/>
                                        </p:tgtEl>
                                        <p:attrNameLst>
                                          <p:attrName>style.visibility</p:attrName>
                                        </p:attrNameLst>
                                      </p:cBhvr>
                                      <p:to>
                                        <p:strVal val="visible"/>
                                      </p:to>
                                    </p:set>
                                    <p:animEffect transition="in" filter="slide(fromBottom)">
                                      <p:cBhvr>
                                        <p:cTn id="17" dur="500"/>
                                        <p:tgtEl>
                                          <p:spTgt spid="51225"/>
                                        </p:tgtEl>
                                      </p:cBhvr>
                                    </p:animEffect>
                                  </p:childTnLst>
                                </p:cTn>
                              </p:par>
                            </p:childTnLst>
                          </p:cTn>
                        </p:par>
                        <p:par>
                          <p:cTn id="18" fill="hold">
                            <p:stCondLst>
                              <p:cond delay="16000"/>
                            </p:stCondLst>
                            <p:childTnLst>
                              <p:par>
                                <p:cTn id="19" presetID="12" presetClass="entr" presetSubtype="4" fill="hold" grpId="0" nodeType="afterEffect">
                                  <p:stCondLst>
                                    <p:cond delay="4000"/>
                                  </p:stCondLst>
                                  <p:childTnLst>
                                    <p:set>
                                      <p:cBhvr>
                                        <p:cTn id="20" dur="1" fill="hold">
                                          <p:stCondLst>
                                            <p:cond delay="0"/>
                                          </p:stCondLst>
                                        </p:cTn>
                                        <p:tgtEl>
                                          <p:spTgt spid="51226"/>
                                        </p:tgtEl>
                                        <p:attrNameLst>
                                          <p:attrName>style.visibility</p:attrName>
                                        </p:attrNameLst>
                                      </p:cBhvr>
                                      <p:to>
                                        <p:strVal val="visible"/>
                                      </p:to>
                                    </p:set>
                                    <p:animEffect transition="in" filter="slide(fromBottom)">
                                      <p:cBhvr>
                                        <p:cTn id="21" dur="500"/>
                                        <p:tgtEl>
                                          <p:spTgt spid="51226"/>
                                        </p:tgtEl>
                                      </p:cBhvr>
                                    </p:animEffect>
                                  </p:childTnLst>
                                </p:cTn>
                              </p:par>
                            </p:childTnLst>
                          </p:cTn>
                        </p:par>
                        <p:par>
                          <p:cTn id="22" fill="hold">
                            <p:stCondLst>
                              <p:cond delay="20500"/>
                            </p:stCondLst>
                            <p:childTnLst>
                              <p:par>
                                <p:cTn id="23" presetID="12" presetClass="entr" presetSubtype="4" fill="hold" grpId="0" nodeType="afterEffect">
                                  <p:stCondLst>
                                    <p:cond delay="4000"/>
                                  </p:stCondLst>
                                  <p:childTnLst>
                                    <p:set>
                                      <p:cBhvr>
                                        <p:cTn id="24" dur="1" fill="hold">
                                          <p:stCondLst>
                                            <p:cond delay="0"/>
                                          </p:stCondLst>
                                        </p:cTn>
                                        <p:tgtEl>
                                          <p:spTgt spid="51227"/>
                                        </p:tgtEl>
                                        <p:attrNameLst>
                                          <p:attrName>style.visibility</p:attrName>
                                        </p:attrNameLst>
                                      </p:cBhvr>
                                      <p:to>
                                        <p:strVal val="visible"/>
                                      </p:to>
                                    </p:set>
                                    <p:animEffect transition="in" filter="slide(fromBottom)">
                                      <p:cBhvr>
                                        <p:cTn id="25" dur="500"/>
                                        <p:tgtEl>
                                          <p:spTgt spid="51227"/>
                                        </p:tgtEl>
                                      </p:cBhvr>
                                    </p:animEffect>
                                  </p:childTnLst>
                                </p:cTn>
                              </p:par>
                            </p:childTnLst>
                          </p:cTn>
                        </p:par>
                        <p:par>
                          <p:cTn id="26" fill="hold">
                            <p:stCondLst>
                              <p:cond delay="25000"/>
                            </p:stCondLst>
                            <p:childTnLst>
                              <p:par>
                                <p:cTn id="27" presetID="12" presetClass="entr" presetSubtype="4" fill="hold" grpId="0" nodeType="afterEffect">
                                  <p:stCondLst>
                                    <p:cond delay="4000"/>
                                  </p:stCondLst>
                                  <p:childTnLst>
                                    <p:set>
                                      <p:cBhvr>
                                        <p:cTn id="28" dur="1" fill="hold">
                                          <p:stCondLst>
                                            <p:cond delay="0"/>
                                          </p:stCondLst>
                                        </p:cTn>
                                        <p:tgtEl>
                                          <p:spTgt spid="51228"/>
                                        </p:tgtEl>
                                        <p:attrNameLst>
                                          <p:attrName>style.visibility</p:attrName>
                                        </p:attrNameLst>
                                      </p:cBhvr>
                                      <p:to>
                                        <p:strVal val="visible"/>
                                      </p:to>
                                    </p:set>
                                    <p:animEffect transition="in" filter="slide(fromBottom)">
                                      <p:cBhvr>
                                        <p:cTn id="29" dur="500"/>
                                        <p:tgtEl>
                                          <p:spTgt spid="51228"/>
                                        </p:tgtEl>
                                      </p:cBhvr>
                                    </p:animEffect>
                                  </p:childTnLst>
                                </p:cTn>
                              </p:par>
                            </p:childTnLst>
                          </p:cTn>
                        </p:par>
                        <p:par>
                          <p:cTn id="30" fill="hold">
                            <p:stCondLst>
                              <p:cond delay="29500"/>
                            </p:stCondLst>
                            <p:childTnLst>
                              <p:par>
                                <p:cTn id="31" presetID="12" presetClass="entr" presetSubtype="4" fill="hold" grpId="0" nodeType="afterEffect">
                                  <p:stCondLst>
                                    <p:cond delay="4000"/>
                                  </p:stCondLst>
                                  <p:childTnLst>
                                    <p:set>
                                      <p:cBhvr>
                                        <p:cTn id="32" dur="1" fill="hold">
                                          <p:stCondLst>
                                            <p:cond delay="0"/>
                                          </p:stCondLst>
                                        </p:cTn>
                                        <p:tgtEl>
                                          <p:spTgt spid="51229"/>
                                        </p:tgtEl>
                                        <p:attrNameLst>
                                          <p:attrName>style.visibility</p:attrName>
                                        </p:attrNameLst>
                                      </p:cBhvr>
                                      <p:to>
                                        <p:strVal val="visible"/>
                                      </p:to>
                                    </p:set>
                                    <p:animEffect transition="in" filter="slide(fromBottom)">
                                      <p:cBhvr>
                                        <p:cTn id="33" dur="500"/>
                                        <p:tgtEl>
                                          <p:spTgt spid="51229"/>
                                        </p:tgtEl>
                                      </p:cBhvr>
                                    </p:animEffect>
                                  </p:childTnLst>
                                </p:cTn>
                              </p:par>
                            </p:childTnLst>
                          </p:cTn>
                        </p:par>
                        <p:par>
                          <p:cTn id="34" fill="hold">
                            <p:stCondLst>
                              <p:cond delay="34000"/>
                            </p:stCondLst>
                            <p:childTnLst>
                              <p:par>
                                <p:cTn id="35" presetID="1" presetClass="entr" presetSubtype="0" fill="hold" nodeType="afterEffect">
                                  <p:stCondLst>
                                    <p:cond delay="350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37500"/>
                            </p:stCondLst>
                            <p:childTnLst>
                              <p:par>
                                <p:cTn id="40" presetID="1" presetClass="exit" presetSubtype="0" fill="hold" grpId="1" nodeType="afterEffect">
                                  <p:stCondLst>
                                    <p:cond delay="1000"/>
                                  </p:stCondLst>
                                  <p:childTnLst>
                                    <p:set>
                                      <p:cBhvr>
                                        <p:cTn id="41" dur="1" fill="hold">
                                          <p:stCondLst>
                                            <p:cond delay="0"/>
                                          </p:stCondLst>
                                        </p:cTn>
                                        <p:tgtEl>
                                          <p:spTgt spid="31"/>
                                        </p:tgtEl>
                                        <p:attrNameLst>
                                          <p:attrName>style.visibility</p:attrName>
                                        </p:attrNameLst>
                                      </p:cBhvr>
                                      <p:to>
                                        <p:strVal val="hidden"/>
                                      </p:to>
                                    </p:set>
                                  </p:childTnLst>
                                </p:cTn>
                              </p:par>
                            </p:childTnLst>
                          </p:cTn>
                        </p:par>
                        <p:par>
                          <p:cTn id="42" fill="hold">
                            <p:stCondLst>
                              <p:cond delay="38500"/>
                            </p:stCondLst>
                            <p:childTnLst>
                              <p:par>
                                <p:cTn id="43" presetID="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par>
                          <p:cTn id="45" fill="hold">
                            <p:stCondLst>
                              <p:cond delay="38500"/>
                            </p:stCondLst>
                            <p:childTnLst>
                              <p:par>
                                <p:cTn id="46" presetID="1" presetClass="exit" presetSubtype="0" fill="hold" grpId="1" nodeType="afterEffect">
                                  <p:stCondLst>
                                    <p:cond delay="1000"/>
                                  </p:stCondLst>
                                  <p:childTnLst>
                                    <p:set>
                                      <p:cBhvr>
                                        <p:cTn id="47" dur="1" fill="hold">
                                          <p:stCondLst>
                                            <p:cond delay="0"/>
                                          </p:stCondLst>
                                        </p:cTn>
                                        <p:tgtEl>
                                          <p:spTgt spid="35"/>
                                        </p:tgtEl>
                                        <p:attrNameLst>
                                          <p:attrName>style.visibility</p:attrName>
                                        </p:attrNameLst>
                                      </p:cBhvr>
                                      <p:to>
                                        <p:strVal val="hidden"/>
                                      </p:to>
                                    </p:set>
                                  </p:childTnLst>
                                </p:cTn>
                              </p:par>
                            </p:childTnLst>
                          </p:cTn>
                        </p:par>
                        <p:par>
                          <p:cTn id="48" fill="hold">
                            <p:stCondLst>
                              <p:cond delay="39500"/>
                            </p:stCondLst>
                            <p:childTnLst>
                              <p:par>
                                <p:cTn id="49" presetID="1"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par>
                          <p:cTn id="51" fill="hold">
                            <p:stCondLst>
                              <p:cond delay="39500"/>
                            </p:stCondLst>
                            <p:childTnLst>
                              <p:par>
                                <p:cTn id="52" presetID="1" presetClass="exit" presetSubtype="0" fill="hold" grpId="1" nodeType="afterEffect">
                                  <p:stCondLst>
                                    <p:cond delay="1000"/>
                                  </p:stCondLst>
                                  <p:childTnLst>
                                    <p:set>
                                      <p:cBhvr>
                                        <p:cTn id="53" dur="1" fill="hold">
                                          <p:stCondLst>
                                            <p:cond delay="0"/>
                                          </p:stCondLst>
                                        </p:cTn>
                                        <p:tgtEl>
                                          <p:spTgt spid="36"/>
                                        </p:tgtEl>
                                        <p:attrNameLst>
                                          <p:attrName>style.visibility</p:attrName>
                                        </p:attrNameLst>
                                      </p:cBhvr>
                                      <p:to>
                                        <p:strVal val="hidden"/>
                                      </p:to>
                                    </p:set>
                                  </p:childTnLst>
                                </p:cTn>
                              </p:par>
                            </p:childTnLst>
                          </p:cTn>
                        </p:par>
                        <p:par>
                          <p:cTn id="54" fill="hold">
                            <p:stCondLst>
                              <p:cond delay="40500"/>
                            </p:stCondLst>
                            <p:childTnLst>
                              <p:par>
                                <p:cTn id="55" presetID="1"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par>
                          <p:cTn id="57" fill="hold">
                            <p:stCondLst>
                              <p:cond delay="40500"/>
                            </p:stCondLst>
                            <p:childTnLst>
                              <p:par>
                                <p:cTn id="58" presetID="1" presetClass="exit" presetSubtype="0" fill="hold" grpId="1" nodeType="afterEffect">
                                  <p:stCondLst>
                                    <p:cond delay="100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4150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par>
                          <p:cTn id="63" fill="hold">
                            <p:stCondLst>
                              <p:cond delay="41500"/>
                            </p:stCondLst>
                            <p:childTnLst>
                              <p:par>
                                <p:cTn id="64" presetID="1" presetClass="exit" presetSubtype="0" fill="hold" grpId="1" nodeType="afterEffect">
                                  <p:stCondLst>
                                    <p:cond delay="1000"/>
                                  </p:stCondLst>
                                  <p:childTnLst>
                                    <p:set>
                                      <p:cBhvr>
                                        <p:cTn id="65" dur="1" fill="hold">
                                          <p:stCondLst>
                                            <p:cond delay="0"/>
                                          </p:stCondLst>
                                        </p:cTn>
                                        <p:tgtEl>
                                          <p:spTgt spid="38"/>
                                        </p:tgtEl>
                                        <p:attrNameLst>
                                          <p:attrName>style.visibility</p:attrName>
                                        </p:attrNameLst>
                                      </p:cBhvr>
                                      <p:to>
                                        <p:strVal val="hidden"/>
                                      </p:to>
                                    </p:set>
                                  </p:childTnLst>
                                </p:cTn>
                              </p:par>
                            </p:childTnLst>
                          </p:cTn>
                        </p:par>
                        <p:par>
                          <p:cTn id="66" fill="hold">
                            <p:stCondLst>
                              <p:cond delay="42500"/>
                            </p:stCondLst>
                            <p:childTnLst>
                              <p:par>
                                <p:cTn id="67" presetID="1" presetClass="entr" presetSubtype="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42500"/>
                            </p:stCondLst>
                            <p:childTnLst>
                              <p:par>
                                <p:cTn id="70" presetID="1" presetClass="exit" presetSubtype="0" fill="hold" grpId="1" nodeType="afterEffect">
                                  <p:stCondLst>
                                    <p:cond delay="1000"/>
                                  </p:stCondLst>
                                  <p:childTnLst>
                                    <p:set>
                                      <p:cBhvr>
                                        <p:cTn id="71" dur="1" fill="hold">
                                          <p:stCondLst>
                                            <p:cond delay="0"/>
                                          </p:stCondLst>
                                        </p:cTn>
                                        <p:tgtEl>
                                          <p:spTgt spid="39"/>
                                        </p:tgtEl>
                                        <p:attrNameLst>
                                          <p:attrName>style.visibility</p:attrName>
                                        </p:attrNameLst>
                                      </p:cBhvr>
                                      <p:to>
                                        <p:strVal val="hidden"/>
                                      </p:to>
                                    </p:set>
                                  </p:childTnLst>
                                </p:cTn>
                              </p:par>
                            </p:childTnLst>
                          </p:cTn>
                        </p:par>
                        <p:par>
                          <p:cTn id="72" fill="hold">
                            <p:stCondLst>
                              <p:cond delay="43500"/>
                            </p:stCondLst>
                            <p:childTnLst>
                              <p:par>
                                <p:cTn id="73" presetID="1"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par>
                          <p:cTn id="75" fill="hold">
                            <p:stCondLst>
                              <p:cond delay="43500"/>
                            </p:stCondLst>
                            <p:childTnLst>
                              <p:par>
                                <p:cTn id="76" presetID="1" presetClass="exit" presetSubtype="0" fill="hold" grpId="1" nodeType="afterEffect">
                                  <p:stCondLst>
                                    <p:cond delay="1000"/>
                                  </p:stCondLst>
                                  <p:childTnLst>
                                    <p:set>
                                      <p:cBhvr>
                                        <p:cTn id="77" dur="1" fill="hold">
                                          <p:stCondLst>
                                            <p:cond delay="0"/>
                                          </p:stCondLst>
                                        </p:cTn>
                                        <p:tgtEl>
                                          <p:spTgt spid="40"/>
                                        </p:tgtEl>
                                        <p:attrNameLst>
                                          <p:attrName>style.visibility</p:attrName>
                                        </p:attrNameLst>
                                      </p:cBhvr>
                                      <p:to>
                                        <p:strVal val="hidden"/>
                                      </p:to>
                                    </p:set>
                                  </p:childTnLst>
                                </p:cTn>
                              </p:par>
                            </p:childTnLst>
                          </p:cTn>
                        </p:par>
                        <p:par>
                          <p:cTn id="78" fill="hold">
                            <p:stCondLst>
                              <p:cond delay="44500"/>
                            </p:stCondLst>
                            <p:childTnLst>
                              <p:par>
                                <p:cTn id="79" presetID="1"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par>
                          <p:cTn id="81" fill="hold">
                            <p:stCondLst>
                              <p:cond delay="44500"/>
                            </p:stCondLst>
                            <p:childTnLst>
                              <p:par>
                                <p:cTn id="82" presetID="1" presetClass="exit" presetSubtype="0" fill="hold" grpId="1" nodeType="afterEffect">
                                  <p:stCondLst>
                                    <p:cond delay="1000"/>
                                  </p:stCondLst>
                                  <p:childTnLst>
                                    <p:set>
                                      <p:cBhvr>
                                        <p:cTn id="83" dur="1" fill="hold">
                                          <p:stCondLst>
                                            <p:cond delay="0"/>
                                          </p:stCondLst>
                                        </p:cTn>
                                        <p:tgtEl>
                                          <p:spTgt spid="41"/>
                                        </p:tgtEl>
                                        <p:attrNameLst>
                                          <p:attrName>style.visibility</p:attrName>
                                        </p:attrNameLst>
                                      </p:cBhvr>
                                      <p:to>
                                        <p:strVal val="hidden"/>
                                      </p:to>
                                    </p:set>
                                  </p:childTnLst>
                                </p:cTn>
                              </p:par>
                            </p:childTnLst>
                          </p:cTn>
                        </p:par>
                        <p:par>
                          <p:cTn id="84" fill="hold">
                            <p:stCondLst>
                              <p:cond delay="45500"/>
                            </p:stCondLst>
                            <p:childTnLst>
                              <p:par>
                                <p:cTn id="85" presetID="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par>
                          <p:cTn id="87" fill="hold">
                            <p:stCondLst>
                              <p:cond delay="45500"/>
                            </p:stCondLst>
                            <p:childTnLst>
                              <p:par>
                                <p:cTn id="88" presetID="1" presetClass="exit" presetSubtype="0" fill="hold" grpId="1" nodeType="afterEffect">
                                  <p:stCondLst>
                                    <p:cond delay="1000"/>
                                  </p:stCondLst>
                                  <p:childTnLst>
                                    <p:set>
                                      <p:cBhvr>
                                        <p:cTn id="89" dur="1" fill="hold">
                                          <p:stCondLst>
                                            <p:cond delay="0"/>
                                          </p:stCondLst>
                                        </p:cTn>
                                        <p:tgtEl>
                                          <p:spTgt spid="42"/>
                                        </p:tgtEl>
                                        <p:attrNameLst>
                                          <p:attrName>style.visibility</p:attrName>
                                        </p:attrNameLst>
                                      </p:cBhvr>
                                      <p:to>
                                        <p:strVal val="hidden"/>
                                      </p:to>
                                    </p:set>
                                  </p:childTnLst>
                                </p:cTn>
                              </p:par>
                            </p:childTnLst>
                          </p:cTn>
                        </p:par>
                        <p:par>
                          <p:cTn id="90" fill="hold">
                            <p:stCondLst>
                              <p:cond delay="46500"/>
                            </p:stCondLst>
                            <p:childTnLst>
                              <p:par>
                                <p:cTn id="91" presetID="1"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46500"/>
                            </p:stCondLst>
                            <p:childTnLst>
                              <p:par>
                                <p:cTn id="94" presetID="1" presetClass="exit" presetSubtype="0" fill="hold" grpId="1" nodeType="afterEffect">
                                  <p:stCondLst>
                                    <p:cond delay="1000"/>
                                  </p:stCondLst>
                                  <p:childTnLst>
                                    <p:set>
                                      <p:cBhvr>
                                        <p:cTn id="95" dur="1" fill="hold">
                                          <p:stCondLst>
                                            <p:cond delay="0"/>
                                          </p:stCondLst>
                                        </p:cTn>
                                        <p:tgtEl>
                                          <p:spTgt spid="43"/>
                                        </p:tgtEl>
                                        <p:attrNameLst>
                                          <p:attrName>style.visibility</p:attrName>
                                        </p:attrNameLst>
                                      </p:cBhvr>
                                      <p:to>
                                        <p:strVal val="hidden"/>
                                      </p:to>
                                    </p:set>
                                  </p:childTnLst>
                                </p:cTn>
                              </p:par>
                            </p:childTnLst>
                          </p:cTn>
                        </p:par>
                        <p:par>
                          <p:cTn id="96" fill="hold">
                            <p:stCondLst>
                              <p:cond delay="4750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par>
                          <p:cTn id="99" fill="hold">
                            <p:stCondLst>
                              <p:cond delay="47500"/>
                            </p:stCondLst>
                            <p:childTnLst>
                              <p:par>
                                <p:cTn id="100" presetID="1" presetClass="exit" presetSubtype="0" fill="hold" grpId="1" nodeType="afterEffect">
                                  <p:stCondLst>
                                    <p:cond delay="1000"/>
                                  </p:stCondLst>
                                  <p:childTnLst>
                                    <p:set>
                                      <p:cBhvr>
                                        <p:cTn id="101" dur="1" fill="hold">
                                          <p:stCondLst>
                                            <p:cond delay="0"/>
                                          </p:stCondLst>
                                        </p:cTn>
                                        <p:tgtEl>
                                          <p:spTgt spid="44"/>
                                        </p:tgtEl>
                                        <p:attrNameLst>
                                          <p:attrName>style.visibility</p:attrName>
                                        </p:attrNameLst>
                                      </p:cBhvr>
                                      <p:to>
                                        <p:strVal val="hidden"/>
                                      </p:to>
                                    </p:set>
                                  </p:childTnLst>
                                </p:cTn>
                              </p:par>
                            </p:childTnLst>
                          </p:cTn>
                        </p:par>
                        <p:par>
                          <p:cTn id="102" fill="hold">
                            <p:stCondLst>
                              <p:cond delay="48500"/>
                            </p:stCondLst>
                            <p:childTnLst>
                              <p:par>
                                <p:cTn id="103" presetID="1"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par>
                          <p:cTn id="105" fill="hold">
                            <p:stCondLst>
                              <p:cond delay="48500"/>
                            </p:stCondLst>
                            <p:childTnLst>
                              <p:par>
                                <p:cTn id="106" presetID="1" presetClass="exit" presetSubtype="0" fill="hold" grpId="1" nodeType="afterEffect">
                                  <p:stCondLst>
                                    <p:cond delay="1000"/>
                                  </p:stCondLst>
                                  <p:childTnLst>
                                    <p:set>
                                      <p:cBhvr>
                                        <p:cTn id="107" dur="1" fill="hold">
                                          <p:stCondLst>
                                            <p:cond delay="0"/>
                                          </p:stCondLst>
                                        </p:cTn>
                                        <p:tgtEl>
                                          <p:spTgt spid="45"/>
                                        </p:tgtEl>
                                        <p:attrNameLst>
                                          <p:attrName>style.visibility</p:attrName>
                                        </p:attrNameLst>
                                      </p:cBhvr>
                                      <p:to>
                                        <p:strVal val="hidden"/>
                                      </p:to>
                                    </p:set>
                                  </p:childTnLst>
                                </p:cTn>
                              </p:par>
                            </p:childTnLst>
                          </p:cTn>
                        </p:par>
                        <p:par>
                          <p:cTn id="108" fill="hold">
                            <p:stCondLst>
                              <p:cond delay="49500"/>
                            </p:stCondLst>
                            <p:childTnLst>
                              <p:par>
                                <p:cTn id="109" presetID="1" presetClass="entr" presetSubtype="0"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par>
                          <p:cTn id="111" fill="hold">
                            <p:stCondLst>
                              <p:cond delay="49500"/>
                            </p:stCondLst>
                            <p:childTnLst>
                              <p:par>
                                <p:cTn id="112" presetID="1" presetClass="exit" presetSubtype="0" fill="hold" grpId="1" nodeType="afterEffect">
                                  <p:stCondLst>
                                    <p:cond delay="1000"/>
                                  </p:stCondLst>
                                  <p:childTnLst>
                                    <p:set>
                                      <p:cBhvr>
                                        <p:cTn id="113" dur="1" fill="hold">
                                          <p:stCondLst>
                                            <p:cond delay="0"/>
                                          </p:stCondLst>
                                        </p:cTn>
                                        <p:tgtEl>
                                          <p:spTgt spid="46"/>
                                        </p:tgtEl>
                                        <p:attrNameLst>
                                          <p:attrName>style.visibility</p:attrName>
                                        </p:attrNameLst>
                                      </p:cBhvr>
                                      <p:to>
                                        <p:strVal val="hidden"/>
                                      </p:to>
                                    </p:set>
                                  </p:childTnLst>
                                </p:cTn>
                              </p:par>
                            </p:childTnLst>
                          </p:cTn>
                        </p:par>
                        <p:par>
                          <p:cTn id="114" fill="hold">
                            <p:stCondLst>
                              <p:cond delay="5050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50500"/>
                            </p:stCondLst>
                            <p:childTnLst>
                              <p:par>
                                <p:cTn id="118" presetID="1" presetClass="exit" presetSubtype="0" fill="hold" grpId="1" nodeType="afterEffect">
                                  <p:stCondLst>
                                    <p:cond delay="1000"/>
                                  </p:stCondLst>
                                  <p:childTnLst>
                                    <p:set>
                                      <p:cBhvr>
                                        <p:cTn id="119" dur="1" fill="hold">
                                          <p:stCondLst>
                                            <p:cond delay="0"/>
                                          </p:stCondLst>
                                        </p:cTn>
                                        <p:tgtEl>
                                          <p:spTgt spid="47"/>
                                        </p:tgtEl>
                                        <p:attrNameLst>
                                          <p:attrName>style.visibility</p:attrName>
                                        </p:attrNameLst>
                                      </p:cBhvr>
                                      <p:to>
                                        <p:strVal val="hidden"/>
                                      </p:to>
                                    </p:set>
                                  </p:childTnLst>
                                </p:cTn>
                              </p:par>
                            </p:childTnLst>
                          </p:cTn>
                        </p:par>
                        <p:par>
                          <p:cTn id="120" fill="hold">
                            <p:stCondLst>
                              <p:cond delay="51500"/>
                            </p:stCondLst>
                            <p:childTnLst>
                              <p:par>
                                <p:cTn id="121" presetID="1" presetClass="entr" presetSubtype="0"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51500"/>
                            </p:stCondLst>
                            <p:childTnLst>
                              <p:par>
                                <p:cTn id="124" presetID="1" presetClass="exit" presetSubtype="0" fill="hold" grpId="1" nodeType="afterEffect">
                                  <p:stCondLst>
                                    <p:cond delay="100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52500"/>
                            </p:stCondLst>
                            <p:childTnLst>
                              <p:par>
                                <p:cTn id="127" presetID="1"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childTnLst>
                          </p:cTn>
                        </p:par>
                        <p:par>
                          <p:cTn id="129" fill="hold">
                            <p:stCondLst>
                              <p:cond delay="52500"/>
                            </p:stCondLst>
                            <p:childTnLst>
                              <p:par>
                                <p:cTn id="130" presetID="1" presetClass="exit" presetSubtype="0" fill="hold" grpId="1" nodeType="afterEffect">
                                  <p:stCondLst>
                                    <p:cond delay="100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53500"/>
                            </p:stCondLst>
                            <p:childTnLst>
                              <p:par>
                                <p:cTn id="133" presetID="1" presetClass="entr" presetSubtype="0" fill="hold" grpId="0" nodeType="after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53500"/>
                            </p:stCondLst>
                            <p:childTnLst>
                              <p:par>
                                <p:cTn id="136" presetID="1" presetClass="exit" presetSubtype="0" fill="hold" grpId="1" nodeType="afterEffect">
                                  <p:stCondLst>
                                    <p:cond delay="1000"/>
                                  </p:stCondLst>
                                  <p:childTnLst>
                                    <p:set>
                                      <p:cBhvr>
                                        <p:cTn id="137" dur="1" fill="hold">
                                          <p:stCondLst>
                                            <p:cond delay="0"/>
                                          </p:stCondLst>
                                        </p:cTn>
                                        <p:tgtEl>
                                          <p:spTgt spid="50"/>
                                        </p:tgtEl>
                                        <p:attrNameLst>
                                          <p:attrName>style.visibility</p:attrName>
                                        </p:attrNameLst>
                                      </p:cBhvr>
                                      <p:to>
                                        <p:strVal val="hidden"/>
                                      </p:to>
                                    </p:set>
                                  </p:childTnLst>
                                </p:cTn>
                              </p:par>
                            </p:childTnLst>
                          </p:cTn>
                        </p:par>
                        <p:par>
                          <p:cTn id="138" fill="hold">
                            <p:stCondLst>
                              <p:cond delay="54500"/>
                            </p:stCondLst>
                            <p:childTnLst>
                              <p:par>
                                <p:cTn id="139" presetID="1" presetClass="entr" presetSubtype="0" fill="hold" grpId="0" nodeType="after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54500"/>
                            </p:stCondLst>
                            <p:childTnLst>
                              <p:par>
                                <p:cTn id="142" presetID="1" presetClass="exit" presetSubtype="0" fill="hold" grpId="1" nodeType="afterEffect">
                                  <p:stCondLst>
                                    <p:cond delay="1000"/>
                                  </p:stCondLst>
                                  <p:childTnLst>
                                    <p:set>
                                      <p:cBhvr>
                                        <p:cTn id="143" dur="1" fill="hold">
                                          <p:stCondLst>
                                            <p:cond delay="0"/>
                                          </p:stCondLst>
                                        </p:cTn>
                                        <p:tgtEl>
                                          <p:spTgt spid="51"/>
                                        </p:tgtEl>
                                        <p:attrNameLst>
                                          <p:attrName>style.visibility</p:attrName>
                                        </p:attrNameLst>
                                      </p:cBhvr>
                                      <p:to>
                                        <p:strVal val="hidden"/>
                                      </p:to>
                                    </p:set>
                                  </p:childTnLst>
                                </p:cTn>
                              </p:par>
                            </p:childTnLst>
                          </p:cTn>
                        </p:par>
                        <p:par>
                          <p:cTn id="144" fill="hold">
                            <p:stCondLst>
                              <p:cond delay="55500"/>
                            </p:stCondLst>
                            <p:childTnLst>
                              <p:par>
                                <p:cTn id="145" presetID="1" presetClass="entr" presetSubtype="0" fill="hold" grpId="0" nodeType="after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par>
                          <p:cTn id="147" fill="hold">
                            <p:stCondLst>
                              <p:cond delay="55500"/>
                            </p:stCondLst>
                            <p:childTnLst>
                              <p:par>
                                <p:cTn id="148" presetID="1" presetClass="exit" presetSubtype="0" fill="hold" grpId="1" nodeType="afterEffect">
                                  <p:stCondLst>
                                    <p:cond delay="1000"/>
                                  </p:stCondLst>
                                  <p:childTnLst>
                                    <p:set>
                                      <p:cBhvr>
                                        <p:cTn id="149" dur="1" fill="hold">
                                          <p:stCondLst>
                                            <p:cond delay="0"/>
                                          </p:stCondLst>
                                        </p:cTn>
                                        <p:tgtEl>
                                          <p:spTgt spid="52"/>
                                        </p:tgtEl>
                                        <p:attrNameLst>
                                          <p:attrName>style.visibility</p:attrName>
                                        </p:attrNameLst>
                                      </p:cBhvr>
                                      <p:to>
                                        <p:strVal val="hidden"/>
                                      </p:to>
                                    </p:set>
                                  </p:childTnLst>
                                </p:cTn>
                              </p:par>
                            </p:childTnLst>
                          </p:cTn>
                        </p:par>
                        <p:par>
                          <p:cTn id="150" fill="hold">
                            <p:stCondLst>
                              <p:cond delay="56500"/>
                            </p:stCondLst>
                            <p:childTnLst>
                              <p:par>
                                <p:cTn id="151" presetID="1" presetClass="entr" presetSubtype="0" fill="hold" grpId="0" nodeType="after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childTnLst>
                          </p:cTn>
                        </p:par>
                        <p:par>
                          <p:cTn id="153" fill="hold">
                            <p:stCondLst>
                              <p:cond delay="56500"/>
                            </p:stCondLst>
                            <p:childTnLst>
                              <p:par>
                                <p:cTn id="154" presetID="1" presetClass="exit" presetSubtype="0" fill="hold" grpId="1" nodeType="afterEffect">
                                  <p:stCondLst>
                                    <p:cond delay="1000"/>
                                  </p:stCondLst>
                                  <p:childTnLst>
                                    <p:set>
                                      <p:cBhvr>
                                        <p:cTn id="155" dur="1" fill="hold">
                                          <p:stCondLst>
                                            <p:cond delay="0"/>
                                          </p:stCondLst>
                                        </p:cTn>
                                        <p:tgtEl>
                                          <p:spTgt spid="53"/>
                                        </p:tgtEl>
                                        <p:attrNameLst>
                                          <p:attrName>style.visibility</p:attrName>
                                        </p:attrNameLst>
                                      </p:cBhvr>
                                      <p:to>
                                        <p:strVal val="hidden"/>
                                      </p:to>
                                    </p:set>
                                  </p:childTnLst>
                                </p:cTn>
                              </p:par>
                            </p:childTnLst>
                          </p:cTn>
                        </p:par>
                        <p:par>
                          <p:cTn id="156" fill="hold">
                            <p:stCondLst>
                              <p:cond delay="57500"/>
                            </p:stCondLst>
                            <p:childTnLst>
                              <p:par>
                                <p:cTn id="157" presetID="1"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par>
                          <p:cTn id="159" fill="hold">
                            <p:stCondLst>
                              <p:cond delay="57500"/>
                            </p:stCondLst>
                            <p:childTnLst>
                              <p:par>
                                <p:cTn id="160" presetID="1" presetClass="exit" presetSubtype="0" fill="hold" grpId="1" nodeType="afterEffect">
                                  <p:stCondLst>
                                    <p:cond delay="1000"/>
                                  </p:stCondLst>
                                  <p:childTnLst>
                                    <p:set>
                                      <p:cBhvr>
                                        <p:cTn id="161" dur="1" fill="hold">
                                          <p:stCondLst>
                                            <p:cond delay="0"/>
                                          </p:stCondLst>
                                        </p:cTn>
                                        <p:tgtEl>
                                          <p:spTgt spid="54"/>
                                        </p:tgtEl>
                                        <p:attrNameLst>
                                          <p:attrName>style.visibility</p:attrName>
                                        </p:attrNameLst>
                                      </p:cBhvr>
                                      <p:to>
                                        <p:strVal val="hidden"/>
                                      </p:to>
                                    </p:set>
                                  </p:childTnLst>
                                </p:cTn>
                              </p:par>
                            </p:childTnLst>
                          </p:cTn>
                        </p:par>
                        <p:par>
                          <p:cTn id="162" fill="hold">
                            <p:stCondLst>
                              <p:cond delay="58500"/>
                            </p:stCondLst>
                            <p:childTnLst>
                              <p:par>
                                <p:cTn id="163" presetID="1" presetClass="entr" presetSubtype="0" fill="hold" grpId="0" nodeType="afterEffect">
                                  <p:stCondLst>
                                    <p:cond delay="0"/>
                                  </p:stCondLst>
                                  <p:childTnLst>
                                    <p:set>
                                      <p:cBhvr>
                                        <p:cTn id="164" dur="1" fill="hold">
                                          <p:stCondLst>
                                            <p:cond delay="0"/>
                                          </p:stCondLst>
                                        </p:cTn>
                                        <p:tgtEl>
                                          <p:spTgt spid="55"/>
                                        </p:tgtEl>
                                        <p:attrNameLst>
                                          <p:attrName>style.visibility</p:attrName>
                                        </p:attrNameLst>
                                      </p:cBhvr>
                                      <p:to>
                                        <p:strVal val="visible"/>
                                      </p:to>
                                    </p:set>
                                  </p:childTnLst>
                                </p:cTn>
                              </p:par>
                            </p:childTnLst>
                          </p:cTn>
                        </p:par>
                        <p:par>
                          <p:cTn id="165" fill="hold">
                            <p:stCondLst>
                              <p:cond delay="58500"/>
                            </p:stCondLst>
                            <p:childTnLst>
                              <p:par>
                                <p:cTn id="166" presetID="1" presetClass="exit" presetSubtype="0" fill="hold" grpId="1" nodeType="afterEffect">
                                  <p:stCondLst>
                                    <p:cond delay="1000"/>
                                  </p:stCondLst>
                                  <p:childTnLst>
                                    <p:set>
                                      <p:cBhvr>
                                        <p:cTn id="167" dur="1" fill="hold">
                                          <p:stCondLst>
                                            <p:cond delay="0"/>
                                          </p:stCondLst>
                                        </p:cTn>
                                        <p:tgtEl>
                                          <p:spTgt spid="55"/>
                                        </p:tgtEl>
                                        <p:attrNameLst>
                                          <p:attrName>style.visibility</p:attrName>
                                        </p:attrNameLst>
                                      </p:cBhvr>
                                      <p:to>
                                        <p:strVal val="hidden"/>
                                      </p:to>
                                    </p:set>
                                  </p:childTnLst>
                                </p:cTn>
                              </p:par>
                            </p:childTnLst>
                          </p:cTn>
                        </p:par>
                        <p:par>
                          <p:cTn id="168" fill="hold">
                            <p:stCondLst>
                              <p:cond delay="59500"/>
                            </p:stCondLst>
                            <p:childTnLst>
                              <p:par>
                                <p:cTn id="169" presetID="1" presetClass="entr" presetSubtype="0" fill="hold" grpId="0" nodeType="after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par>
                          <p:cTn id="171" fill="hold">
                            <p:stCondLst>
                              <p:cond delay="59500"/>
                            </p:stCondLst>
                            <p:childTnLst>
                              <p:par>
                                <p:cTn id="172" presetID="1" presetClass="exit" presetSubtype="0" fill="hold" grpId="1" nodeType="afterEffect">
                                  <p:stCondLst>
                                    <p:cond delay="1000"/>
                                  </p:stCondLst>
                                  <p:childTnLst>
                                    <p:set>
                                      <p:cBhvr>
                                        <p:cTn id="173" dur="1" fill="hold">
                                          <p:stCondLst>
                                            <p:cond delay="0"/>
                                          </p:stCondLst>
                                        </p:cTn>
                                        <p:tgtEl>
                                          <p:spTgt spid="56"/>
                                        </p:tgtEl>
                                        <p:attrNameLst>
                                          <p:attrName>style.visibility</p:attrName>
                                        </p:attrNameLst>
                                      </p:cBhvr>
                                      <p:to>
                                        <p:strVal val="hidden"/>
                                      </p:to>
                                    </p:set>
                                  </p:childTnLst>
                                </p:cTn>
                              </p:par>
                            </p:childTnLst>
                          </p:cTn>
                        </p:par>
                        <p:par>
                          <p:cTn id="174" fill="hold">
                            <p:stCondLst>
                              <p:cond delay="60500"/>
                            </p:stCondLst>
                            <p:childTnLst>
                              <p:par>
                                <p:cTn id="175" presetID="1" presetClass="entr" presetSubtype="0" fill="hold" grpId="0" nodeType="afterEffect">
                                  <p:stCondLst>
                                    <p:cond delay="0"/>
                                  </p:stCondLst>
                                  <p:childTnLst>
                                    <p:set>
                                      <p:cBhvr>
                                        <p:cTn id="176" dur="1" fill="hold">
                                          <p:stCondLst>
                                            <p:cond delay="0"/>
                                          </p:stCondLst>
                                        </p:cTn>
                                        <p:tgtEl>
                                          <p:spTgt spid="57"/>
                                        </p:tgtEl>
                                        <p:attrNameLst>
                                          <p:attrName>style.visibility</p:attrName>
                                        </p:attrNameLst>
                                      </p:cBhvr>
                                      <p:to>
                                        <p:strVal val="visible"/>
                                      </p:to>
                                    </p:set>
                                  </p:childTnLst>
                                </p:cTn>
                              </p:par>
                            </p:childTnLst>
                          </p:cTn>
                        </p:par>
                        <p:par>
                          <p:cTn id="177" fill="hold">
                            <p:stCondLst>
                              <p:cond delay="60500"/>
                            </p:stCondLst>
                            <p:childTnLst>
                              <p:par>
                                <p:cTn id="178" presetID="1" presetClass="exit" presetSubtype="0" fill="hold" grpId="1" nodeType="afterEffect">
                                  <p:stCondLst>
                                    <p:cond delay="1000"/>
                                  </p:stCondLst>
                                  <p:childTnLst>
                                    <p:set>
                                      <p:cBhvr>
                                        <p:cTn id="179" dur="1" fill="hold">
                                          <p:stCondLst>
                                            <p:cond delay="0"/>
                                          </p:stCondLst>
                                        </p:cTn>
                                        <p:tgtEl>
                                          <p:spTgt spid="57"/>
                                        </p:tgtEl>
                                        <p:attrNameLst>
                                          <p:attrName>style.visibility</p:attrName>
                                        </p:attrNameLst>
                                      </p:cBhvr>
                                      <p:to>
                                        <p:strVal val="hidden"/>
                                      </p:to>
                                    </p:set>
                                  </p:childTnLst>
                                </p:cTn>
                              </p:par>
                            </p:childTnLst>
                          </p:cTn>
                        </p:par>
                        <p:par>
                          <p:cTn id="180" fill="hold">
                            <p:stCondLst>
                              <p:cond delay="61500"/>
                            </p:stCondLst>
                            <p:childTnLst>
                              <p:par>
                                <p:cTn id="181" presetID="1" presetClass="entr" presetSubtype="0" fill="hold" grpId="0" nodeType="after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childTnLst>
                          </p:cTn>
                        </p:par>
                        <p:par>
                          <p:cTn id="183" fill="hold">
                            <p:stCondLst>
                              <p:cond delay="61500"/>
                            </p:stCondLst>
                            <p:childTnLst>
                              <p:par>
                                <p:cTn id="184" presetID="1" presetClass="exit" presetSubtype="0" fill="hold" grpId="1" nodeType="afterEffect">
                                  <p:stCondLst>
                                    <p:cond delay="1000"/>
                                  </p:stCondLst>
                                  <p:childTnLst>
                                    <p:set>
                                      <p:cBhvr>
                                        <p:cTn id="185" dur="1" fill="hold">
                                          <p:stCondLst>
                                            <p:cond delay="0"/>
                                          </p:stCondLst>
                                        </p:cTn>
                                        <p:tgtEl>
                                          <p:spTgt spid="58"/>
                                        </p:tgtEl>
                                        <p:attrNameLst>
                                          <p:attrName>style.visibility</p:attrName>
                                        </p:attrNameLst>
                                      </p:cBhvr>
                                      <p:to>
                                        <p:strVal val="hidden"/>
                                      </p:to>
                                    </p:set>
                                  </p:childTnLst>
                                </p:cTn>
                              </p:par>
                            </p:childTnLst>
                          </p:cTn>
                        </p:par>
                        <p:par>
                          <p:cTn id="186" fill="hold">
                            <p:stCondLst>
                              <p:cond delay="62500"/>
                            </p:stCondLst>
                            <p:childTnLst>
                              <p:par>
                                <p:cTn id="187" presetID="1" presetClass="entr" presetSubtype="0" fill="hold" grpId="0" nodeType="afterEffect">
                                  <p:stCondLst>
                                    <p:cond delay="0"/>
                                  </p:stCondLst>
                                  <p:childTnLst>
                                    <p:set>
                                      <p:cBhvr>
                                        <p:cTn id="188" dur="1" fill="hold">
                                          <p:stCondLst>
                                            <p:cond delay="0"/>
                                          </p:stCondLst>
                                        </p:cTn>
                                        <p:tgtEl>
                                          <p:spTgt spid="59"/>
                                        </p:tgtEl>
                                        <p:attrNameLst>
                                          <p:attrName>style.visibility</p:attrName>
                                        </p:attrNameLst>
                                      </p:cBhvr>
                                      <p:to>
                                        <p:strVal val="visible"/>
                                      </p:to>
                                    </p:set>
                                  </p:childTnLst>
                                </p:cTn>
                              </p:par>
                            </p:childTnLst>
                          </p:cTn>
                        </p:par>
                        <p:par>
                          <p:cTn id="189" fill="hold">
                            <p:stCondLst>
                              <p:cond delay="62500"/>
                            </p:stCondLst>
                            <p:childTnLst>
                              <p:par>
                                <p:cTn id="190" presetID="1" presetClass="exit" presetSubtype="0" fill="hold" grpId="1" nodeType="afterEffect">
                                  <p:stCondLst>
                                    <p:cond delay="1000"/>
                                  </p:stCondLst>
                                  <p:childTnLst>
                                    <p:set>
                                      <p:cBhvr>
                                        <p:cTn id="191" dur="1" fill="hold">
                                          <p:stCondLst>
                                            <p:cond delay="0"/>
                                          </p:stCondLst>
                                        </p:cTn>
                                        <p:tgtEl>
                                          <p:spTgt spid="59"/>
                                        </p:tgtEl>
                                        <p:attrNameLst>
                                          <p:attrName>style.visibility</p:attrName>
                                        </p:attrNameLst>
                                      </p:cBhvr>
                                      <p:to>
                                        <p:strVal val="hidden"/>
                                      </p:to>
                                    </p:set>
                                  </p:childTnLst>
                                </p:cTn>
                              </p:par>
                            </p:childTnLst>
                          </p:cTn>
                        </p:par>
                        <p:par>
                          <p:cTn id="192" fill="hold">
                            <p:stCondLst>
                              <p:cond delay="63500"/>
                            </p:stCondLst>
                            <p:childTnLst>
                              <p:par>
                                <p:cTn id="193" presetID="1" presetClass="entr" presetSubtype="0" fill="hold" grpId="0" nodeType="afterEffect">
                                  <p:stCondLst>
                                    <p:cond delay="0"/>
                                  </p:stCondLst>
                                  <p:childTnLst>
                                    <p:set>
                                      <p:cBhvr>
                                        <p:cTn id="194" dur="1" fill="hold">
                                          <p:stCondLst>
                                            <p:cond delay="0"/>
                                          </p:stCondLst>
                                        </p:cTn>
                                        <p:tgtEl>
                                          <p:spTgt spid="60"/>
                                        </p:tgtEl>
                                        <p:attrNameLst>
                                          <p:attrName>style.visibility</p:attrName>
                                        </p:attrNameLst>
                                      </p:cBhvr>
                                      <p:to>
                                        <p:strVal val="visible"/>
                                      </p:to>
                                    </p:set>
                                  </p:childTnLst>
                                </p:cTn>
                              </p:par>
                            </p:childTnLst>
                          </p:cTn>
                        </p:par>
                        <p:par>
                          <p:cTn id="195" fill="hold">
                            <p:stCondLst>
                              <p:cond delay="63500"/>
                            </p:stCondLst>
                            <p:childTnLst>
                              <p:par>
                                <p:cTn id="196" presetID="1" presetClass="exit" presetSubtype="0" fill="hold" grpId="1"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64500"/>
                            </p:stCondLst>
                            <p:childTnLst>
                              <p:par>
                                <p:cTn id="199" presetID="1" presetClass="entr" presetSubtype="0" fill="hold" grpId="0" nodeType="afterEffect">
                                  <p:stCondLst>
                                    <p:cond delay="0"/>
                                  </p:stCondLst>
                                  <p:childTnLst>
                                    <p:set>
                                      <p:cBhvr>
                                        <p:cTn id="200" dur="1" fill="hold">
                                          <p:stCondLst>
                                            <p:cond delay="0"/>
                                          </p:stCondLst>
                                        </p:cTn>
                                        <p:tgtEl>
                                          <p:spTgt spid="61"/>
                                        </p:tgtEl>
                                        <p:attrNameLst>
                                          <p:attrName>style.visibility</p:attrName>
                                        </p:attrNameLst>
                                      </p:cBhvr>
                                      <p:to>
                                        <p:strVal val="visible"/>
                                      </p:to>
                                    </p:set>
                                  </p:childTnLst>
                                </p:cTn>
                              </p:par>
                            </p:childTnLst>
                          </p:cTn>
                        </p:par>
                        <p:par>
                          <p:cTn id="201" fill="hold">
                            <p:stCondLst>
                              <p:cond delay="64500"/>
                            </p:stCondLst>
                            <p:childTnLst>
                              <p:par>
                                <p:cTn id="202" presetID="1" presetClass="exit" presetSubtype="0" fill="hold" grpId="1" nodeType="afterEffect">
                                  <p:stCondLst>
                                    <p:cond delay="1000"/>
                                  </p:stCondLst>
                                  <p:childTnLst>
                                    <p:set>
                                      <p:cBhvr>
                                        <p:cTn id="203" dur="1" fill="hold">
                                          <p:stCondLst>
                                            <p:cond delay="0"/>
                                          </p:stCondLst>
                                        </p:cTn>
                                        <p:tgtEl>
                                          <p:spTgt spid="61"/>
                                        </p:tgtEl>
                                        <p:attrNameLst>
                                          <p:attrName>style.visibility</p:attrName>
                                        </p:attrNameLst>
                                      </p:cBhvr>
                                      <p:to>
                                        <p:strVal val="hidden"/>
                                      </p:to>
                                    </p:set>
                                  </p:childTnLst>
                                </p:cTn>
                              </p:par>
                            </p:childTnLst>
                          </p:cTn>
                        </p:par>
                        <p:par>
                          <p:cTn id="204" fill="hold">
                            <p:stCondLst>
                              <p:cond delay="65500"/>
                            </p:stCondLst>
                            <p:childTnLst>
                              <p:par>
                                <p:cTn id="205" presetID="1" presetClass="entr" presetSubtype="0" fill="hold" grpId="0" nodeType="afterEffect">
                                  <p:stCondLst>
                                    <p:cond delay="0"/>
                                  </p:stCondLst>
                                  <p:childTnLst>
                                    <p:set>
                                      <p:cBhvr>
                                        <p:cTn id="206" dur="1" fill="hold">
                                          <p:stCondLst>
                                            <p:cond delay="0"/>
                                          </p:stCondLst>
                                        </p:cTn>
                                        <p:tgtEl>
                                          <p:spTgt spid="62"/>
                                        </p:tgtEl>
                                        <p:attrNameLst>
                                          <p:attrName>style.visibility</p:attrName>
                                        </p:attrNameLst>
                                      </p:cBhvr>
                                      <p:to>
                                        <p:strVal val="visible"/>
                                      </p:to>
                                    </p:set>
                                  </p:childTnLst>
                                </p:cTn>
                              </p:par>
                            </p:childTnLst>
                          </p:cTn>
                        </p:par>
                        <p:par>
                          <p:cTn id="207" fill="hold">
                            <p:stCondLst>
                              <p:cond delay="65500"/>
                            </p:stCondLst>
                            <p:childTnLst>
                              <p:par>
                                <p:cTn id="208" presetID="1" presetClass="exit" presetSubtype="0" fill="hold" grpId="1" nodeType="afterEffect">
                                  <p:stCondLst>
                                    <p:cond delay="1000"/>
                                  </p:stCondLst>
                                  <p:childTnLst>
                                    <p:set>
                                      <p:cBhvr>
                                        <p:cTn id="209" dur="1" fill="hold">
                                          <p:stCondLst>
                                            <p:cond delay="0"/>
                                          </p:stCondLst>
                                        </p:cTn>
                                        <p:tgtEl>
                                          <p:spTgt spid="62"/>
                                        </p:tgtEl>
                                        <p:attrNameLst>
                                          <p:attrName>style.visibility</p:attrName>
                                        </p:attrNameLst>
                                      </p:cBhvr>
                                      <p:to>
                                        <p:strVal val="hidden"/>
                                      </p:to>
                                    </p:set>
                                  </p:childTnLst>
                                </p:cTn>
                              </p:par>
                            </p:childTnLst>
                          </p:cTn>
                        </p:par>
                        <p:par>
                          <p:cTn id="210" fill="hold">
                            <p:stCondLst>
                              <p:cond delay="66500"/>
                            </p:stCondLst>
                            <p:childTnLst>
                              <p:par>
                                <p:cTn id="211" presetID="1" presetClass="entr" presetSubtype="0" fill="hold" grpId="0" nodeType="afterEffect">
                                  <p:stCondLst>
                                    <p:cond delay="0"/>
                                  </p:stCondLst>
                                  <p:childTnLst>
                                    <p:set>
                                      <p:cBhvr>
                                        <p:cTn id="212" dur="1" fill="hold">
                                          <p:stCondLst>
                                            <p:cond delay="0"/>
                                          </p:stCondLst>
                                        </p:cTn>
                                        <p:tgtEl>
                                          <p:spTgt spid="63"/>
                                        </p:tgtEl>
                                        <p:attrNameLst>
                                          <p:attrName>style.visibility</p:attrName>
                                        </p:attrNameLst>
                                      </p:cBhvr>
                                      <p:to>
                                        <p:strVal val="visible"/>
                                      </p:to>
                                    </p:set>
                                  </p:childTnLst>
                                </p:cTn>
                              </p:par>
                            </p:childTnLst>
                          </p:cTn>
                        </p:par>
                        <p:par>
                          <p:cTn id="213" fill="hold">
                            <p:stCondLst>
                              <p:cond delay="66500"/>
                            </p:stCondLst>
                            <p:childTnLst>
                              <p:par>
                                <p:cTn id="214" presetID="1" presetClass="exit" presetSubtype="0" fill="hold" grpId="1" nodeType="afterEffect">
                                  <p:stCondLst>
                                    <p:cond delay="1000"/>
                                  </p:stCondLst>
                                  <p:childTnLst>
                                    <p:set>
                                      <p:cBhvr>
                                        <p:cTn id="215" dur="1" fill="hold">
                                          <p:stCondLst>
                                            <p:cond delay="0"/>
                                          </p:stCondLst>
                                        </p:cTn>
                                        <p:tgtEl>
                                          <p:spTgt spid="63"/>
                                        </p:tgtEl>
                                        <p:attrNameLst>
                                          <p:attrName>style.visibility</p:attrName>
                                        </p:attrNameLst>
                                      </p:cBhvr>
                                      <p:to>
                                        <p:strVal val="hidden"/>
                                      </p:to>
                                    </p:set>
                                  </p:childTnLst>
                                </p:cTn>
                              </p:par>
                            </p:childTnLst>
                          </p:cTn>
                        </p:par>
                        <p:par>
                          <p:cTn id="216" fill="hold">
                            <p:stCondLst>
                              <p:cond delay="67500"/>
                            </p:stCondLst>
                            <p:childTnLst>
                              <p:par>
                                <p:cTn id="217" presetID="1" presetClass="entr" presetSubtype="0" fill="hold" grpId="0" nodeType="afterEffect">
                                  <p:stCondLst>
                                    <p:cond delay="0"/>
                                  </p:stCondLst>
                                  <p:childTnLst>
                                    <p:set>
                                      <p:cBhvr>
                                        <p:cTn id="2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224" grpId="0" animBg="1"/>
      <p:bldP spid="51225" grpId="0" animBg="1"/>
      <p:bldP spid="51226" grpId="0" animBg="1"/>
      <p:bldP spid="51227" grpId="0" animBg="1"/>
      <p:bldP spid="51228" grpId="0" animBg="1"/>
      <p:bldP spid="51229"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p:cNvSpPr>
          <p:nvPr>
            <p:ph type="title"/>
          </p:nvPr>
        </p:nvSpPr>
        <p:spPr/>
        <p:txBody>
          <a:bodyPr/>
          <a:lstStyle/>
          <a:p>
            <a:r>
              <a:rPr lang="fr-FR" smtClean="0"/>
              <a:t>VIDEO</a:t>
            </a:r>
          </a:p>
        </p:txBody>
      </p:sp>
      <p:sp>
        <p:nvSpPr>
          <p:cNvPr id="333827" name="Text Box 3"/>
          <p:cNvSpPr txBox="1">
            <a:spLocks noChangeArrowheads="1"/>
          </p:cNvSpPr>
          <p:nvPr/>
        </p:nvSpPr>
        <p:spPr bwMode="auto">
          <a:xfrm>
            <a:off x="3705225" y="3883025"/>
            <a:ext cx="1908175" cy="701675"/>
          </a:xfrm>
          <a:prstGeom prst="rect">
            <a:avLst/>
          </a:prstGeom>
          <a:noFill/>
          <a:ln w="9525">
            <a:noFill/>
            <a:miter lim="800000"/>
            <a:headEnd/>
            <a:tailEnd/>
          </a:ln>
          <a:effectLst/>
        </p:spPr>
        <p:txBody>
          <a:bodyPr>
            <a:spAutoFit/>
          </a:bodyPr>
          <a:lstStyle/>
          <a:p>
            <a:pPr defTabSz="914400">
              <a:spcBef>
                <a:spcPct val="50000"/>
              </a:spcBef>
            </a:pPr>
            <a:r>
              <a:rPr lang="fr-FR" sz="4000">
                <a:hlinkClick r:id="rId2"/>
              </a:rPr>
              <a:t>VIDEO</a:t>
            </a:r>
            <a:endParaRPr lang="fr-FR" sz="40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itre 1"/>
          <p:cNvSpPr>
            <a:spLocks noGrp="1"/>
          </p:cNvSpPr>
          <p:nvPr>
            <p:ph type="ctrTitle" idx="4294967295"/>
          </p:nvPr>
        </p:nvSpPr>
        <p:spPr>
          <a:xfrm>
            <a:off x="0" y="2157413"/>
            <a:ext cx="8915400" cy="877887"/>
          </a:xfrm>
        </p:spPr>
        <p:txBody>
          <a:bodyPr/>
          <a:lstStyle/>
          <a:p>
            <a:pPr eaLnBrk="1" hangingPunct="1"/>
            <a:r>
              <a:rPr lang="fr-FR" b="1" smtClean="0"/>
              <a:t>Pour conclure … </a:t>
            </a:r>
            <a:endParaRPr lang="fr-FR" smtClean="0"/>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21859" name="Picture 5" descr="dd"/>
          <p:cNvPicPr>
            <a:picLocks noChangeAspect="1" noChangeArrowheads="1"/>
          </p:cNvPicPr>
          <p:nvPr/>
        </p:nvPicPr>
        <p:blipFill>
          <a:blip r:embed="rId2"/>
          <a:srcRect/>
          <a:stretch>
            <a:fillRect/>
          </a:stretch>
        </p:blipFill>
        <p:spPr bwMode="auto">
          <a:xfrm>
            <a:off x="4986338" y="3035300"/>
            <a:ext cx="3902075" cy="3822700"/>
          </a:xfrm>
          <a:prstGeom prst="rect">
            <a:avLst/>
          </a:prstGeom>
          <a:noFill/>
          <a:ln w="9525">
            <a:noFill/>
            <a:miter lim="800000"/>
            <a:headEnd/>
            <a:tailEnd/>
          </a:ln>
        </p:spPr>
      </p:pic>
      <p:pic>
        <p:nvPicPr>
          <p:cNvPr id="121860" name="Picture 5" descr="dd"/>
          <p:cNvPicPr>
            <a:picLocks noChangeAspect="1" noChangeArrowheads="1"/>
          </p:cNvPicPr>
          <p:nvPr/>
        </p:nvPicPr>
        <p:blipFill>
          <a:blip r:embed="rId3"/>
          <a:srcRect/>
          <a:stretch>
            <a:fillRect/>
          </a:stretch>
        </p:blipFill>
        <p:spPr bwMode="auto">
          <a:xfrm>
            <a:off x="244475" y="3049588"/>
            <a:ext cx="3902075" cy="3808412"/>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7106">
                                            <p:txEl>
                                              <p:charRg st="4294967295" end="4294967295"/>
                                            </p:txEl>
                                          </p:spTgt>
                                        </p:tgtEl>
                                        <p:attrNameLst>
                                          <p:attrName>style.visibility</p:attrName>
                                        </p:attrNameLst>
                                      </p:cBhvr>
                                      <p:to>
                                        <p:strVal val="visible"/>
                                      </p:to>
                                    </p:set>
                                    <p:animEffect transition="in" filter="fade">
                                      <p:cBhvr>
                                        <p:cTn id="7" dur="768" decel="100000"/>
                                        <p:tgtEl>
                                          <p:spTgt spid="47106">
                                            <p:txEl>
                                              <p:charRg st="4294967295" end="4294967295"/>
                                            </p:txEl>
                                          </p:spTgt>
                                        </p:tgtEl>
                                      </p:cBhvr>
                                    </p:animEffect>
                                    <p:animScale>
                                      <p:cBhvr>
                                        <p:cTn id="8" dur="768" decel="100000"/>
                                        <p:tgtEl>
                                          <p:spTgt spid="47106">
                                            <p:txEl>
                                              <p:charRg st="4294967295" end="4294967295"/>
                                            </p:txEl>
                                          </p:spTgt>
                                        </p:tgtEl>
                                      </p:cBhvr>
                                      <p:from x="10000" y="10000"/>
                                      <p:to x="200000" y="450000"/>
                                    </p:animScale>
                                    <p:animScale>
                                      <p:cBhvr>
                                        <p:cTn id="9" dur="1230" accel="100000" fill="hold">
                                          <p:stCondLst>
                                            <p:cond delay="768"/>
                                          </p:stCondLst>
                                        </p:cTn>
                                        <p:tgtEl>
                                          <p:spTgt spid="47106">
                                            <p:txEl>
                                              <p:charRg st="4294967295" end="4294967295"/>
                                            </p:txEl>
                                          </p:spTgt>
                                        </p:tgtEl>
                                      </p:cBhvr>
                                      <p:from x="200000" y="450000"/>
                                      <p:to x="100000" y="100000"/>
                                    </p:animScale>
                                    <p:set>
                                      <p:cBhvr>
                                        <p:cTn id="10" dur="768" fill="hold"/>
                                        <p:tgtEl>
                                          <p:spTgt spid="47106">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7106">
                                            <p:txEl>
                                              <p:charRg st="4294967295" end="4294967295"/>
                                            </p:txEl>
                                          </p:spTgt>
                                        </p:tgtEl>
                                        <p:attrNameLst>
                                          <p:attrName>ppt_x</p:attrName>
                                        </p:attrNameLst>
                                      </p:cBhvr>
                                    </p:anim>
                                    <p:set>
                                      <p:cBhvr>
                                        <p:cTn id="12" dur="768" fill="hold"/>
                                        <p:tgtEl>
                                          <p:spTgt spid="47106">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7106">
                                            <p:txEl>
                                              <p:charRg st="4294967295" end="4294967295"/>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1800" b="1" smtClean="0"/>
              <a:t>Finalement, faut-il être présent sur tous les volets (gouvernance, économique, environnemental, social) pour véritablement s’inscrire dans une démarche RSE ?</a:t>
            </a:r>
            <a:endParaRPr lang="fr-FR" smtClean="0"/>
          </a:p>
        </p:txBody>
      </p:sp>
      <p:sp>
        <p:nvSpPr>
          <p:cNvPr id="12288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Pour conclure … – Question 93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3268" name="AutoShape 20"/>
          <p:cNvSpPr>
            <a:spLocks noChangeArrowheads="1"/>
          </p:cNvSpPr>
          <p:nvPr/>
        </p:nvSpPr>
        <p:spPr bwMode="auto">
          <a:xfrm>
            <a:off x="479425" y="28130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Oui, il faut absolument être présent sur tous les piliers dès le départ</a:t>
            </a:r>
          </a:p>
        </p:txBody>
      </p:sp>
      <p:sp>
        <p:nvSpPr>
          <p:cNvPr id="53269" name="AutoShape 21"/>
          <p:cNvSpPr>
            <a:spLocks noChangeArrowheads="1"/>
          </p:cNvSpPr>
          <p:nvPr/>
        </p:nvSpPr>
        <p:spPr bwMode="auto">
          <a:xfrm>
            <a:off x="490538" y="3306763"/>
            <a:ext cx="8462962"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Non, la démarche peut être progressive : on peut commencer par quelques aspects d’un volet</a:t>
            </a:r>
            <a:r>
              <a:rPr lang="fr-FR">
                <a:latin typeface="Bliss Light" pitchFamily="2" charset="0"/>
              </a:rPr>
              <a:t> </a:t>
            </a:r>
          </a:p>
        </p:txBody>
      </p:sp>
      <p:pic>
        <p:nvPicPr>
          <p:cNvPr id="122886" name="Picture 44" descr="caleurs"/>
          <p:cNvPicPr>
            <a:picLocks noChangeAspect="1" noChangeArrowheads="1"/>
          </p:cNvPicPr>
          <p:nvPr/>
        </p:nvPicPr>
        <p:blipFill>
          <a:blip r:embed="rId2"/>
          <a:srcRect/>
          <a:stretch>
            <a:fillRect/>
          </a:stretch>
        </p:blipFill>
        <p:spPr bwMode="auto">
          <a:xfrm>
            <a:off x="7621588" y="214313"/>
            <a:ext cx="1292225"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481888" y="4730750"/>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00988" y="5573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00988" y="5573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886700" y="5583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886700" y="55705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886700" y="5583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886700" y="55705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31163" y="5578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39100" y="55816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24813"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02588" y="5578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24813" y="5584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31163" y="55816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53388"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50213" y="55832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29575" y="5589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43863"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sp>
        <p:nvSpPr>
          <p:cNvPr id="122904" name="Rectangle 62"/>
          <p:cNvSpPr>
            <a:spLocks noChangeArrowheads="1"/>
          </p:cNvSpPr>
          <p:nvPr/>
        </p:nvSpPr>
        <p:spPr bwMode="auto">
          <a:xfrm>
            <a:off x="1655763" y="2838450"/>
            <a:ext cx="184150" cy="366713"/>
          </a:xfrm>
          <a:prstGeom prst="rect">
            <a:avLst/>
          </a:prstGeom>
          <a:noFill/>
          <a:ln w="9525">
            <a:noFill/>
            <a:miter lim="800000"/>
            <a:headEnd/>
            <a:tailEnd/>
          </a:ln>
        </p:spPr>
        <p:txBody>
          <a:bodyPr wrap="none">
            <a:spAutoFit/>
          </a:bodyPr>
          <a:lstStyle/>
          <a:p>
            <a:pPr defTabSz="914400">
              <a:spcBef>
                <a:spcPts val="2000"/>
              </a:spcBef>
              <a:buClr>
                <a:schemeClr val="accent1"/>
              </a:buClr>
              <a:buFont typeface="Symbol" pitchFamily="18" charset="2"/>
              <a:buNone/>
            </a:pPr>
            <a:endParaRPr lang="fr-FR">
              <a:solidFill>
                <a:schemeClr val="bg1"/>
              </a:solidFill>
              <a:latin typeface="Bliss Light" pitchFamily="2" charset="0"/>
            </a:endParaRPr>
          </a:p>
        </p:txBody>
      </p:sp>
      <p:pic>
        <p:nvPicPr>
          <p:cNvPr id="122905" name="Picture 6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22906" name="Picture 6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22907" name="Picture 6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5560"/>
                            </p:stCondLst>
                            <p:childTnLst>
                              <p:par>
                                <p:cTn id="11" presetID="12" presetClass="entr" presetSubtype="4" fill="hold" grpId="0" nodeType="afterEffect">
                                  <p:stCondLst>
                                    <p:cond delay="3500"/>
                                  </p:stCondLst>
                                  <p:childTnLst>
                                    <p:set>
                                      <p:cBhvr>
                                        <p:cTn id="12" dur="1" fill="hold">
                                          <p:stCondLst>
                                            <p:cond delay="0"/>
                                          </p:stCondLst>
                                        </p:cTn>
                                        <p:tgtEl>
                                          <p:spTgt spid="53268"/>
                                        </p:tgtEl>
                                        <p:attrNameLst>
                                          <p:attrName>style.visibility</p:attrName>
                                        </p:attrNameLst>
                                      </p:cBhvr>
                                      <p:to>
                                        <p:strVal val="visible"/>
                                      </p:to>
                                    </p:set>
                                    <p:animEffect transition="in" filter="slide(fromBottom)">
                                      <p:cBhvr>
                                        <p:cTn id="13" dur="500"/>
                                        <p:tgtEl>
                                          <p:spTgt spid="53268"/>
                                        </p:tgtEl>
                                      </p:cBhvr>
                                    </p:animEffect>
                                  </p:childTnLst>
                                </p:cTn>
                              </p:par>
                            </p:childTnLst>
                          </p:cTn>
                        </p:par>
                        <p:par>
                          <p:cTn id="14" fill="hold">
                            <p:stCondLst>
                              <p:cond delay="9560"/>
                            </p:stCondLst>
                            <p:childTnLst>
                              <p:par>
                                <p:cTn id="15" presetID="12" presetClass="entr" presetSubtype="4" fill="hold" grpId="0" nodeType="afterEffect">
                                  <p:stCondLst>
                                    <p:cond delay="3500"/>
                                  </p:stCondLst>
                                  <p:childTnLst>
                                    <p:set>
                                      <p:cBhvr>
                                        <p:cTn id="16" dur="1" fill="hold">
                                          <p:stCondLst>
                                            <p:cond delay="0"/>
                                          </p:stCondLst>
                                        </p:cTn>
                                        <p:tgtEl>
                                          <p:spTgt spid="53269"/>
                                        </p:tgtEl>
                                        <p:attrNameLst>
                                          <p:attrName>style.visibility</p:attrName>
                                        </p:attrNameLst>
                                      </p:cBhvr>
                                      <p:to>
                                        <p:strVal val="visible"/>
                                      </p:to>
                                    </p:set>
                                    <p:animEffect transition="in" filter="slide(fromBottom)">
                                      <p:cBhvr>
                                        <p:cTn id="17" dur="500"/>
                                        <p:tgtEl>
                                          <p:spTgt spid="53269"/>
                                        </p:tgtEl>
                                      </p:cBhvr>
                                    </p:animEffect>
                                  </p:childTnLst>
                                </p:cTn>
                              </p:par>
                            </p:childTnLst>
                          </p:cTn>
                        </p:par>
                        <p:par>
                          <p:cTn id="18" fill="hold">
                            <p:stCondLst>
                              <p:cond delay="13560"/>
                            </p:stCondLst>
                            <p:childTnLst>
                              <p:par>
                                <p:cTn id="19" presetID="1" presetClass="entr" presetSubtype="0" fill="hold" nodeType="afterEffect">
                                  <p:stCondLst>
                                    <p:cond delay="500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18560"/>
                            </p:stCondLst>
                            <p:childTnLst>
                              <p:par>
                                <p:cTn id="22" presetID="1"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par>
                          <p:cTn id="24" fill="hold">
                            <p:stCondLst>
                              <p:cond delay="18560"/>
                            </p:stCondLst>
                            <p:childTnLst>
                              <p:par>
                                <p:cTn id="25" presetID="1" presetClass="exit" presetSubtype="0" fill="hold" grpId="1" nodeType="afterEffect">
                                  <p:stCondLst>
                                    <p:cond delay="1000"/>
                                  </p:stCondLst>
                                  <p:childTnLst>
                                    <p:set>
                                      <p:cBhvr>
                                        <p:cTn id="26" dur="1" fill="hold">
                                          <p:stCondLst>
                                            <p:cond delay="0"/>
                                          </p:stCondLst>
                                        </p:cTn>
                                        <p:tgtEl>
                                          <p:spTgt spid="5"/>
                                        </p:tgtEl>
                                        <p:attrNameLst>
                                          <p:attrName>style.visibility</p:attrName>
                                        </p:attrNameLst>
                                      </p:cBhvr>
                                      <p:to>
                                        <p:strVal val="hidden"/>
                                      </p:to>
                                    </p:set>
                                  </p:childTnLst>
                                </p:cTn>
                              </p:par>
                            </p:childTnLst>
                          </p:cTn>
                        </p:par>
                        <p:par>
                          <p:cTn id="27" fill="hold">
                            <p:stCondLst>
                              <p:cond delay="1956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19560"/>
                            </p:stCondLst>
                            <p:childTnLst>
                              <p:par>
                                <p:cTn id="31" presetID="1" presetClass="exit" presetSubtype="0" fill="hold" grpId="1" nodeType="afterEffect">
                                  <p:stCondLst>
                                    <p:cond delay="1000"/>
                                  </p:stCondLst>
                                  <p:childTnLst>
                                    <p:set>
                                      <p:cBhvr>
                                        <p:cTn id="32" dur="1" fill="hold">
                                          <p:stCondLst>
                                            <p:cond delay="0"/>
                                          </p:stCondLst>
                                        </p:cTn>
                                        <p:tgtEl>
                                          <p:spTgt spid="6"/>
                                        </p:tgtEl>
                                        <p:attrNameLst>
                                          <p:attrName>style.visibility</p:attrName>
                                        </p:attrNameLst>
                                      </p:cBhvr>
                                      <p:to>
                                        <p:strVal val="hidden"/>
                                      </p:to>
                                    </p:set>
                                  </p:childTnLst>
                                </p:cTn>
                              </p:par>
                            </p:childTnLst>
                          </p:cTn>
                        </p:par>
                        <p:par>
                          <p:cTn id="33" fill="hold">
                            <p:stCondLst>
                              <p:cond delay="20560"/>
                            </p:stCondLst>
                            <p:childTnLst>
                              <p:par>
                                <p:cTn id="34" presetID="1"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20560"/>
                            </p:stCondLst>
                            <p:childTnLst>
                              <p:par>
                                <p:cTn id="37" presetID="1" presetClass="exit" presetSubtype="0" fill="hold" grpId="1" nodeType="afterEffect">
                                  <p:stCondLst>
                                    <p:cond delay="1000"/>
                                  </p:stCondLst>
                                  <p:childTnLst>
                                    <p:set>
                                      <p:cBhvr>
                                        <p:cTn id="38" dur="1" fill="hold">
                                          <p:stCondLst>
                                            <p:cond delay="0"/>
                                          </p:stCondLst>
                                        </p:cTn>
                                        <p:tgtEl>
                                          <p:spTgt spid="7"/>
                                        </p:tgtEl>
                                        <p:attrNameLst>
                                          <p:attrName>style.visibility</p:attrName>
                                        </p:attrNameLst>
                                      </p:cBhvr>
                                      <p:to>
                                        <p:strVal val="hidden"/>
                                      </p:to>
                                    </p:set>
                                  </p:childTnLst>
                                </p:cTn>
                              </p:par>
                            </p:childTnLst>
                          </p:cTn>
                        </p:par>
                        <p:par>
                          <p:cTn id="39" fill="hold">
                            <p:stCondLst>
                              <p:cond delay="21560"/>
                            </p:stCondLst>
                            <p:childTnLst>
                              <p:par>
                                <p:cTn id="40" presetID="1"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par>
                          <p:cTn id="42" fill="hold">
                            <p:stCondLst>
                              <p:cond delay="21560"/>
                            </p:stCondLst>
                            <p:childTnLst>
                              <p:par>
                                <p:cTn id="43" presetID="1" presetClass="exit" presetSubtype="0" fill="hold" grpId="1" nodeType="afterEffect">
                                  <p:stCondLst>
                                    <p:cond delay="1000"/>
                                  </p:stCondLst>
                                  <p:childTnLst>
                                    <p:set>
                                      <p:cBhvr>
                                        <p:cTn id="44" dur="1" fill="hold">
                                          <p:stCondLst>
                                            <p:cond delay="0"/>
                                          </p:stCondLst>
                                        </p:cTn>
                                        <p:tgtEl>
                                          <p:spTgt spid="8"/>
                                        </p:tgtEl>
                                        <p:attrNameLst>
                                          <p:attrName>style.visibility</p:attrName>
                                        </p:attrNameLst>
                                      </p:cBhvr>
                                      <p:to>
                                        <p:strVal val="hidden"/>
                                      </p:to>
                                    </p:set>
                                  </p:childTnLst>
                                </p:cTn>
                              </p:par>
                            </p:childTnLst>
                          </p:cTn>
                        </p:par>
                        <p:par>
                          <p:cTn id="45" fill="hold">
                            <p:stCondLst>
                              <p:cond delay="22560"/>
                            </p:stCondLst>
                            <p:childTnLst>
                              <p:par>
                                <p:cTn id="46" presetID="1"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par>
                          <p:cTn id="48" fill="hold">
                            <p:stCondLst>
                              <p:cond delay="22560"/>
                            </p:stCondLst>
                            <p:childTnLst>
                              <p:par>
                                <p:cTn id="49" presetID="1" presetClass="exit" presetSubtype="0" fill="hold" grpId="1" nodeType="afterEffect">
                                  <p:stCondLst>
                                    <p:cond delay="1000"/>
                                  </p:stCondLst>
                                  <p:childTnLst>
                                    <p:set>
                                      <p:cBhvr>
                                        <p:cTn id="50" dur="1" fill="hold">
                                          <p:stCondLst>
                                            <p:cond delay="0"/>
                                          </p:stCondLst>
                                        </p:cTn>
                                        <p:tgtEl>
                                          <p:spTgt spid="9"/>
                                        </p:tgtEl>
                                        <p:attrNameLst>
                                          <p:attrName>style.visibility</p:attrName>
                                        </p:attrNameLst>
                                      </p:cBhvr>
                                      <p:to>
                                        <p:strVal val="hidden"/>
                                      </p:to>
                                    </p:set>
                                  </p:childTnLst>
                                </p:cTn>
                              </p:par>
                            </p:childTnLst>
                          </p:cTn>
                        </p:par>
                        <p:par>
                          <p:cTn id="51" fill="hold">
                            <p:stCondLst>
                              <p:cond delay="23560"/>
                            </p:stCondLst>
                            <p:childTnLst>
                              <p:par>
                                <p:cTn id="52" presetID="1"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par>
                          <p:cTn id="54" fill="hold">
                            <p:stCondLst>
                              <p:cond delay="23560"/>
                            </p:stCondLst>
                            <p:childTnLst>
                              <p:par>
                                <p:cTn id="55" presetID="1" presetClass="exit" presetSubtype="0" fill="hold" grpId="1" nodeType="afterEffect">
                                  <p:stCondLst>
                                    <p:cond delay="1000"/>
                                  </p:stCondLst>
                                  <p:childTnLst>
                                    <p:set>
                                      <p:cBhvr>
                                        <p:cTn id="56" dur="1" fill="hold">
                                          <p:stCondLst>
                                            <p:cond delay="0"/>
                                          </p:stCondLst>
                                        </p:cTn>
                                        <p:tgtEl>
                                          <p:spTgt spid="10"/>
                                        </p:tgtEl>
                                        <p:attrNameLst>
                                          <p:attrName>style.visibility</p:attrName>
                                        </p:attrNameLst>
                                      </p:cBhvr>
                                      <p:to>
                                        <p:strVal val="hidden"/>
                                      </p:to>
                                    </p:set>
                                  </p:childTnLst>
                                </p:cTn>
                              </p:par>
                            </p:childTnLst>
                          </p:cTn>
                        </p:par>
                        <p:par>
                          <p:cTn id="57" fill="hold">
                            <p:stCondLst>
                              <p:cond delay="24560"/>
                            </p:stCondLst>
                            <p:childTnLst>
                              <p:par>
                                <p:cTn id="58" presetID="1"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par>
                          <p:cTn id="60" fill="hold">
                            <p:stCondLst>
                              <p:cond delay="24560"/>
                            </p:stCondLst>
                            <p:childTnLst>
                              <p:par>
                                <p:cTn id="61" presetID="1" presetClass="exit" presetSubtype="0" fill="hold" grpId="1" nodeType="afterEffect">
                                  <p:stCondLst>
                                    <p:cond delay="1000"/>
                                  </p:stCondLst>
                                  <p:childTnLst>
                                    <p:set>
                                      <p:cBhvr>
                                        <p:cTn id="62" dur="1" fill="hold">
                                          <p:stCondLst>
                                            <p:cond delay="0"/>
                                          </p:stCondLst>
                                        </p:cTn>
                                        <p:tgtEl>
                                          <p:spTgt spid="11"/>
                                        </p:tgtEl>
                                        <p:attrNameLst>
                                          <p:attrName>style.visibility</p:attrName>
                                        </p:attrNameLst>
                                      </p:cBhvr>
                                      <p:to>
                                        <p:strVal val="hidden"/>
                                      </p:to>
                                    </p:set>
                                  </p:childTnLst>
                                </p:cTn>
                              </p:par>
                            </p:childTnLst>
                          </p:cTn>
                        </p:par>
                        <p:par>
                          <p:cTn id="63" fill="hold">
                            <p:stCondLst>
                              <p:cond delay="25560"/>
                            </p:stCondLst>
                            <p:childTnLst>
                              <p:par>
                                <p:cTn id="64" presetID="1"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par>
                          <p:cTn id="66" fill="hold">
                            <p:stCondLst>
                              <p:cond delay="25560"/>
                            </p:stCondLst>
                            <p:childTnLst>
                              <p:par>
                                <p:cTn id="67" presetID="1" presetClass="exit" presetSubtype="0" fill="hold" grpId="1" nodeType="afterEffect">
                                  <p:stCondLst>
                                    <p:cond delay="1000"/>
                                  </p:stCondLst>
                                  <p:childTnLst>
                                    <p:set>
                                      <p:cBhvr>
                                        <p:cTn id="68" dur="1" fill="hold">
                                          <p:stCondLst>
                                            <p:cond delay="0"/>
                                          </p:stCondLst>
                                        </p:cTn>
                                        <p:tgtEl>
                                          <p:spTgt spid="12"/>
                                        </p:tgtEl>
                                        <p:attrNameLst>
                                          <p:attrName>style.visibility</p:attrName>
                                        </p:attrNameLst>
                                      </p:cBhvr>
                                      <p:to>
                                        <p:strVal val="hidden"/>
                                      </p:to>
                                    </p:set>
                                  </p:childTnLst>
                                </p:cTn>
                              </p:par>
                            </p:childTnLst>
                          </p:cTn>
                        </p:par>
                        <p:par>
                          <p:cTn id="69" fill="hold">
                            <p:stCondLst>
                              <p:cond delay="26560"/>
                            </p:stCondLst>
                            <p:childTnLst>
                              <p:par>
                                <p:cTn id="70" presetID="1"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par>
                          <p:cTn id="72" fill="hold">
                            <p:stCondLst>
                              <p:cond delay="26560"/>
                            </p:stCondLst>
                            <p:childTnLst>
                              <p:par>
                                <p:cTn id="73" presetID="1" presetClass="exit" presetSubtype="0" fill="hold" grpId="1" nodeType="afterEffect">
                                  <p:stCondLst>
                                    <p:cond delay="1000"/>
                                  </p:stCondLst>
                                  <p:childTnLst>
                                    <p:set>
                                      <p:cBhvr>
                                        <p:cTn id="74" dur="1" fill="hold">
                                          <p:stCondLst>
                                            <p:cond delay="0"/>
                                          </p:stCondLst>
                                        </p:cTn>
                                        <p:tgtEl>
                                          <p:spTgt spid="13"/>
                                        </p:tgtEl>
                                        <p:attrNameLst>
                                          <p:attrName>style.visibility</p:attrName>
                                        </p:attrNameLst>
                                      </p:cBhvr>
                                      <p:to>
                                        <p:strVal val="hidden"/>
                                      </p:to>
                                    </p:set>
                                  </p:childTnLst>
                                </p:cTn>
                              </p:par>
                            </p:childTnLst>
                          </p:cTn>
                        </p:par>
                        <p:par>
                          <p:cTn id="75" fill="hold">
                            <p:stCondLst>
                              <p:cond delay="27560"/>
                            </p:stCondLst>
                            <p:childTnLst>
                              <p:par>
                                <p:cTn id="76" presetID="1"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childTnLst>
                          </p:cTn>
                        </p:par>
                        <p:par>
                          <p:cTn id="78" fill="hold">
                            <p:stCondLst>
                              <p:cond delay="27560"/>
                            </p:stCondLst>
                            <p:childTnLst>
                              <p:par>
                                <p:cTn id="79" presetID="1" presetClass="exit" presetSubtype="0" fill="hold" grpId="1" nodeType="afterEffect">
                                  <p:stCondLst>
                                    <p:cond delay="1000"/>
                                  </p:stCondLst>
                                  <p:childTnLst>
                                    <p:set>
                                      <p:cBhvr>
                                        <p:cTn id="80" dur="1" fill="hold">
                                          <p:stCondLst>
                                            <p:cond delay="0"/>
                                          </p:stCondLst>
                                        </p:cTn>
                                        <p:tgtEl>
                                          <p:spTgt spid="14"/>
                                        </p:tgtEl>
                                        <p:attrNameLst>
                                          <p:attrName>style.visibility</p:attrName>
                                        </p:attrNameLst>
                                      </p:cBhvr>
                                      <p:to>
                                        <p:strVal val="hidden"/>
                                      </p:to>
                                    </p:set>
                                  </p:childTnLst>
                                </p:cTn>
                              </p:par>
                            </p:childTnLst>
                          </p:cTn>
                        </p:par>
                        <p:par>
                          <p:cTn id="81" fill="hold">
                            <p:stCondLst>
                              <p:cond delay="28560"/>
                            </p:stCondLst>
                            <p:childTnLst>
                              <p:par>
                                <p:cTn id="82" presetID="1" presetClass="entr" presetSubtype="0"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childTnLst>
                          </p:cTn>
                        </p:par>
                        <p:par>
                          <p:cTn id="84" fill="hold">
                            <p:stCondLst>
                              <p:cond delay="28560"/>
                            </p:stCondLst>
                            <p:childTnLst>
                              <p:par>
                                <p:cTn id="85" presetID="1" presetClass="exit" presetSubtype="0" fill="hold" grpId="1" nodeType="afterEffect">
                                  <p:stCondLst>
                                    <p:cond delay="100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29560"/>
                            </p:stCondLst>
                            <p:childTnLst>
                              <p:par>
                                <p:cTn id="88" presetID="1" presetClass="entr" presetSubtype="0" fill="hold" grpId="0" nodeType="after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par>
                          <p:cTn id="90" fill="hold">
                            <p:stCondLst>
                              <p:cond delay="29560"/>
                            </p:stCondLst>
                            <p:childTnLst>
                              <p:par>
                                <p:cTn id="91" presetID="1" presetClass="exit" presetSubtype="0" fill="hold" grpId="1" nodeType="afterEffect">
                                  <p:stCondLst>
                                    <p:cond delay="1000"/>
                                  </p:stCondLst>
                                  <p:childTnLst>
                                    <p:set>
                                      <p:cBhvr>
                                        <p:cTn id="92" dur="1" fill="hold">
                                          <p:stCondLst>
                                            <p:cond delay="0"/>
                                          </p:stCondLst>
                                        </p:cTn>
                                        <p:tgtEl>
                                          <p:spTgt spid="16"/>
                                        </p:tgtEl>
                                        <p:attrNameLst>
                                          <p:attrName>style.visibility</p:attrName>
                                        </p:attrNameLst>
                                      </p:cBhvr>
                                      <p:to>
                                        <p:strVal val="hidden"/>
                                      </p:to>
                                    </p:set>
                                  </p:childTnLst>
                                </p:cTn>
                              </p:par>
                            </p:childTnLst>
                          </p:cTn>
                        </p:par>
                        <p:par>
                          <p:cTn id="93" fill="hold">
                            <p:stCondLst>
                              <p:cond delay="30560"/>
                            </p:stCondLst>
                            <p:childTnLst>
                              <p:par>
                                <p:cTn id="94" presetID="1" presetClass="entr" presetSubtype="0" fill="hold" grpId="0" nodeType="afterEffect">
                                  <p:stCondLst>
                                    <p:cond delay="0"/>
                                  </p:stCondLst>
                                  <p:childTnLst>
                                    <p:set>
                                      <p:cBhvr>
                                        <p:cTn id="95" dur="1" fill="hold">
                                          <p:stCondLst>
                                            <p:cond delay="0"/>
                                          </p:stCondLst>
                                        </p:cTn>
                                        <p:tgtEl>
                                          <p:spTgt spid="17"/>
                                        </p:tgtEl>
                                        <p:attrNameLst>
                                          <p:attrName>style.visibility</p:attrName>
                                        </p:attrNameLst>
                                      </p:cBhvr>
                                      <p:to>
                                        <p:strVal val="visible"/>
                                      </p:to>
                                    </p:set>
                                  </p:childTnLst>
                                </p:cTn>
                              </p:par>
                            </p:childTnLst>
                          </p:cTn>
                        </p:par>
                        <p:par>
                          <p:cTn id="96" fill="hold">
                            <p:stCondLst>
                              <p:cond delay="30560"/>
                            </p:stCondLst>
                            <p:childTnLst>
                              <p:par>
                                <p:cTn id="97" presetID="1" presetClass="exit" presetSubtype="0" fill="hold" grpId="1" nodeType="afterEffect">
                                  <p:stCondLst>
                                    <p:cond delay="1000"/>
                                  </p:stCondLst>
                                  <p:childTnLst>
                                    <p:set>
                                      <p:cBhvr>
                                        <p:cTn id="98" dur="1" fill="hold">
                                          <p:stCondLst>
                                            <p:cond delay="0"/>
                                          </p:stCondLst>
                                        </p:cTn>
                                        <p:tgtEl>
                                          <p:spTgt spid="17"/>
                                        </p:tgtEl>
                                        <p:attrNameLst>
                                          <p:attrName>style.visibility</p:attrName>
                                        </p:attrNameLst>
                                      </p:cBhvr>
                                      <p:to>
                                        <p:strVal val="hidden"/>
                                      </p:to>
                                    </p:set>
                                  </p:childTnLst>
                                </p:cTn>
                              </p:par>
                            </p:childTnLst>
                          </p:cTn>
                        </p:par>
                        <p:par>
                          <p:cTn id="99" fill="hold">
                            <p:stCondLst>
                              <p:cond delay="31560"/>
                            </p:stCondLst>
                            <p:childTnLst>
                              <p:par>
                                <p:cTn id="100" presetID="1" presetClass="entr" presetSubtype="0" fill="hold" grpId="0" nodeType="afterEffect">
                                  <p:stCondLst>
                                    <p:cond delay="0"/>
                                  </p:stCondLst>
                                  <p:childTnLst>
                                    <p:set>
                                      <p:cBhvr>
                                        <p:cTn id="101" dur="1" fill="hold">
                                          <p:stCondLst>
                                            <p:cond delay="0"/>
                                          </p:stCondLst>
                                        </p:cTn>
                                        <p:tgtEl>
                                          <p:spTgt spid="18"/>
                                        </p:tgtEl>
                                        <p:attrNameLst>
                                          <p:attrName>style.visibility</p:attrName>
                                        </p:attrNameLst>
                                      </p:cBhvr>
                                      <p:to>
                                        <p:strVal val="visible"/>
                                      </p:to>
                                    </p:set>
                                  </p:childTnLst>
                                </p:cTn>
                              </p:par>
                            </p:childTnLst>
                          </p:cTn>
                        </p:par>
                        <p:par>
                          <p:cTn id="102" fill="hold">
                            <p:stCondLst>
                              <p:cond delay="31560"/>
                            </p:stCondLst>
                            <p:childTnLst>
                              <p:par>
                                <p:cTn id="103" presetID="1" presetClass="exit" presetSubtype="0" fill="hold" grpId="1" nodeType="afterEffect">
                                  <p:stCondLst>
                                    <p:cond delay="1000"/>
                                  </p:stCondLst>
                                  <p:childTnLst>
                                    <p:set>
                                      <p:cBhvr>
                                        <p:cTn id="104" dur="1" fill="hold">
                                          <p:stCondLst>
                                            <p:cond delay="0"/>
                                          </p:stCondLst>
                                        </p:cTn>
                                        <p:tgtEl>
                                          <p:spTgt spid="18"/>
                                        </p:tgtEl>
                                        <p:attrNameLst>
                                          <p:attrName>style.visibility</p:attrName>
                                        </p:attrNameLst>
                                      </p:cBhvr>
                                      <p:to>
                                        <p:strVal val="hidden"/>
                                      </p:to>
                                    </p:set>
                                  </p:childTnLst>
                                </p:cTn>
                              </p:par>
                            </p:childTnLst>
                          </p:cTn>
                        </p:par>
                        <p:par>
                          <p:cTn id="105" fill="hold">
                            <p:stCondLst>
                              <p:cond delay="32560"/>
                            </p:stCondLst>
                            <p:childTnLst>
                              <p:par>
                                <p:cTn id="106" presetID="1"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childTnLst>
                                </p:cTn>
                              </p:par>
                            </p:childTnLst>
                          </p:cTn>
                        </p:par>
                        <p:par>
                          <p:cTn id="108" fill="hold">
                            <p:stCondLst>
                              <p:cond delay="32560"/>
                            </p:stCondLst>
                            <p:childTnLst>
                              <p:par>
                                <p:cTn id="109" presetID="1" presetClass="exit" presetSubtype="0" fill="hold" grpId="1" nodeType="afterEffect">
                                  <p:stCondLst>
                                    <p:cond delay="1000"/>
                                  </p:stCondLst>
                                  <p:childTnLst>
                                    <p:set>
                                      <p:cBhvr>
                                        <p:cTn id="110" dur="1" fill="hold">
                                          <p:stCondLst>
                                            <p:cond delay="0"/>
                                          </p:stCondLst>
                                        </p:cTn>
                                        <p:tgtEl>
                                          <p:spTgt spid="3"/>
                                        </p:tgtEl>
                                        <p:attrNameLst>
                                          <p:attrName>style.visibility</p:attrName>
                                        </p:attrNameLst>
                                      </p:cBhvr>
                                      <p:to>
                                        <p:strVal val="hidden"/>
                                      </p:to>
                                    </p:set>
                                  </p:childTnLst>
                                </p:cTn>
                              </p:par>
                            </p:childTnLst>
                          </p:cTn>
                        </p:par>
                        <p:par>
                          <p:cTn id="111" fill="hold">
                            <p:stCondLst>
                              <p:cond delay="33560"/>
                            </p:stCondLst>
                            <p:childTnLst>
                              <p:par>
                                <p:cTn id="112" presetID="1" presetClass="entr" presetSubtype="0" fill="hold" grpId="0" nodeType="afterEffect">
                                  <p:stCondLst>
                                    <p:cond delay="0"/>
                                  </p:stCondLst>
                                  <p:childTnLst>
                                    <p:set>
                                      <p:cBhvr>
                                        <p:cTn id="1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268" grpId="0" animBg="1"/>
      <p:bldP spid="5326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p:cNvSpPr>
          <p:nvPr>
            <p:ph type="title"/>
          </p:nvPr>
        </p:nvSpPr>
        <p:spPr/>
        <p:txBody>
          <a:bodyPr/>
          <a:lstStyle/>
          <a:p>
            <a:r>
              <a:rPr lang="fr-FR" smtClean="0"/>
              <a:t>VIDEO</a:t>
            </a:r>
          </a:p>
        </p:txBody>
      </p:sp>
      <p:sp>
        <p:nvSpPr>
          <p:cNvPr id="332803" name="Text Box 3"/>
          <p:cNvSpPr txBox="1">
            <a:spLocks noChangeArrowheads="1"/>
          </p:cNvSpPr>
          <p:nvPr/>
        </p:nvSpPr>
        <p:spPr bwMode="auto">
          <a:xfrm>
            <a:off x="354013" y="2662238"/>
            <a:ext cx="3465512" cy="366712"/>
          </a:xfrm>
          <a:prstGeom prst="rect">
            <a:avLst/>
          </a:prstGeom>
          <a:noFill/>
          <a:ln w="9525">
            <a:noFill/>
            <a:miter lim="800000"/>
            <a:headEnd/>
            <a:tailEnd/>
          </a:ln>
          <a:effectLst/>
        </p:spPr>
        <p:txBody>
          <a:bodyPr>
            <a:spAutoFit/>
          </a:bodyPr>
          <a:lstStyle/>
          <a:p>
            <a:pPr defTabSz="914400">
              <a:spcBef>
                <a:spcPct val="50000"/>
              </a:spcBef>
            </a:pPr>
            <a:r>
              <a:rPr lang="fr-FR">
                <a:hlinkClick r:id="rId2"/>
              </a:rPr>
              <a:t>VIDEO</a:t>
            </a:r>
            <a:endParaRPr lang="fr-F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2"/>
          <p:cNvSpPr>
            <a:spLocks noGrp="1"/>
          </p:cNvSpPr>
          <p:nvPr>
            <p:ph type="title"/>
          </p:nvPr>
        </p:nvSpPr>
        <p:spPr/>
        <p:txBody>
          <a:bodyPr/>
          <a:lstStyle/>
          <a:p>
            <a:pPr algn="ctr"/>
            <a:r>
              <a:rPr lang="fr-FR" smtClean="0"/>
              <a:t>CORRECTION DU QUIZ </a:t>
            </a:r>
          </a:p>
        </p:txBody>
      </p:sp>
      <p:pic>
        <p:nvPicPr>
          <p:cNvPr id="123906" name="Picture 3" descr="correction"/>
          <p:cNvPicPr>
            <a:picLocks noChangeAspect="1" noChangeArrowheads="1"/>
          </p:cNvPicPr>
          <p:nvPr/>
        </p:nvPicPr>
        <p:blipFill>
          <a:blip r:embed="rId2"/>
          <a:srcRect/>
          <a:stretch>
            <a:fillRect/>
          </a:stretch>
        </p:blipFill>
        <p:spPr bwMode="auto">
          <a:xfrm>
            <a:off x="2455863" y="2187575"/>
            <a:ext cx="4756150" cy="4606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4273">
                                            <p:txEl>
                                              <p:charRg st="4294967295" end="4294967295"/>
                                            </p:txEl>
                                          </p:spTgt>
                                        </p:tgtEl>
                                        <p:attrNameLst>
                                          <p:attrName>style.visibility</p:attrName>
                                        </p:attrNameLst>
                                      </p:cBhvr>
                                      <p:to>
                                        <p:strVal val="visible"/>
                                      </p:to>
                                    </p:set>
                                    <p:animEffect transition="in" filter="fade">
                                      <p:cBhvr>
                                        <p:cTn id="7" dur="1000">
                                          <p:stCondLst>
                                            <p:cond delay="0"/>
                                          </p:stCondLst>
                                        </p:cTn>
                                        <p:tgtEl>
                                          <p:spTgt spid="5427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Titre 1"/>
          <p:cNvSpPr>
            <a:spLocks noGrp="1"/>
          </p:cNvSpPr>
          <p:nvPr>
            <p:ph type="ctrTitle" idx="4294967295"/>
          </p:nvPr>
        </p:nvSpPr>
        <p:spPr>
          <a:xfrm>
            <a:off x="0" y="2157413"/>
            <a:ext cx="8915400" cy="877887"/>
          </a:xfrm>
        </p:spPr>
        <p:txBody>
          <a:bodyPr/>
          <a:lstStyle/>
          <a:p>
            <a:pPr eaLnBrk="1" hangingPunct="1"/>
            <a:r>
              <a:rPr lang="fr-FR" b="1" smtClean="0"/>
              <a:t>Thème 1 : GENERALITES</a:t>
            </a:r>
            <a:r>
              <a:rPr lang="fr-FR" smtClean="0"/>
              <a:t> </a:t>
            </a: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24931" name="Picture 6" descr="généralités"/>
          <p:cNvPicPr>
            <a:picLocks noChangeAspect="1" noChangeArrowheads="1"/>
          </p:cNvPicPr>
          <p:nvPr/>
        </p:nvPicPr>
        <p:blipFill>
          <a:blip r:embed="rId2"/>
          <a:srcRect/>
          <a:stretch>
            <a:fillRect/>
          </a:stretch>
        </p:blipFill>
        <p:spPr bwMode="auto">
          <a:xfrm>
            <a:off x="1800225" y="3035300"/>
            <a:ext cx="6300788"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0481">
                                            <p:txEl>
                                              <p:charRg st="4294967295" end="4294967295"/>
                                            </p:txEl>
                                          </p:spTgt>
                                        </p:tgtEl>
                                        <p:attrNameLst>
                                          <p:attrName>style.visibility</p:attrName>
                                        </p:attrNameLst>
                                      </p:cBhvr>
                                      <p:to>
                                        <p:strVal val="visible"/>
                                      </p:to>
                                    </p:set>
                                    <p:animEffect transition="in" filter="fade">
                                      <p:cBhvr>
                                        <p:cTn id="7" dur="768" decel="100000"/>
                                        <p:tgtEl>
                                          <p:spTgt spid="20481">
                                            <p:txEl>
                                              <p:charRg st="4294967295" end="4294967295"/>
                                            </p:txEl>
                                          </p:spTgt>
                                        </p:tgtEl>
                                      </p:cBhvr>
                                    </p:animEffect>
                                    <p:animScale>
                                      <p:cBhvr>
                                        <p:cTn id="8" dur="768" decel="100000"/>
                                        <p:tgtEl>
                                          <p:spTgt spid="20481">
                                            <p:txEl>
                                              <p:charRg st="4294967295" end="4294967295"/>
                                            </p:txEl>
                                          </p:spTgt>
                                        </p:tgtEl>
                                      </p:cBhvr>
                                      <p:from x="10000" y="10000"/>
                                      <p:to x="200000" y="450000"/>
                                    </p:animScale>
                                    <p:animScale>
                                      <p:cBhvr>
                                        <p:cTn id="9" dur="1230" accel="100000" fill="hold">
                                          <p:stCondLst>
                                            <p:cond delay="768"/>
                                          </p:stCondLst>
                                        </p:cTn>
                                        <p:tgtEl>
                                          <p:spTgt spid="20481">
                                            <p:txEl>
                                              <p:charRg st="4294967295" end="4294967295"/>
                                            </p:txEl>
                                          </p:spTgt>
                                        </p:tgtEl>
                                      </p:cBhvr>
                                      <p:from x="200000" y="450000"/>
                                      <p:to x="100000" y="100000"/>
                                    </p:animScale>
                                    <p:set>
                                      <p:cBhvr>
                                        <p:cTn id="10" dur="768" fill="hold"/>
                                        <p:tgtEl>
                                          <p:spTgt spid="20481">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20481">
                                            <p:txEl>
                                              <p:charRg st="4294967295" end="4294967295"/>
                                            </p:txEl>
                                          </p:spTgt>
                                        </p:tgtEl>
                                        <p:attrNameLst>
                                          <p:attrName>ppt_x</p:attrName>
                                        </p:attrNameLst>
                                      </p:cBhvr>
                                    </p:anim>
                                    <p:set>
                                      <p:cBhvr>
                                        <p:cTn id="12" dur="768" fill="hold"/>
                                        <p:tgtEl>
                                          <p:spTgt spid="20481">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20481">
                                            <p:txEl>
                                              <p:charRg st="4294967295" end="4294967295"/>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3" name="Titre 1"/>
          <p:cNvSpPr>
            <a:spLocks noGrp="1"/>
          </p:cNvSpPr>
          <p:nvPr>
            <p:ph type="title" idx="4294967295"/>
          </p:nvPr>
        </p:nvSpPr>
        <p:spPr/>
        <p:txBody>
          <a:bodyPr/>
          <a:lstStyle/>
          <a:p>
            <a:pPr eaLnBrk="1" hangingPunct="1"/>
            <a:r>
              <a:rPr lang="fr-FR" sz="2300" b="1" smtClean="0"/>
              <a:t>Quelle est la définition du développement durable ?</a:t>
            </a:r>
            <a:r>
              <a:rPr lang="fr-FR" sz="3200" smtClean="0"/>
              <a:t> </a:t>
            </a:r>
          </a:p>
        </p:txBody>
      </p:sp>
      <p:sp>
        <p:nvSpPr>
          <p:cNvPr id="1259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1</a:t>
            </a:r>
          </a:p>
          <a:p>
            <a:endParaRPr lang="fr-FR">
              <a:latin typeface="Century Gothic" pitchFamily="34" charset="0"/>
            </a:endParaRPr>
          </a:p>
        </p:txBody>
      </p:sp>
      <p:sp>
        <p:nvSpPr>
          <p:cNvPr id="125955"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125956"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125957"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125958"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125959"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125960"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125961"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125962"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125963"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125964"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125965" name="ZoneTexte 16"/>
          <p:cNvSpPr txBox="1">
            <a:spLocks noChangeArrowheads="1"/>
          </p:cNvSpPr>
          <p:nvPr/>
        </p:nvSpPr>
        <p:spPr bwMode="auto">
          <a:xfrm>
            <a:off x="8142288"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00370" name="AutoShape 18"/>
          <p:cNvSpPr>
            <a:spLocks noChangeArrowheads="1"/>
          </p:cNvSpPr>
          <p:nvPr/>
        </p:nvSpPr>
        <p:spPr bwMode="auto">
          <a:xfrm>
            <a:off x="858838" y="2489200"/>
            <a:ext cx="7529512" cy="425450"/>
          </a:xfrm>
          <a:prstGeom prst="roundRect">
            <a:avLst>
              <a:gd name="adj" fmla="val 16667"/>
            </a:avLst>
          </a:prstGeom>
          <a:solidFill>
            <a:schemeClr val="accent1">
              <a:alpha val="89018"/>
            </a:schemeClr>
          </a:solidFill>
          <a:ln w="9525">
            <a:solidFill>
              <a:schemeClr val="accent2"/>
            </a:solidFill>
            <a:round/>
            <a:headEnd/>
            <a:tailEnd/>
          </a:ln>
        </p:spPr>
        <p:txBody>
          <a:bodyPr wrap="none" anchor="ctr"/>
          <a:lstStyle/>
          <a:p>
            <a:r>
              <a:rPr lang="fr-FR">
                <a:solidFill>
                  <a:schemeClr val="bg1"/>
                </a:solidFill>
                <a:latin typeface="Bliss Light" pitchFamily="2" charset="0"/>
              </a:rPr>
              <a:t>A - Produire avec moins d’énergie</a:t>
            </a:r>
          </a:p>
        </p:txBody>
      </p:sp>
      <p:sp>
        <p:nvSpPr>
          <p:cNvPr id="100371" name="AutoShape 19"/>
          <p:cNvSpPr>
            <a:spLocks noChangeArrowheads="1"/>
          </p:cNvSpPr>
          <p:nvPr/>
        </p:nvSpPr>
        <p:spPr bwMode="auto">
          <a:xfrm>
            <a:off x="852488" y="2990850"/>
            <a:ext cx="7529512" cy="425450"/>
          </a:xfrm>
          <a:prstGeom prst="roundRect">
            <a:avLst>
              <a:gd name="adj" fmla="val 16667"/>
            </a:avLst>
          </a:prstGeom>
          <a:solidFill>
            <a:schemeClr val="accent1">
              <a:alpha val="89018"/>
            </a:schemeClr>
          </a:solidFill>
          <a:ln w="9525">
            <a:solidFill>
              <a:schemeClr val="accent2"/>
            </a:solidFill>
            <a:round/>
            <a:headEnd/>
            <a:tailEnd/>
          </a:ln>
        </p:spPr>
        <p:txBody>
          <a:bodyPr wrap="none" anchor="ctr"/>
          <a:lstStyle/>
          <a:p>
            <a:r>
              <a:rPr lang="fr-FR">
                <a:solidFill>
                  <a:schemeClr val="bg1"/>
                </a:solidFill>
                <a:latin typeface="Bliss Light" pitchFamily="2" charset="0"/>
              </a:rPr>
              <a:t>B - Privilégier la rentabilité au détriment de la durabilité</a:t>
            </a:r>
          </a:p>
        </p:txBody>
      </p:sp>
      <p:sp>
        <p:nvSpPr>
          <p:cNvPr id="100372" name="AutoShape 20"/>
          <p:cNvSpPr>
            <a:spLocks noChangeArrowheads="1"/>
          </p:cNvSpPr>
          <p:nvPr/>
        </p:nvSpPr>
        <p:spPr bwMode="auto">
          <a:xfrm>
            <a:off x="831850" y="3492500"/>
            <a:ext cx="7556500" cy="709613"/>
          </a:xfrm>
          <a:prstGeom prst="roundRect">
            <a:avLst>
              <a:gd name="adj" fmla="val 16667"/>
            </a:avLst>
          </a:prstGeom>
          <a:solidFill>
            <a:schemeClr val="accent1">
              <a:alpha val="89018"/>
            </a:schemeClr>
          </a:solidFill>
          <a:ln w="9525">
            <a:solidFill>
              <a:schemeClr val="accent2"/>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C - Un développement qui répond aux besoins du présent sans compromettre la capacité des générations futures à répondre aux leurs</a:t>
            </a:r>
          </a:p>
        </p:txBody>
      </p:sp>
      <p:sp>
        <p:nvSpPr>
          <p:cNvPr id="100373" name="AutoShape 21"/>
          <p:cNvSpPr>
            <a:spLocks noChangeArrowheads="1"/>
          </p:cNvSpPr>
          <p:nvPr/>
        </p:nvSpPr>
        <p:spPr bwMode="auto">
          <a:xfrm>
            <a:off x="846138" y="4281488"/>
            <a:ext cx="7529512" cy="425450"/>
          </a:xfrm>
          <a:prstGeom prst="roundRect">
            <a:avLst>
              <a:gd name="adj" fmla="val 16667"/>
            </a:avLst>
          </a:prstGeom>
          <a:solidFill>
            <a:schemeClr val="accent1">
              <a:alpha val="89018"/>
            </a:schemeClr>
          </a:solidFill>
          <a:ln w="9525">
            <a:solidFill>
              <a:schemeClr val="accent2"/>
            </a:solidFill>
            <a:round/>
            <a:headEnd/>
            <a:tailEnd/>
          </a:ln>
        </p:spPr>
        <p:txBody>
          <a:bodyPr wrap="none" anchor="ctr"/>
          <a:lstStyle/>
          <a:p>
            <a:r>
              <a:rPr lang="fr-FR">
                <a:solidFill>
                  <a:schemeClr val="bg1"/>
                </a:solidFill>
                <a:latin typeface="Bliss Light" pitchFamily="2" charset="0"/>
              </a:rPr>
              <a:t>D - Réduire seulement les impacts sur l’environnement</a:t>
            </a:r>
          </a:p>
        </p:txBody>
      </p:sp>
      <p:pic>
        <p:nvPicPr>
          <p:cNvPr id="125971" name="Picture 20" descr="protection"/>
          <p:cNvPicPr>
            <a:picLocks noChangeAspect="1" noChangeArrowheads="1"/>
          </p:cNvPicPr>
          <p:nvPr/>
        </p:nvPicPr>
        <p:blipFill>
          <a:blip r:embed="rId2"/>
          <a:srcRect/>
          <a:stretch>
            <a:fillRect/>
          </a:stretch>
        </p:blipFill>
        <p:spPr bwMode="auto">
          <a:xfrm>
            <a:off x="7627938" y="214313"/>
            <a:ext cx="1270000" cy="909637"/>
          </a:xfrm>
          <a:prstGeom prst="rect">
            <a:avLst/>
          </a:prstGeom>
          <a:noFill/>
          <a:ln w="9525">
            <a:noFill/>
            <a:miter lim="800000"/>
            <a:headEnd/>
            <a:tailEnd/>
          </a:ln>
        </p:spPr>
      </p:pic>
      <p:pic>
        <p:nvPicPr>
          <p:cNvPr id="125972" name="Picture 2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25973" name="Picture 2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25974" name="Picture 2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25975" name="Picture 24"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0372"/>
                                        </p:tgtEl>
                                        <p:attrNameLst>
                                          <p:attrName>style.color</p:attrName>
                                        </p:attrNameLst>
                                      </p:cBhvr>
                                      <p:by>
                                        <p:hsl h="7200000" s="0" l="0"/>
                                      </p:by>
                                    </p:animClr>
                                    <p:animClr clrSpc="hsl" dir="cw">
                                      <p:cBhvr>
                                        <p:cTn id="7" dur="500" fill="hold"/>
                                        <p:tgtEl>
                                          <p:spTgt spid="100372"/>
                                        </p:tgtEl>
                                        <p:attrNameLst>
                                          <p:attrName>fillcolor</p:attrName>
                                        </p:attrNameLst>
                                      </p:cBhvr>
                                      <p:by>
                                        <p:hsl h="7200000" s="0" l="0"/>
                                      </p:by>
                                    </p:animClr>
                                    <p:animClr clrSpc="hsl" dir="cw">
                                      <p:cBhvr>
                                        <p:cTn id="8" dur="500" fill="hold"/>
                                        <p:tgtEl>
                                          <p:spTgt spid="100372"/>
                                        </p:tgtEl>
                                        <p:attrNameLst>
                                          <p:attrName>stroke.color</p:attrName>
                                        </p:attrNameLst>
                                      </p:cBhvr>
                                      <p:by>
                                        <p:hsl h="7200000" s="0" l="0"/>
                                      </p:by>
                                    </p:animClr>
                                    <p:set>
                                      <p:cBhvr>
                                        <p:cTn id="9" dur="500" fill="hold"/>
                                        <p:tgtEl>
                                          <p:spTgt spid="100372"/>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00370"/>
                                        </p:tgtEl>
                                        <p:attrNameLst>
                                          <p:attrName>style.color</p:attrName>
                                        </p:attrNameLst>
                                      </p:cBhvr>
                                      <p:by>
                                        <p:hsl h="0" s="-70588" l="0"/>
                                      </p:by>
                                    </p:animClr>
                                    <p:animClr clrSpc="hsl" dir="cw">
                                      <p:cBhvr>
                                        <p:cTn id="12" dur="500" fill="hold"/>
                                        <p:tgtEl>
                                          <p:spTgt spid="100370"/>
                                        </p:tgtEl>
                                        <p:attrNameLst>
                                          <p:attrName>fillcolor</p:attrName>
                                        </p:attrNameLst>
                                      </p:cBhvr>
                                      <p:by>
                                        <p:hsl h="0" s="-70588" l="0"/>
                                      </p:by>
                                    </p:animClr>
                                    <p:animClr clrSpc="hsl" dir="cw">
                                      <p:cBhvr>
                                        <p:cTn id="13" dur="500" fill="hold"/>
                                        <p:tgtEl>
                                          <p:spTgt spid="100370"/>
                                        </p:tgtEl>
                                        <p:attrNameLst>
                                          <p:attrName>stroke.color</p:attrName>
                                        </p:attrNameLst>
                                      </p:cBhvr>
                                      <p:by>
                                        <p:hsl h="0" s="-70588" l="0"/>
                                      </p:by>
                                    </p:animClr>
                                    <p:set>
                                      <p:cBhvr>
                                        <p:cTn id="14" dur="500" fill="hold"/>
                                        <p:tgtEl>
                                          <p:spTgt spid="10037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00371"/>
                                        </p:tgtEl>
                                        <p:attrNameLst>
                                          <p:attrName>style.color</p:attrName>
                                        </p:attrNameLst>
                                      </p:cBhvr>
                                      <p:by>
                                        <p:hsl h="0" s="-70588" l="0"/>
                                      </p:by>
                                    </p:animClr>
                                    <p:animClr clrSpc="hsl" dir="cw">
                                      <p:cBhvr>
                                        <p:cTn id="17" dur="500" fill="hold"/>
                                        <p:tgtEl>
                                          <p:spTgt spid="100371"/>
                                        </p:tgtEl>
                                        <p:attrNameLst>
                                          <p:attrName>fillcolor</p:attrName>
                                        </p:attrNameLst>
                                      </p:cBhvr>
                                      <p:by>
                                        <p:hsl h="0" s="-70588" l="0"/>
                                      </p:by>
                                    </p:animClr>
                                    <p:animClr clrSpc="hsl" dir="cw">
                                      <p:cBhvr>
                                        <p:cTn id="18" dur="500" fill="hold"/>
                                        <p:tgtEl>
                                          <p:spTgt spid="100371"/>
                                        </p:tgtEl>
                                        <p:attrNameLst>
                                          <p:attrName>stroke.color</p:attrName>
                                        </p:attrNameLst>
                                      </p:cBhvr>
                                      <p:by>
                                        <p:hsl h="0" s="-70588" l="0"/>
                                      </p:by>
                                    </p:animClr>
                                    <p:set>
                                      <p:cBhvr>
                                        <p:cTn id="19" dur="500" fill="hold"/>
                                        <p:tgtEl>
                                          <p:spTgt spid="100371"/>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00373"/>
                                        </p:tgtEl>
                                        <p:attrNameLst>
                                          <p:attrName>style.color</p:attrName>
                                        </p:attrNameLst>
                                      </p:cBhvr>
                                      <p:by>
                                        <p:hsl h="0" s="-70588" l="0"/>
                                      </p:by>
                                    </p:animClr>
                                    <p:animClr clrSpc="hsl" dir="cw">
                                      <p:cBhvr>
                                        <p:cTn id="22" dur="500" fill="hold"/>
                                        <p:tgtEl>
                                          <p:spTgt spid="100373"/>
                                        </p:tgtEl>
                                        <p:attrNameLst>
                                          <p:attrName>fillcolor</p:attrName>
                                        </p:attrNameLst>
                                      </p:cBhvr>
                                      <p:by>
                                        <p:hsl h="0" s="-70588" l="0"/>
                                      </p:by>
                                    </p:animClr>
                                    <p:animClr clrSpc="hsl" dir="cw">
                                      <p:cBhvr>
                                        <p:cTn id="23" dur="500" fill="hold"/>
                                        <p:tgtEl>
                                          <p:spTgt spid="100373"/>
                                        </p:tgtEl>
                                        <p:attrNameLst>
                                          <p:attrName>stroke.color</p:attrName>
                                        </p:attrNameLst>
                                      </p:cBhvr>
                                      <p:by>
                                        <p:hsl h="0" s="-70588" l="0"/>
                                      </p:by>
                                    </p:animClr>
                                    <p:set>
                                      <p:cBhvr>
                                        <p:cTn id="24" dur="500" fill="hold"/>
                                        <p:tgtEl>
                                          <p:spTgt spid="1003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0" grpId="0" animBg="1"/>
      <p:bldP spid="100371" grpId="0" animBg="1"/>
      <p:bldP spid="100372" grpId="0" animBg="1"/>
      <p:bldP spid="10037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1600" b="1" smtClean="0"/>
              <a:t>L’engagement de la direction dans une démarche RSE doit se matérialiser par toutes les propositions suivantes, sauf une : laquelle ?</a:t>
            </a:r>
            <a:r>
              <a:rPr lang="fr-FR" smtClean="0"/>
              <a:t> </a:t>
            </a:r>
          </a:p>
        </p:txBody>
      </p:sp>
      <p:sp>
        <p:nvSpPr>
          <p:cNvPr id="3072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7674" name="AutoShape 26"/>
          <p:cNvSpPr>
            <a:spLocks noChangeArrowheads="1"/>
          </p:cNvSpPr>
          <p:nvPr/>
        </p:nvSpPr>
        <p:spPr bwMode="auto">
          <a:xfrm>
            <a:off x="531813" y="2155825"/>
            <a:ext cx="7524750" cy="37306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A - Définir un budget dédié à cette démarche</a:t>
            </a:r>
          </a:p>
        </p:txBody>
      </p:sp>
      <p:sp>
        <p:nvSpPr>
          <p:cNvPr id="27676" name="AutoShape 28"/>
          <p:cNvSpPr>
            <a:spLocks noChangeArrowheads="1"/>
          </p:cNvSpPr>
          <p:nvPr/>
        </p:nvSpPr>
        <p:spPr bwMode="auto">
          <a:xfrm>
            <a:off x="531813" y="2582863"/>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B - Développer une culture alliant celle de l’entreprise et celle du DD</a:t>
            </a:r>
          </a:p>
        </p:txBody>
      </p:sp>
      <p:sp>
        <p:nvSpPr>
          <p:cNvPr id="27678" name="AutoShape 30"/>
          <p:cNvSpPr>
            <a:spLocks noChangeArrowheads="1"/>
          </p:cNvSpPr>
          <p:nvPr/>
        </p:nvSpPr>
        <p:spPr bwMode="auto">
          <a:xfrm>
            <a:off x="531813" y="3005138"/>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C - Montrer l’exemple en tant que dirigeants</a:t>
            </a:r>
          </a:p>
        </p:txBody>
      </p:sp>
      <p:sp>
        <p:nvSpPr>
          <p:cNvPr id="27680" name="AutoShape 32"/>
          <p:cNvSpPr>
            <a:spLocks noChangeArrowheads="1"/>
          </p:cNvSpPr>
          <p:nvPr/>
        </p:nvSpPr>
        <p:spPr bwMode="auto">
          <a:xfrm>
            <a:off x="531813" y="3411538"/>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D - Proposer des plans d’actions pour être dans l’amélioration continue</a:t>
            </a:r>
          </a:p>
        </p:txBody>
      </p:sp>
      <p:sp>
        <p:nvSpPr>
          <p:cNvPr id="27682" name="AutoShape 34"/>
          <p:cNvSpPr>
            <a:spLocks noChangeArrowheads="1"/>
          </p:cNvSpPr>
          <p:nvPr/>
        </p:nvSpPr>
        <p:spPr bwMode="auto">
          <a:xfrm>
            <a:off x="533400" y="3813175"/>
            <a:ext cx="7524750" cy="37306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E - Faire part de l’engagement à tout le personnel : réunions, intranet, affiches … </a:t>
            </a:r>
          </a:p>
        </p:txBody>
      </p:sp>
      <p:sp>
        <p:nvSpPr>
          <p:cNvPr id="27683" name="AutoShape 35"/>
          <p:cNvSpPr>
            <a:spLocks noChangeArrowheads="1"/>
          </p:cNvSpPr>
          <p:nvPr/>
        </p:nvSpPr>
        <p:spPr bwMode="auto">
          <a:xfrm>
            <a:off x="527050" y="4217988"/>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F - Impliquer uniquement l’équipe de direction dans la démarche</a:t>
            </a:r>
          </a:p>
        </p:txBody>
      </p:sp>
      <p:sp>
        <p:nvSpPr>
          <p:cNvPr id="27684" name="AutoShape 36"/>
          <p:cNvSpPr>
            <a:spLocks noChangeArrowheads="1"/>
          </p:cNvSpPr>
          <p:nvPr/>
        </p:nvSpPr>
        <p:spPr bwMode="auto">
          <a:xfrm>
            <a:off x="533400" y="4632325"/>
            <a:ext cx="7519988" cy="37306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G - Former les managers au message du DD que veut faire passer la direction</a:t>
            </a:r>
          </a:p>
        </p:txBody>
      </p:sp>
      <p:sp>
        <p:nvSpPr>
          <p:cNvPr id="27685" name="AutoShape 37"/>
          <p:cNvSpPr>
            <a:spLocks noChangeArrowheads="1"/>
          </p:cNvSpPr>
          <p:nvPr/>
        </p:nvSpPr>
        <p:spPr bwMode="auto">
          <a:xfrm>
            <a:off x="531813" y="5046663"/>
            <a:ext cx="64960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H - Promouvoir cette démarche à destination des parties prenantes</a:t>
            </a:r>
          </a:p>
        </p:txBody>
      </p:sp>
      <p:pic>
        <p:nvPicPr>
          <p:cNvPr id="30732" name="Picture 50" descr="diversité"/>
          <p:cNvPicPr>
            <a:picLocks noChangeAspect="1" noChangeArrowheads="1"/>
          </p:cNvPicPr>
          <p:nvPr/>
        </p:nvPicPr>
        <p:blipFill>
          <a:blip r:embed="rId2"/>
          <a:srcRect/>
          <a:stretch>
            <a:fillRect/>
          </a:stretch>
        </p:blipFill>
        <p:spPr bwMode="auto">
          <a:xfrm>
            <a:off x="7400925" y="263525"/>
            <a:ext cx="1514475" cy="852488"/>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473950" y="5046663"/>
            <a:ext cx="1471613" cy="1739900"/>
          </a:xfrm>
          <a:prstGeom prst="rect">
            <a:avLst/>
          </a:prstGeom>
          <a:noFill/>
          <a:ln w="9525">
            <a:noFill/>
            <a:miter lim="800000"/>
            <a:headEnd/>
            <a:tailEnd/>
          </a:ln>
        </p:spPr>
      </p:pic>
      <p:sp>
        <p:nvSpPr>
          <p:cNvPr id="31" name="ZoneTexte 30"/>
          <p:cNvSpPr txBox="1">
            <a:spLocks noChangeArrowheads="1"/>
          </p:cNvSpPr>
          <p:nvPr/>
        </p:nvSpPr>
        <p:spPr bwMode="auto">
          <a:xfrm>
            <a:off x="7878763" y="57213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893050"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893050" y="57435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7916863"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899400"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07338" y="57404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889875" y="57483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878763" y="57483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878763" y="57372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878763" y="57388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878763" y="57181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878763" y="57483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878763" y="57483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878763" y="57626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878763" y="57134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878763" y="57499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878763" y="5754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878763" y="57626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878763" y="57499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878763" y="57388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889875" y="57626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7916863" y="57753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031163" y="57610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016875" y="5765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7994650" y="5757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016875" y="5764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023225" y="5761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045450" y="5765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042275" y="5762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021638" y="5768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035925" y="5765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0765" name="Picture 8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0766" name="Picture 8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0767" name="Picture 8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520"/>
                            </p:stCondLst>
                            <p:childTnLst>
                              <p:par>
                                <p:cTn id="11" presetID="12" presetClass="entr" presetSubtype="4" fill="hold" grpId="0" nodeType="afterEffect">
                                  <p:stCondLst>
                                    <p:cond delay="3500"/>
                                  </p:stCondLst>
                                  <p:childTnLst>
                                    <p:set>
                                      <p:cBhvr>
                                        <p:cTn id="12" dur="1" fill="hold">
                                          <p:stCondLst>
                                            <p:cond delay="0"/>
                                          </p:stCondLst>
                                        </p:cTn>
                                        <p:tgtEl>
                                          <p:spTgt spid="27674"/>
                                        </p:tgtEl>
                                        <p:attrNameLst>
                                          <p:attrName>style.visibility</p:attrName>
                                        </p:attrNameLst>
                                      </p:cBhvr>
                                      <p:to>
                                        <p:strVal val="visible"/>
                                      </p:to>
                                    </p:set>
                                    <p:animEffect transition="in" filter="slide(fromBottom)">
                                      <p:cBhvr>
                                        <p:cTn id="13" dur="500"/>
                                        <p:tgtEl>
                                          <p:spTgt spid="27674"/>
                                        </p:tgtEl>
                                      </p:cBhvr>
                                    </p:animEffect>
                                  </p:childTnLst>
                                </p:cTn>
                              </p:par>
                            </p:childTnLst>
                          </p:cTn>
                        </p:par>
                        <p:par>
                          <p:cTn id="14" fill="hold">
                            <p:stCondLst>
                              <p:cond delay="8520"/>
                            </p:stCondLst>
                            <p:childTnLst>
                              <p:par>
                                <p:cTn id="15" presetID="12" presetClass="entr" presetSubtype="4" fill="hold" grpId="0" nodeType="afterEffect">
                                  <p:stCondLst>
                                    <p:cond delay="3500"/>
                                  </p:stCondLst>
                                  <p:childTnLst>
                                    <p:set>
                                      <p:cBhvr>
                                        <p:cTn id="16" dur="1" fill="hold">
                                          <p:stCondLst>
                                            <p:cond delay="0"/>
                                          </p:stCondLst>
                                        </p:cTn>
                                        <p:tgtEl>
                                          <p:spTgt spid="27676"/>
                                        </p:tgtEl>
                                        <p:attrNameLst>
                                          <p:attrName>style.visibility</p:attrName>
                                        </p:attrNameLst>
                                      </p:cBhvr>
                                      <p:to>
                                        <p:strVal val="visible"/>
                                      </p:to>
                                    </p:set>
                                    <p:animEffect transition="in" filter="slide(fromBottom)">
                                      <p:cBhvr>
                                        <p:cTn id="17" dur="500"/>
                                        <p:tgtEl>
                                          <p:spTgt spid="27676"/>
                                        </p:tgtEl>
                                      </p:cBhvr>
                                    </p:animEffect>
                                  </p:childTnLst>
                                </p:cTn>
                              </p:par>
                            </p:childTnLst>
                          </p:cTn>
                        </p:par>
                        <p:par>
                          <p:cTn id="18" fill="hold">
                            <p:stCondLst>
                              <p:cond delay="12520"/>
                            </p:stCondLst>
                            <p:childTnLst>
                              <p:par>
                                <p:cTn id="19" presetID="12" presetClass="entr" presetSubtype="4" fill="hold" grpId="0" nodeType="afterEffect">
                                  <p:stCondLst>
                                    <p:cond delay="3500"/>
                                  </p:stCondLst>
                                  <p:childTnLst>
                                    <p:set>
                                      <p:cBhvr>
                                        <p:cTn id="20" dur="1" fill="hold">
                                          <p:stCondLst>
                                            <p:cond delay="0"/>
                                          </p:stCondLst>
                                        </p:cTn>
                                        <p:tgtEl>
                                          <p:spTgt spid="27678"/>
                                        </p:tgtEl>
                                        <p:attrNameLst>
                                          <p:attrName>style.visibility</p:attrName>
                                        </p:attrNameLst>
                                      </p:cBhvr>
                                      <p:to>
                                        <p:strVal val="visible"/>
                                      </p:to>
                                    </p:set>
                                    <p:animEffect transition="in" filter="slide(fromBottom)">
                                      <p:cBhvr>
                                        <p:cTn id="21" dur="500"/>
                                        <p:tgtEl>
                                          <p:spTgt spid="27678"/>
                                        </p:tgtEl>
                                      </p:cBhvr>
                                    </p:animEffect>
                                  </p:childTnLst>
                                </p:cTn>
                              </p:par>
                            </p:childTnLst>
                          </p:cTn>
                        </p:par>
                        <p:par>
                          <p:cTn id="22" fill="hold">
                            <p:stCondLst>
                              <p:cond delay="16520"/>
                            </p:stCondLst>
                            <p:childTnLst>
                              <p:par>
                                <p:cTn id="23" presetID="12" presetClass="entr" presetSubtype="4" fill="hold" grpId="0" nodeType="afterEffect">
                                  <p:stCondLst>
                                    <p:cond delay="3500"/>
                                  </p:stCondLst>
                                  <p:childTnLst>
                                    <p:set>
                                      <p:cBhvr>
                                        <p:cTn id="24" dur="1" fill="hold">
                                          <p:stCondLst>
                                            <p:cond delay="0"/>
                                          </p:stCondLst>
                                        </p:cTn>
                                        <p:tgtEl>
                                          <p:spTgt spid="27680"/>
                                        </p:tgtEl>
                                        <p:attrNameLst>
                                          <p:attrName>style.visibility</p:attrName>
                                        </p:attrNameLst>
                                      </p:cBhvr>
                                      <p:to>
                                        <p:strVal val="visible"/>
                                      </p:to>
                                    </p:set>
                                    <p:animEffect transition="in" filter="slide(fromBottom)">
                                      <p:cBhvr>
                                        <p:cTn id="25" dur="500"/>
                                        <p:tgtEl>
                                          <p:spTgt spid="27680"/>
                                        </p:tgtEl>
                                      </p:cBhvr>
                                    </p:animEffect>
                                  </p:childTnLst>
                                </p:cTn>
                              </p:par>
                            </p:childTnLst>
                          </p:cTn>
                        </p:par>
                        <p:par>
                          <p:cTn id="26" fill="hold">
                            <p:stCondLst>
                              <p:cond delay="20520"/>
                            </p:stCondLst>
                            <p:childTnLst>
                              <p:par>
                                <p:cTn id="27" presetID="12" presetClass="entr" presetSubtype="4" fill="hold" grpId="0" nodeType="afterEffect">
                                  <p:stCondLst>
                                    <p:cond delay="3500"/>
                                  </p:stCondLst>
                                  <p:childTnLst>
                                    <p:set>
                                      <p:cBhvr>
                                        <p:cTn id="28" dur="1" fill="hold">
                                          <p:stCondLst>
                                            <p:cond delay="0"/>
                                          </p:stCondLst>
                                        </p:cTn>
                                        <p:tgtEl>
                                          <p:spTgt spid="27682"/>
                                        </p:tgtEl>
                                        <p:attrNameLst>
                                          <p:attrName>style.visibility</p:attrName>
                                        </p:attrNameLst>
                                      </p:cBhvr>
                                      <p:to>
                                        <p:strVal val="visible"/>
                                      </p:to>
                                    </p:set>
                                    <p:animEffect transition="in" filter="slide(fromBottom)">
                                      <p:cBhvr>
                                        <p:cTn id="29" dur="500"/>
                                        <p:tgtEl>
                                          <p:spTgt spid="27682"/>
                                        </p:tgtEl>
                                      </p:cBhvr>
                                    </p:animEffect>
                                  </p:childTnLst>
                                </p:cTn>
                              </p:par>
                            </p:childTnLst>
                          </p:cTn>
                        </p:par>
                        <p:par>
                          <p:cTn id="30" fill="hold">
                            <p:stCondLst>
                              <p:cond delay="24520"/>
                            </p:stCondLst>
                            <p:childTnLst>
                              <p:par>
                                <p:cTn id="31" presetID="12" presetClass="entr" presetSubtype="4" fill="hold" grpId="0" nodeType="afterEffect">
                                  <p:stCondLst>
                                    <p:cond delay="3500"/>
                                  </p:stCondLst>
                                  <p:childTnLst>
                                    <p:set>
                                      <p:cBhvr>
                                        <p:cTn id="32" dur="1" fill="hold">
                                          <p:stCondLst>
                                            <p:cond delay="0"/>
                                          </p:stCondLst>
                                        </p:cTn>
                                        <p:tgtEl>
                                          <p:spTgt spid="27683"/>
                                        </p:tgtEl>
                                        <p:attrNameLst>
                                          <p:attrName>style.visibility</p:attrName>
                                        </p:attrNameLst>
                                      </p:cBhvr>
                                      <p:to>
                                        <p:strVal val="visible"/>
                                      </p:to>
                                    </p:set>
                                    <p:animEffect transition="in" filter="slide(fromBottom)">
                                      <p:cBhvr>
                                        <p:cTn id="33" dur="500"/>
                                        <p:tgtEl>
                                          <p:spTgt spid="27683"/>
                                        </p:tgtEl>
                                      </p:cBhvr>
                                    </p:animEffect>
                                  </p:childTnLst>
                                </p:cTn>
                              </p:par>
                            </p:childTnLst>
                          </p:cTn>
                        </p:par>
                        <p:par>
                          <p:cTn id="34" fill="hold">
                            <p:stCondLst>
                              <p:cond delay="28520"/>
                            </p:stCondLst>
                            <p:childTnLst>
                              <p:par>
                                <p:cTn id="35" presetID="12" presetClass="entr" presetSubtype="4" fill="hold" grpId="0" nodeType="afterEffect">
                                  <p:stCondLst>
                                    <p:cond delay="3500"/>
                                  </p:stCondLst>
                                  <p:childTnLst>
                                    <p:set>
                                      <p:cBhvr>
                                        <p:cTn id="36" dur="1" fill="hold">
                                          <p:stCondLst>
                                            <p:cond delay="0"/>
                                          </p:stCondLst>
                                        </p:cTn>
                                        <p:tgtEl>
                                          <p:spTgt spid="27684"/>
                                        </p:tgtEl>
                                        <p:attrNameLst>
                                          <p:attrName>style.visibility</p:attrName>
                                        </p:attrNameLst>
                                      </p:cBhvr>
                                      <p:to>
                                        <p:strVal val="visible"/>
                                      </p:to>
                                    </p:set>
                                    <p:animEffect transition="in" filter="slide(fromBottom)">
                                      <p:cBhvr>
                                        <p:cTn id="37" dur="500"/>
                                        <p:tgtEl>
                                          <p:spTgt spid="27684"/>
                                        </p:tgtEl>
                                      </p:cBhvr>
                                    </p:animEffect>
                                  </p:childTnLst>
                                </p:cTn>
                              </p:par>
                            </p:childTnLst>
                          </p:cTn>
                        </p:par>
                        <p:par>
                          <p:cTn id="38" fill="hold">
                            <p:stCondLst>
                              <p:cond delay="32520"/>
                            </p:stCondLst>
                            <p:childTnLst>
                              <p:par>
                                <p:cTn id="39" presetID="12" presetClass="entr" presetSubtype="4" fill="hold" grpId="0" nodeType="afterEffect">
                                  <p:stCondLst>
                                    <p:cond delay="3500"/>
                                  </p:stCondLst>
                                  <p:childTnLst>
                                    <p:set>
                                      <p:cBhvr>
                                        <p:cTn id="40" dur="1" fill="hold">
                                          <p:stCondLst>
                                            <p:cond delay="0"/>
                                          </p:stCondLst>
                                        </p:cTn>
                                        <p:tgtEl>
                                          <p:spTgt spid="27685"/>
                                        </p:tgtEl>
                                        <p:attrNameLst>
                                          <p:attrName>style.visibility</p:attrName>
                                        </p:attrNameLst>
                                      </p:cBhvr>
                                      <p:to>
                                        <p:strVal val="visible"/>
                                      </p:to>
                                    </p:set>
                                    <p:animEffect transition="in" filter="slide(fromBottom)">
                                      <p:cBhvr>
                                        <p:cTn id="41" dur="500"/>
                                        <p:tgtEl>
                                          <p:spTgt spid="27685"/>
                                        </p:tgtEl>
                                      </p:cBhvr>
                                    </p:animEffect>
                                  </p:childTnLst>
                                </p:cTn>
                              </p:par>
                            </p:childTnLst>
                          </p:cTn>
                        </p:par>
                        <p:par>
                          <p:cTn id="42" fill="hold">
                            <p:stCondLst>
                              <p:cond delay="36520"/>
                            </p:stCondLst>
                            <p:childTnLst>
                              <p:par>
                                <p:cTn id="43" presetID="1" presetClass="entr" presetSubtype="0" fill="hold" nodeType="afterEffect">
                                  <p:stCondLst>
                                    <p:cond delay="400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par>
                          <p:cTn id="47" fill="hold">
                            <p:stCondLst>
                              <p:cond delay="40520"/>
                            </p:stCondLst>
                            <p:childTnLst>
                              <p:par>
                                <p:cTn id="48" presetID="1" presetClass="exit" presetSubtype="0" fill="hold" grpId="1" nodeType="afterEffect">
                                  <p:stCondLst>
                                    <p:cond delay="1000"/>
                                  </p:stCondLst>
                                  <p:childTnLst>
                                    <p:set>
                                      <p:cBhvr>
                                        <p:cTn id="49" dur="1" fill="hold">
                                          <p:stCondLst>
                                            <p:cond delay="0"/>
                                          </p:stCondLst>
                                        </p:cTn>
                                        <p:tgtEl>
                                          <p:spTgt spid="31"/>
                                        </p:tgtEl>
                                        <p:attrNameLst>
                                          <p:attrName>style.visibility</p:attrName>
                                        </p:attrNameLst>
                                      </p:cBhvr>
                                      <p:to>
                                        <p:strVal val="hidden"/>
                                      </p:to>
                                    </p:set>
                                  </p:childTnLst>
                                </p:cTn>
                              </p:par>
                            </p:childTnLst>
                          </p:cTn>
                        </p:par>
                        <p:par>
                          <p:cTn id="50" fill="hold">
                            <p:stCondLst>
                              <p:cond delay="41520"/>
                            </p:stCondLst>
                            <p:childTnLst>
                              <p:par>
                                <p:cTn id="51" presetID="1" presetClass="entr" presetSubtype="0"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41520"/>
                            </p:stCondLst>
                            <p:childTnLst>
                              <p:par>
                                <p:cTn id="54" presetID="1" presetClass="exit" presetSubtype="0" fill="hold" grpId="1" nodeType="afterEffect">
                                  <p:stCondLst>
                                    <p:cond delay="1000"/>
                                  </p:stCondLst>
                                  <p:childTnLst>
                                    <p:set>
                                      <p:cBhvr>
                                        <p:cTn id="55" dur="1" fill="hold">
                                          <p:stCondLst>
                                            <p:cond delay="0"/>
                                          </p:stCondLst>
                                        </p:cTn>
                                        <p:tgtEl>
                                          <p:spTgt spid="35"/>
                                        </p:tgtEl>
                                        <p:attrNameLst>
                                          <p:attrName>style.visibility</p:attrName>
                                        </p:attrNameLst>
                                      </p:cBhvr>
                                      <p:to>
                                        <p:strVal val="hidden"/>
                                      </p:to>
                                    </p:set>
                                  </p:childTnLst>
                                </p:cTn>
                              </p:par>
                            </p:childTnLst>
                          </p:cTn>
                        </p:par>
                        <p:par>
                          <p:cTn id="56" fill="hold">
                            <p:stCondLst>
                              <p:cond delay="42520"/>
                            </p:stCondLst>
                            <p:childTnLst>
                              <p:par>
                                <p:cTn id="57" presetID="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par>
                          <p:cTn id="59" fill="hold">
                            <p:stCondLst>
                              <p:cond delay="42520"/>
                            </p:stCondLst>
                            <p:childTnLst>
                              <p:par>
                                <p:cTn id="60" presetID="1" presetClass="exit" presetSubtype="0" fill="hold" grpId="1" nodeType="afterEffect">
                                  <p:stCondLst>
                                    <p:cond delay="1000"/>
                                  </p:stCondLst>
                                  <p:childTnLst>
                                    <p:set>
                                      <p:cBhvr>
                                        <p:cTn id="61" dur="1" fill="hold">
                                          <p:stCondLst>
                                            <p:cond delay="0"/>
                                          </p:stCondLst>
                                        </p:cTn>
                                        <p:tgtEl>
                                          <p:spTgt spid="36"/>
                                        </p:tgtEl>
                                        <p:attrNameLst>
                                          <p:attrName>style.visibility</p:attrName>
                                        </p:attrNameLst>
                                      </p:cBhvr>
                                      <p:to>
                                        <p:strVal val="hidden"/>
                                      </p:to>
                                    </p:set>
                                  </p:childTnLst>
                                </p:cTn>
                              </p:par>
                            </p:childTnLst>
                          </p:cTn>
                        </p:par>
                        <p:par>
                          <p:cTn id="62" fill="hold">
                            <p:stCondLst>
                              <p:cond delay="43520"/>
                            </p:stCondLst>
                            <p:childTnLst>
                              <p:par>
                                <p:cTn id="63" presetID="1" presetClass="entr" presetSubtype="0"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par>
                          <p:cTn id="65" fill="hold">
                            <p:stCondLst>
                              <p:cond delay="43520"/>
                            </p:stCondLst>
                            <p:childTnLst>
                              <p:par>
                                <p:cTn id="66" presetID="1" presetClass="exit" presetSubtype="0" fill="hold" grpId="1" nodeType="afterEffect">
                                  <p:stCondLst>
                                    <p:cond delay="1000"/>
                                  </p:stCondLst>
                                  <p:childTnLst>
                                    <p:set>
                                      <p:cBhvr>
                                        <p:cTn id="67" dur="1" fill="hold">
                                          <p:stCondLst>
                                            <p:cond delay="0"/>
                                          </p:stCondLst>
                                        </p:cTn>
                                        <p:tgtEl>
                                          <p:spTgt spid="37"/>
                                        </p:tgtEl>
                                        <p:attrNameLst>
                                          <p:attrName>style.visibility</p:attrName>
                                        </p:attrNameLst>
                                      </p:cBhvr>
                                      <p:to>
                                        <p:strVal val="hidden"/>
                                      </p:to>
                                    </p:set>
                                  </p:childTnLst>
                                </p:cTn>
                              </p:par>
                            </p:childTnLst>
                          </p:cTn>
                        </p:par>
                        <p:par>
                          <p:cTn id="68" fill="hold">
                            <p:stCondLst>
                              <p:cond delay="44520"/>
                            </p:stCondLst>
                            <p:childTnLst>
                              <p:par>
                                <p:cTn id="69" presetID="1"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par>
                          <p:cTn id="71" fill="hold">
                            <p:stCondLst>
                              <p:cond delay="44520"/>
                            </p:stCondLst>
                            <p:childTnLst>
                              <p:par>
                                <p:cTn id="72" presetID="1" presetClass="exit" presetSubtype="0" fill="hold" grpId="1" nodeType="afterEffect">
                                  <p:stCondLst>
                                    <p:cond delay="1000"/>
                                  </p:stCondLst>
                                  <p:childTnLst>
                                    <p:set>
                                      <p:cBhvr>
                                        <p:cTn id="73" dur="1" fill="hold">
                                          <p:stCondLst>
                                            <p:cond delay="0"/>
                                          </p:stCondLst>
                                        </p:cTn>
                                        <p:tgtEl>
                                          <p:spTgt spid="38"/>
                                        </p:tgtEl>
                                        <p:attrNameLst>
                                          <p:attrName>style.visibility</p:attrName>
                                        </p:attrNameLst>
                                      </p:cBhvr>
                                      <p:to>
                                        <p:strVal val="hidden"/>
                                      </p:to>
                                    </p:set>
                                  </p:childTnLst>
                                </p:cTn>
                              </p:par>
                            </p:childTnLst>
                          </p:cTn>
                        </p:par>
                        <p:par>
                          <p:cTn id="74" fill="hold">
                            <p:stCondLst>
                              <p:cond delay="45520"/>
                            </p:stCondLst>
                            <p:childTnLst>
                              <p:par>
                                <p:cTn id="75" presetID="1" presetClass="entr" presetSubtype="0" fill="hold" grpId="0" nodeType="after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par>
                          <p:cTn id="77" fill="hold">
                            <p:stCondLst>
                              <p:cond delay="45520"/>
                            </p:stCondLst>
                            <p:childTnLst>
                              <p:par>
                                <p:cTn id="78" presetID="1" presetClass="exit" presetSubtype="0" fill="hold" grpId="1" nodeType="afterEffect">
                                  <p:stCondLst>
                                    <p:cond delay="1000"/>
                                  </p:stCondLst>
                                  <p:childTnLst>
                                    <p:set>
                                      <p:cBhvr>
                                        <p:cTn id="79" dur="1" fill="hold">
                                          <p:stCondLst>
                                            <p:cond delay="0"/>
                                          </p:stCondLst>
                                        </p:cTn>
                                        <p:tgtEl>
                                          <p:spTgt spid="39"/>
                                        </p:tgtEl>
                                        <p:attrNameLst>
                                          <p:attrName>style.visibility</p:attrName>
                                        </p:attrNameLst>
                                      </p:cBhvr>
                                      <p:to>
                                        <p:strVal val="hidden"/>
                                      </p:to>
                                    </p:set>
                                  </p:childTnLst>
                                </p:cTn>
                              </p:par>
                            </p:childTnLst>
                          </p:cTn>
                        </p:par>
                        <p:par>
                          <p:cTn id="80" fill="hold">
                            <p:stCondLst>
                              <p:cond delay="46520"/>
                            </p:stCondLst>
                            <p:childTnLst>
                              <p:par>
                                <p:cTn id="81" presetID="1" presetClass="entr" presetSubtype="0"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par>
                          <p:cTn id="83" fill="hold">
                            <p:stCondLst>
                              <p:cond delay="46520"/>
                            </p:stCondLst>
                            <p:childTnLst>
                              <p:par>
                                <p:cTn id="84" presetID="1" presetClass="exit" presetSubtype="0" fill="hold" grpId="1" nodeType="afterEffect">
                                  <p:stCondLst>
                                    <p:cond delay="1000"/>
                                  </p:stCondLst>
                                  <p:childTnLst>
                                    <p:set>
                                      <p:cBhvr>
                                        <p:cTn id="85" dur="1" fill="hold">
                                          <p:stCondLst>
                                            <p:cond delay="0"/>
                                          </p:stCondLst>
                                        </p:cTn>
                                        <p:tgtEl>
                                          <p:spTgt spid="40"/>
                                        </p:tgtEl>
                                        <p:attrNameLst>
                                          <p:attrName>style.visibility</p:attrName>
                                        </p:attrNameLst>
                                      </p:cBhvr>
                                      <p:to>
                                        <p:strVal val="hidden"/>
                                      </p:to>
                                    </p:set>
                                  </p:childTnLst>
                                </p:cTn>
                              </p:par>
                            </p:childTnLst>
                          </p:cTn>
                        </p:par>
                        <p:par>
                          <p:cTn id="86" fill="hold">
                            <p:stCondLst>
                              <p:cond delay="47520"/>
                            </p:stCondLst>
                            <p:childTnLst>
                              <p:par>
                                <p:cTn id="87" presetID="1" presetClass="entr" presetSubtype="0" fill="hold" grpId="0" nodeType="after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par>
                          <p:cTn id="89" fill="hold">
                            <p:stCondLst>
                              <p:cond delay="47520"/>
                            </p:stCondLst>
                            <p:childTnLst>
                              <p:par>
                                <p:cTn id="90" presetID="1" presetClass="exit" presetSubtype="0" fill="hold" grpId="1" nodeType="afterEffect">
                                  <p:stCondLst>
                                    <p:cond delay="1000"/>
                                  </p:stCondLst>
                                  <p:childTnLst>
                                    <p:set>
                                      <p:cBhvr>
                                        <p:cTn id="91" dur="1" fill="hold">
                                          <p:stCondLst>
                                            <p:cond delay="0"/>
                                          </p:stCondLst>
                                        </p:cTn>
                                        <p:tgtEl>
                                          <p:spTgt spid="41"/>
                                        </p:tgtEl>
                                        <p:attrNameLst>
                                          <p:attrName>style.visibility</p:attrName>
                                        </p:attrNameLst>
                                      </p:cBhvr>
                                      <p:to>
                                        <p:strVal val="hidden"/>
                                      </p:to>
                                    </p:set>
                                  </p:childTnLst>
                                </p:cTn>
                              </p:par>
                            </p:childTnLst>
                          </p:cTn>
                        </p:par>
                        <p:par>
                          <p:cTn id="92" fill="hold">
                            <p:stCondLst>
                              <p:cond delay="48520"/>
                            </p:stCondLst>
                            <p:childTnLst>
                              <p:par>
                                <p:cTn id="93" presetID="1" presetClass="entr" presetSubtype="0" fill="hold" grpId="0" nodeType="after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par>
                          <p:cTn id="95" fill="hold">
                            <p:stCondLst>
                              <p:cond delay="48520"/>
                            </p:stCondLst>
                            <p:childTnLst>
                              <p:par>
                                <p:cTn id="96" presetID="1" presetClass="exit" presetSubtype="0" fill="hold" grpId="1" nodeType="afterEffect">
                                  <p:stCondLst>
                                    <p:cond delay="1000"/>
                                  </p:stCondLst>
                                  <p:childTnLst>
                                    <p:set>
                                      <p:cBhvr>
                                        <p:cTn id="97" dur="1" fill="hold">
                                          <p:stCondLst>
                                            <p:cond delay="0"/>
                                          </p:stCondLst>
                                        </p:cTn>
                                        <p:tgtEl>
                                          <p:spTgt spid="42"/>
                                        </p:tgtEl>
                                        <p:attrNameLst>
                                          <p:attrName>style.visibility</p:attrName>
                                        </p:attrNameLst>
                                      </p:cBhvr>
                                      <p:to>
                                        <p:strVal val="hidden"/>
                                      </p:to>
                                    </p:set>
                                  </p:childTnLst>
                                </p:cTn>
                              </p:par>
                            </p:childTnLst>
                          </p:cTn>
                        </p:par>
                        <p:par>
                          <p:cTn id="98" fill="hold">
                            <p:stCondLst>
                              <p:cond delay="49520"/>
                            </p:stCondLst>
                            <p:childTnLst>
                              <p:par>
                                <p:cTn id="99" presetID="1" presetClass="entr" presetSubtype="0"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childTnLst>
                          </p:cTn>
                        </p:par>
                        <p:par>
                          <p:cTn id="101" fill="hold">
                            <p:stCondLst>
                              <p:cond delay="49520"/>
                            </p:stCondLst>
                            <p:childTnLst>
                              <p:par>
                                <p:cTn id="102" presetID="1" presetClass="exit" presetSubtype="0" fill="hold" grpId="1" nodeType="afterEffect">
                                  <p:stCondLst>
                                    <p:cond delay="1000"/>
                                  </p:stCondLst>
                                  <p:childTnLst>
                                    <p:set>
                                      <p:cBhvr>
                                        <p:cTn id="103" dur="1" fill="hold">
                                          <p:stCondLst>
                                            <p:cond delay="0"/>
                                          </p:stCondLst>
                                        </p:cTn>
                                        <p:tgtEl>
                                          <p:spTgt spid="43"/>
                                        </p:tgtEl>
                                        <p:attrNameLst>
                                          <p:attrName>style.visibility</p:attrName>
                                        </p:attrNameLst>
                                      </p:cBhvr>
                                      <p:to>
                                        <p:strVal val="hidden"/>
                                      </p:to>
                                    </p:set>
                                  </p:childTnLst>
                                </p:cTn>
                              </p:par>
                            </p:childTnLst>
                          </p:cTn>
                        </p:par>
                        <p:par>
                          <p:cTn id="104" fill="hold">
                            <p:stCondLst>
                              <p:cond delay="50520"/>
                            </p:stCondLst>
                            <p:childTnLst>
                              <p:par>
                                <p:cTn id="105" presetID="1" presetClass="entr" presetSubtype="0" fill="hold" grpId="0" nodeType="after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par>
                          <p:cTn id="107" fill="hold">
                            <p:stCondLst>
                              <p:cond delay="50520"/>
                            </p:stCondLst>
                            <p:childTnLst>
                              <p:par>
                                <p:cTn id="108" presetID="1" presetClass="exit" presetSubtype="0" fill="hold" grpId="1" nodeType="afterEffect">
                                  <p:stCondLst>
                                    <p:cond delay="1000"/>
                                  </p:stCondLst>
                                  <p:childTnLst>
                                    <p:set>
                                      <p:cBhvr>
                                        <p:cTn id="109" dur="1" fill="hold">
                                          <p:stCondLst>
                                            <p:cond delay="0"/>
                                          </p:stCondLst>
                                        </p:cTn>
                                        <p:tgtEl>
                                          <p:spTgt spid="44"/>
                                        </p:tgtEl>
                                        <p:attrNameLst>
                                          <p:attrName>style.visibility</p:attrName>
                                        </p:attrNameLst>
                                      </p:cBhvr>
                                      <p:to>
                                        <p:strVal val="hidden"/>
                                      </p:to>
                                    </p:set>
                                  </p:childTnLst>
                                </p:cTn>
                              </p:par>
                            </p:childTnLst>
                          </p:cTn>
                        </p:par>
                        <p:par>
                          <p:cTn id="110" fill="hold">
                            <p:stCondLst>
                              <p:cond delay="51520"/>
                            </p:stCondLst>
                            <p:childTnLst>
                              <p:par>
                                <p:cTn id="111" presetID="1" presetClass="entr" presetSubtype="0" fill="hold" grpId="0" nodeType="after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childTnLst>
                          </p:cTn>
                        </p:par>
                        <p:par>
                          <p:cTn id="113" fill="hold">
                            <p:stCondLst>
                              <p:cond delay="51520"/>
                            </p:stCondLst>
                            <p:childTnLst>
                              <p:par>
                                <p:cTn id="114" presetID="1" presetClass="exit" presetSubtype="0" fill="hold" grpId="1" nodeType="afterEffect">
                                  <p:stCondLst>
                                    <p:cond delay="1000"/>
                                  </p:stCondLst>
                                  <p:childTnLst>
                                    <p:set>
                                      <p:cBhvr>
                                        <p:cTn id="115" dur="1" fill="hold">
                                          <p:stCondLst>
                                            <p:cond delay="0"/>
                                          </p:stCondLst>
                                        </p:cTn>
                                        <p:tgtEl>
                                          <p:spTgt spid="45"/>
                                        </p:tgtEl>
                                        <p:attrNameLst>
                                          <p:attrName>style.visibility</p:attrName>
                                        </p:attrNameLst>
                                      </p:cBhvr>
                                      <p:to>
                                        <p:strVal val="hidden"/>
                                      </p:to>
                                    </p:set>
                                  </p:childTnLst>
                                </p:cTn>
                              </p:par>
                            </p:childTnLst>
                          </p:cTn>
                        </p:par>
                        <p:par>
                          <p:cTn id="116" fill="hold">
                            <p:stCondLst>
                              <p:cond delay="52520"/>
                            </p:stCondLst>
                            <p:childTnLst>
                              <p:par>
                                <p:cTn id="117" presetID="1" presetClass="entr" presetSubtype="0" fill="hold" grpId="0" nodeType="after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par>
                          <p:cTn id="119" fill="hold">
                            <p:stCondLst>
                              <p:cond delay="52520"/>
                            </p:stCondLst>
                            <p:childTnLst>
                              <p:par>
                                <p:cTn id="120" presetID="1" presetClass="exit" presetSubtype="0" fill="hold" grpId="1" nodeType="afterEffect">
                                  <p:stCondLst>
                                    <p:cond delay="1000"/>
                                  </p:stCondLst>
                                  <p:childTnLst>
                                    <p:set>
                                      <p:cBhvr>
                                        <p:cTn id="121" dur="1" fill="hold">
                                          <p:stCondLst>
                                            <p:cond delay="0"/>
                                          </p:stCondLst>
                                        </p:cTn>
                                        <p:tgtEl>
                                          <p:spTgt spid="46"/>
                                        </p:tgtEl>
                                        <p:attrNameLst>
                                          <p:attrName>style.visibility</p:attrName>
                                        </p:attrNameLst>
                                      </p:cBhvr>
                                      <p:to>
                                        <p:strVal val="hidden"/>
                                      </p:to>
                                    </p:set>
                                  </p:childTnLst>
                                </p:cTn>
                              </p:par>
                            </p:childTnLst>
                          </p:cTn>
                        </p:par>
                        <p:par>
                          <p:cTn id="122" fill="hold">
                            <p:stCondLst>
                              <p:cond delay="53520"/>
                            </p:stCondLst>
                            <p:childTnLst>
                              <p:par>
                                <p:cTn id="123" presetID="1" presetClass="entr" presetSubtype="0" fill="hold" grpId="0" nodeType="after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childTnLst>
                          </p:cTn>
                        </p:par>
                        <p:par>
                          <p:cTn id="125" fill="hold">
                            <p:stCondLst>
                              <p:cond delay="53520"/>
                            </p:stCondLst>
                            <p:childTnLst>
                              <p:par>
                                <p:cTn id="126" presetID="1" presetClass="exit" presetSubtype="0" fill="hold" grpId="1" nodeType="afterEffect">
                                  <p:stCondLst>
                                    <p:cond delay="1000"/>
                                  </p:stCondLst>
                                  <p:childTnLst>
                                    <p:set>
                                      <p:cBhvr>
                                        <p:cTn id="127" dur="1" fill="hold">
                                          <p:stCondLst>
                                            <p:cond delay="0"/>
                                          </p:stCondLst>
                                        </p:cTn>
                                        <p:tgtEl>
                                          <p:spTgt spid="47"/>
                                        </p:tgtEl>
                                        <p:attrNameLst>
                                          <p:attrName>style.visibility</p:attrName>
                                        </p:attrNameLst>
                                      </p:cBhvr>
                                      <p:to>
                                        <p:strVal val="hidden"/>
                                      </p:to>
                                    </p:set>
                                  </p:childTnLst>
                                </p:cTn>
                              </p:par>
                            </p:childTnLst>
                          </p:cTn>
                        </p:par>
                        <p:par>
                          <p:cTn id="128" fill="hold">
                            <p:stCondLst>
                              <p:cond delay="54520"/>
                            </p:stCondLst>
                            <p:childTnLst>
                              <p:par>
                                <p:cTn id="129" presetID="1" presetClass="entr" presetSubtype="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par>
                          <p:cTn id="131" fill="hold">
                            <p:stCondLst>
                              <p:cond delay="54520"/>
                            </p:stCondLst>
                            <p:childTnLst>
                              <p:par>
                                <p:cTn id="132" presetID="1" presetClass="exit" presetSubtype="0" fill="hold" grpId="1" nodeType="afterEffect">
                                  <p:stCondLst>
                                    <p:cond delay="1000"/>
                                  </p:stCondLst>
                                  <p:childTnLst>
                                    <p:set>
                                      <p:cBhvr>
                                        <p:cTn id="133" dur="1" fill="hold">
                                          <p:stCondLst>
                                            <p:cond delay="0"/>
                                          </p:stCondLst>
                                        </p:cTn>
                                        <p:tgtEl>
                                          <p:spTgt spid="48"/>
                                        </p:tgtEl>
                                        <p:attrNameLst>
                                          <p:attrName>style.visibility</p:attrName>
                                        </p:attrNameLst>
                                      </p:cBhvr>
                                      <p:to>
                                        <p:strVal val="hidden"/>
                                      </p:to>
                                    </p:set>
                                  </p:childTnLst>
                                </p:cTn>
                              </p:par>
                            </p:childTnLst>
                          </p:cTn>
                        </p:par>
                        <p:par>
                          <p:cTn id="134" fill="hold">
                            <p:stCondLst>
                              <p:cond delay="55520"/>
                            </p:stCondLst>
                            <p:childTnLst>
                              <p:par>
                                <p:cTn id="135" presetID="1" presetClass="entr" presetSubtype="0" fill="hold" grpId="0" nodeType="afterEffect">
                                  <p:stCondLst>
                                    <p:cond delay="0"/>
                                  </p:stCondLst>
                                  <p:childTnLst>
                                    <p:set>
                                      <p:cBhvr>
                                        <p:cTn id="136" dur="1" fill="hold">
                                          <p:stCondLst>
                                            <p:cond delay="0"/>
                                          </p:stCondLst>
                                        </p:cTn>
                                        <p:tgtEl>
                                          <p:spTgt spid="49"/>
                                        </p:tgtEl>
                                        <p:attrNameLst>
                                          <p:attrName>style.visibility</p:attrName>
                                        </p:attrNameLst>
                                      </p:cBhvr>
                                      <p:to>
                                        <p:strVal val="visible"/>
                                      </p:to>
                                    </p:set>
                                  </p:childTnLst>
                                </p:cTn>
                              </p:par>
                            </p:childTnLst>
                          </p:cTn>
                        </p:par>
                        <p:par>
                          <p:cTn id="137" fill="hold">
                            <p:stCondLst>
                              <p:cond delay="55520"/>
                            </p:stCondLst>
                            <p:childTnLst>
                              <p:par>
                                <p:cTn id="138" presetID="1" presetClass="exit" presetSubtype="0" fill="hold" grpId="1" nodeType="afterEffect">
                                  <p:stCondLst>
                                    <p:cond delay="1000"/>
                                  </p:stCondLst>
                                  <p:childTnLst>
                                    <p:set>
                                      <p:cBhvr>
                                        <p:cTn id="139" dur="1" fill="hold">
                                          <p:stCondLst>
                                            <p:cond delay="0"/>
                                          </p:stCondLst>
                                        </p:cTn>
                                        <p:tgtEl>
                                          <p:spTgt spid="49"/>
                                        </p:tgtEl>
                                        <p:attrNameLst>
                                          <p:attrName>style.visibility</p:attrName>
                                        </p:attrNameLst>
                                      </p:cBhvr>
                                      <p:to>
                                        <p:strVal val="hidden"/>
                                      </p:to>
                                    </p:set>
                                  </p:childTnLst>
                                </p:cTn>
                              </p:par>
                            </p:childTnLst>
                          </p:cTn>
                        </p:par>
                        <p:par>
                          <p:cTn id="140" fill="hold">
                            <p:stCondLst>
                              <p:cond delay="56520"/>
                            </p:stCondLst>
                            <p:childTnLst>
                              <p:par>
                                <p:cTn id="141" presetID="1" presetClass="entr" presetSubtype="0" fill="hold" grpId="0" nodeType="afterEffect">
                                  <p:stCondLst>
                                    <p:cond delay="0"/>
                                  </p:stCondLst>
                                  <p:childTnLst>
                                    <p:set>
                                      <p:cBhvr>
                                        <p:cTn id="142" dur="1" fill="hold">
                                          <p:stCondLst>
                                            <p:cond delay="0"/>
                                          </p:stCondLst>
                                        </p:cTn>
                                        <p:tgtEl>
                                          <p:spTgt spid="50"/>
                                        </p:tgtEl>
                                        <p:attrNameLst>
                                          <p:attrName>style.visibility</p:attrName>
                                        </p:attrNameLst>
                                      </p:cBhvr>
                                      <p:to>
                                        <p:strVal val="visible"/>
                                      </p:to>
                                    </p:set>
                                  </p:childTnLst>
                                </p:cTn>
                              </p:par>
                            </p:childTnLst>
                          </p:cTn>
                        </p:par>
                        <p:par>
                          <p:cTn id="143" fill="hold">
                            <p:stCondLst>
                              <p:cond delay="56520"/>
                            </p:stCondLst>
                            <p:childTnLst>
                              <p:par>
                                <p:cTn id="144" presetID="1" presetClass="exit" presetSubtype="0" fill="hold" grpId="1" nodeType="afterEffect">
                                  <p:stCondLst>
                                    <p:cond delay="1000"/>
                                  </p:stCondLst>
                                  <p:childTnLst>
                                    <p:set>
                                      <p:cBhvr>
                                        <p:cTn id="145" dur="1" fill="hold">
                                          <p:stCondLst>
                                            <p:cond delay="0"/>
                                          </p:stCondLst>
                                        </p:cTn>
                                        <p:tgtEl>
                                          <p:spTgt spid="50"/>
                                        </p:tgtEl>
                                        <p:attrNameLst>
                                          <p:attrName>style.visibility</p:attrName>
                                        </p:attrNameLst>
                                      </p:cBhvr>
                                      <p:to>
                                        <p:strVal val="hidden"/>
                                      </p:to>
                                    </p:set>
                                  </p:childTnLst>
                                </p:cTn>
                              </p:par>
                            </p:childTnLst>
                          </p:cTn>
                        </p:par>
                        <p:par>
                          <p:cTn id="146" fill="hold">
                            <p:stCondLst>
                              <p:cond delay="57520"/>
                            </p:stCondLst>
                            <p:childTnLst>
                              <p:par>
                                <p:cTn id="147" presetID="1" presetClass="entr" presetSubtype="0" fill="hold" grpId="0" nodeType="afterEffect">
                                  <p:stCondLst>
                                    <p:cond delay="0"/>
                                  </p:stCondLst>
                                  <p:childTnLst>
                                    <p:set>
                                      <p:cBhvr>
                                        <p:cTn id="148" dur="1" fill="hold">
                                          <p:stCondLst>
                                            <p:cond delay="0"/>
                                          </p:stCondLst>
                                        </p:cTn>
                                        <p:tgtEl>
                                          <p:spTgt spid="51"/>
                                        </p:tgtEl>
                                        <p:attrNameLst>
                                          <p:attrName>style.visibility</p:attrName>
                                        </p:attrNameLst>
                                      </p:cBhvr>
                                      <p:to>
                                        <p:strVal val="visible"/>
                                      </p:to>
                                    </p:set>
                                  </p:childTnLst>
                                </p:cTn>
                              </p:par>
                            </p:childTnLst>
                          </p:cTn>
                        </p:par>
                        <p:par>
                          <p:cTn id="149" fill="hold">
                            <p:stCondLst>
                              <p:cond delay="57520"/>
                            </p:stCondLst>
                            <p:childTnLst>
                              <p:par>
                                <p:cTn id="150" presetID="1" presetClass="exit" presetSubtype="0" fill="hold" grpId="1" nodeType="afterEffect">
                                  <p:stCondLst>
                                    <p:cond delay="1000"/>
                                  </p:stCondLst>
                                  <p:childTnLst>
                                    <p:set>
                                      <p:cBhvr>
                                        <p:cTn id="151" dur="1" fill="hold">
                                          <p:stCondLst>
                                            <p:cond delay="0"/>
                                          </p:stCondLst>
                                        </p:cTn>
                                        <p:tgtEl>
                                          <p:spTgt spid="51"/>
                                        </p:tgtEl>
                                        <p:attrNameLst>
                                          <p:attrName>style.visibility</p:attrName>
                                        </p:attrNameLst>
                                      </p:cBhvr>
                                      <p:to>
                                        <p:strVal val="hidden"/>
                                      </p:to>
                                    </p:set>
                                  </p:childTnLst>
                                </p:cTn>
                              </p:par>
                            </p:childTnLst>
                          </p:cTn>
                        </p:par>
                        <p:par>
                          <p:cTn id="152" fill="hold">
                            <p:stCondLst>
                              <p:cond delay="58520"/>
                            </p:stCondLst>
                            <p:childTnLst>
                              <p:par>
                                <p:cTn id="153" presetID="1" presetClass="entr" presetSubtype="0" fill="hold" grpId="0" nodeType="afterEffect">
                                  <p:stCondLst>
                                    <p:cond delay="0"/>
                                  </p:stCondLst>
                                  <p:childTnLst>
                                    <p:set>
                                      <p:cBhvr>
                                        <p:cTn id="154" dur="1" fill="hold">
                                          <p:stCondLst>
                                            <p:cond delay="0"/>
                                          </p:stCondLst>
                                        </p:cTn>
                                        <p:tgtEl>
                                          <p:spTgt spid="52"/>
                                        </p:tgtEl>
                                        <p:attrNameLst>
                                          <p:attrName>style.visibility</p:attrName>
                                        </p:attrNameLst>
                                      </p:cBhvr>
                                      <p:to>
                                        <p:strVal val="visible"/>
                                      </p:to>
                                    </p:set>
                                  </p:childTnLst>
                                </p:cTn>
                              </p:par>
                            </p:childTnLst>
                          </p:cTn>
                        </p:par>
                        <p:par>
                          <p:cTn id="155" fill="hold">
                            <p:stCondLst>
                              <p:cond delay="58520"/>
                            </p:stCondLst>
                            <p:childTnLst>
                              <p:par>
                                <p:cTn id="156" presetID="1" presetClass="exit" presetSubtype="0" fill="hold" grpId="1" nodeType="afterEffect">
                                  <p:stCondLst>
                                    <p:cond delay="1000"/>
                                  </p:stCondLst>
                                  <p:childTnLst>
                                    <p:set>
                                      <p:cBhvr>
                                        <p:cTn id="157" dur="1" fill="hold">
                                          <p:stCondLst>
                                            <p:cond delay="0"/>
                                          </p:stCondLst>
                                        </p:cTn>
                                        <p:tgtEl>
                                          <p:spTgt spid="52"/>
                                        </p:tgtEl>
                                        <p:attrNameLst>
                                          <p:attrName>style.visibility</p:attrName>
                                        </p:attrNameLst>
                                      </p:cBhvr>
                                      <p:to>
                                        <p:strVal val="hidden"/>
                                      </p:to>
                                    </p:set>
                                  </p:childTnLst>
                                </p:cTn>
                              </p:par>
                            </p:childTnLst>
                          </p:cTn>
                        </p:par>
                        <p:par>
                          <p:cTn id="158" fill="hold">
                            <p:stCondLst>
                              <p:cond delay="59520"/>
                            </p:stCondLst>
                            <p:childTnLst>
                              <p:par>
                                <p:cTn id="159" presetID="1" presetClass="entr" presetSubtype="0" fill="hold" grpId="0" nodeType="afterEffect">
                                  <p:stCondLst>
                                    <p:cond delay="0"/>
                                  </p:stCondLst>
                                  <p:childTnLst>
                                    <p:set>
                                      <p:cBhvr>
                                        <p:cTn id="160" dur="1" fill="hold">
                                          <p:stCondLst>
                                            <p:cond delay="0"/>
                                          </p:stCondLst>
                                        </p:cTn>
                                        <p:tgtEl>
                                          <p:spTgt spid="53"/>
                                        </p:tgtEl>
                                        <p:attrNameLst>
                                          <p:attrName>style.visibility</p:attrName>
                                        </p:attrNameLst>
                                      </p:cBhvr>
                                      <p:to>
                                        <p:strVal val="visible"/>
                                      </p:to>
                                    </p:set>
                                  </p:childTnLst>
                                </p:cTn>
                              </p:par>
                            </p:childTnLst>
                          </p:cTn>
                        </p:par>
                        <p:par>
                          <p:cTn id="161" fill="hold">
                            <p:stCondLst>
                              <p:cond delay="59520"/>
                            </p:stCondLst>
                            <p:childTnLst>
                              <p:par>
                                <p:cTn id="162" presetID="1" presetClass="exit" presetSubtype="0" fill="hold" grpId="1" nodeType="afterEffect">
                                  <p:stCondLst>
                                    <p:cond delay="1000"/>
                                  </p:stCondLst>
                                  <p:childTnLst>
                                    <p:set>
                                      <p:cBhvr>
                                        <p:cTn id="163" dur="1" fill="hold">
                                          <p:stCondLst>
                                            <p:cond delay="0"/>
                                          </p:stCondLst>
                                        </p:cTn>
                                        <p:tgtEl>
                                          <p:spTgt spid="53"/>
                                        </p:tgtEl>
                                        <p:attrNameLst>
                                          <p:attrName>style.visibility</p:attrName>
                                        </p:attrNameLst>
                                      </p:cBhvr>
                                      <p:to>
                                        <p:strVal val="hidden"/>
                                      </p:to>
                                    </p:set>
                                  </p:childTnLst>
                                </p:cTn>
                              </p:par>
                            </p:childTnLst>
                          </p:cTn>
                        </p:par>
                        <p:par>
                          <p:cTn id="164" fill="hold">
                            <p:stCondLst>
                              <p:cond delay="60520"/>
                            </p:stCondLst>
                            <p:childTnLst>
                              <p:par>
                                <p:cTn id="165" presetID="1" presetClass="entr" presetSubtype="0" fill="hold" grpId="0" nodeType="afterEffect">
                                  <p:stCondLst>
                                    <p:cond delay="0"/>
                                  </p:stCondLst>
                                  <p:childTnLst>
                                    <p:set>
                                      <p:cBhvr>
                                        <p:cTn id="166" dur="1" fill="hold">
                                          <p:stCondLst>
                                            <p:cond delay="0"/>
                                          </p:stCondLst>
                                        </p:cTn>
                                        <p:tgtEl>
                                          <p:spTgt spid="54"/>
                                        </p:tgtEl>
                                        <p:attrNameLst>
                                          <p:attrName>style.visibility</p:attrName>
                                        </p:attrNameLst>
                                      </p:cBhvr>
                                      <p:to>
                                        <p:strVal val="visible"/>
                                      </p:to>
                                    </p:set>
                                  </p:childTnLst>
                                </p:cTn>
                              </p:par>
                            </p:childTnLst>
                          </p:cTn>
                        </p:par>
                        <p:par>
                          <p:cTn id="167" fill="hold">
                            <p:stCondLst>
                              <p:cond delay="60520"/>
                            </p:stCondLst>
                            <p:childTnLst>
                              <p:par>
                                <p:cTn id="168" presetID="1" presetClass="exit" presetSubtype="0" fill="hold" grpId="1" nodeType="afterEffect">
                                  <p:stCondLst>
                                    <p:cond delay="1000"/>
                                  </p:stCondLst>
                                  <p:childTnLst>
                                    <p:set>
                                      <p:cBhvr>
                                        <p:cTn id="169" dur="1" fill="hold">
                                          <p:stCondLst>
                                            <p:cond delay="0"/>
                                          </p:stCondLst>
                                        </p:cTn>
                                        <p:tgtEl>
                                          <p:spTgt spid="54"/>
                                        </p:tgtEl>
                                        <p:attrNameLst>
                                          <p:attrName>style.visibility</p:attrName>
                                        </p:attrNameLst>
                                      </p:cBhvr>
                                      <p:to>
                                        <p:strVal val="hidden"/>
                                      </p:to>
                                    </p:set>
                                  </p:childTnLst>
                                </p:cTn>
                              </p:par>
                            </p:childTnLst>
                          </p:cTn>
                        </p:par>
                        <p:par>
                          <p:cTn id="170" fill="hold">
                            <p:stCondLst>
                              <p:cond delay="61520"/>
                            </p:stCondLst>
                            <p:childTnLst>
                              <p:par>
                                <p:cTn id="171" presetID="1" presetClass="entr" presetSubtype="0" fill="hold" grpId="0" nodeType="afterEffect">
                                  <p:stCondLst>
                                    <p:cond delay="0"/>
                                  </p:stCondLst>
                                  <p:childTnLst>
                                    <p:set>
                                      <p:cBhvr>
                                        <p:cTn id="172" dur="1" fill="hold">
                                          <p:stCondLst>
                                            <p:cond delay="0"/>
                                          </p:stCondLst>
                                        </p:cTn>
                                        <p:tgtEl>
                                          <p:spTgt spid="55"/>
                                        </p:tgtEl>
                                        <p:attrNameLst>
                                          <p:attrName>style.visibility</p:attrName>
                                        </p:attrNameLst>
                                      </p:cBhvr>
                                      <p:to>
                                        <p:strVal val="visible"/>
                                      </p:to>
                                    </p:set>
                                  </p:childTnLst>
                                </p:cTn>
                              </p:par>
                            </p:childTnLst>
                          </p:cTn>
                        </p:par>
                        <p:par>
                          <p:cTn id="173" fill="hold">
                            <p:stCondLst>
                              <p:cond delay="61520"/>
                            </p:stCondLst>
                            <p:childTnLst>
                              <p:par>
                                <p:cTn id="174" presetID="1" presetClass="exit" presetSubtype="0" fill="hold" grpId="1" nodeType="afterEffect">
                                  <p:stCondLst>
                                    <p:cond delay="1000"/>
                                  </p:stCondLst>
                                  <p:childTnLst>
                                    <p:set>
                                      <p:cBhvr>
                                        <p:cTn id="175" dur="1" fill="hold">
                                          <p:stCondLst>
                                            <p:cond delay="0"/>
                                          </p:stCondLst>
                                        </p:cTn>
                                        <p:tgtEl>
                                          <p:spTgt spid="55"/>
                                        </p:tgtEl>
                                        <p:attrNameLst>
                                          <p:attrName>style.visibility</p:attrName>
                                        </p:attrNameLst>
                                      </p:cBhvr>
                                      <p:to>
                                        <p:strVal val="hidden"/>
                                      </p:to>
                                    </p:set>
                                  </p:childTnLst>
                                </p:cTn>
                              </p:par>
                            </p:childTnLst>
                          </p:cTn>
                        </p:par>
                        <p:par>
                          <p:cTn id="176" fill="hold">
                            <p:stCondLst>
                              <p:cond delay="62520"/>
                            </p:stCondLst>
                            <p:childTnLst>
                              <p:par>
                                <p:cTn id="177" presetID="1" presetClass="entr" presetSubtype="0" fill="hold" grpId="0" nodeType="afterEffect">
                                  <p:stCondLst>
                                    <p:cond delay="0"/>
                                  </p:stCondLst>
                                  <p:childTnLst>
                                    <p:set>
                                      <p:cBhvr>
                                        <p:cTn id="178" dur="1" fill="hold">
                                          <p:stCondLst>
                                            <p:cond delay="0"/>
                                          </p:stCondLst>
                                        </p:cTn>
                                        <p:tgtEl>
                                          <p:spTgt spid="56"/>
                                        </p:tgtEl>
                                        <p:attrNameLst>
                                          <p:attrName>style.visibility</p:attrName>
                                        </p:attrNameLst>
                                      </p:cBhvr>
                                      <p:to>
                                        <p:strVal val="visible"/>
                                      </p:to>
                                    </p:set>
                                  </p:childTnLst>
                                </p:cTn>
                              </p:par>
                            </p:childTnLst>
                          </p:cTn>
                        </p:par>
                        <p:par>
                          <p:cTn id="179" fill="hold">
                            <p:stCondLst>
                              <p:cond delay="62520"/>
                            </p:stCondLst>
                            <p:childTnLst>
                              <p:par>
                                <p:cTn id="180" presetID="1" presetClass="exit" presetSubtype="0" fill="hold" grpId="1" nodeType="afterEffect">
                                  <p:stCondLst>
                                    <p:cond delay="1000"/>
                                  </p:stCondLst>
                                  <p:childTnLst>
                                    <p:set>
                                      <p:cBhvr>
                                        <p:cTn id="181" dur="1" fill="hold">
                                          <p:stCondLst>
                                            <p:cond delay="0"/>
                                          </p:stCondLst>
                                        </p:cTn>
                                        <p:tgtEl>
                                          <p:spTgt spid="56"/>
                                        </p:tgtEl>
                                        <p:attrNameLst>
                                          <p:attrName>style.visibility</p:attrName>
                                        </p:attrNameLst>
                                      </p:cBhvr>
                                      <p:to>
                                        <p:strVal val="hidden"/>
                                      </p:to>
                                    </p:set>
                                  </p:childTnLst>
                                </p:cTn>
                              </p:par>
                            </p:childTnLst>
                          </p:cTn>
                        </p:par>
                        <p:par>
                          <p:cTn id="182" fill="hold">
                            <p:stCondLst>
                              <p:cond delay="63520"/>
                            </p:stCondLst>
                            <p:childTnLst>
                              <p:par>
                                <p:cTn id="183" presetID="1" presetClass="entr" presetSubtype="0" fill="hold" grpId="0" nodeType="afterEffect">
                                  <p:stCondLst>
                                    <p:cond delay="0"/>
                                  </p:stCondLst>
                                  <p:childTnLst>
                                    <p:set>
                                      <p:cBhvr>
                                        <p:cTn id="184" dur="1" fill="hold">
                                          <p:stCondLst>
                                            <p:cond delay="0"/>
                                          </p:stCondLst>
                                        </p:cTn>
                                        <p:tgtEl>
                                          <p:spTgt spid="57"/>
                                        </p:tgtEl>
                                        <p:attrNameLst>
                                          <p:attrName>style.visibility</p:attrName>
                                        </p:attrNameLst>
                                      </p:cBhvr>
                                      <p:to>
                                        <p:strVal val="visible"/>
                                      </p:to>
                                    </p:set>
                                  </p:childTnLst>
                                </p:cTn>
                              </p:par>
                            </p:childTnLst>
                          </p:cTn>
                        </p:par>
                        <p:par>
                          <p:cTn id="185" fill="hold">
                            <p:stCondLst>
                              <p:cond delay="63520"/>
                            </p:stCondLst>
                            <p:childTnLst>
                              <p:par>
                                <p:cTn id="186" presetID="1" presetClass="exit" presetSubtype="0" fill="hold" grpId="1" nodeType="afterEffect">
                                  <p:stCondLst>
                                    <p:cond delay="1000"/>
                                  </p:stCondLst>
                                  <p:childTnLst>
                                    <p:set>
                                      <p:cBhvr>
                                        <p:cTn id="187" dur="1" fill="hold">
                                          <p:stCondLst>
                                            <p:cond delay="0"/>
                                          </p:stCondLst>
                                        </p:cTn>
                                        <p:tgtEl>
                                          <p:spTgt spid="57"/>
                                        </p:tgtEl>
                                        <p:attrNameLst>
                                          <p:attrName>style.visibility</p:attrName>
                                        </p:attrNameLst>
                                      </p:cBhvr>
                                      <p:to>
                                        <p:strVal val="hidden"/>
                                      </p:to>
                                    </p:set>
                                  </p:childTnLst>
                                </p:cTn>
                              </p:par>
                            </p:childTnLst>
                          </p:cTn>
                        </p:par>
                        <p:par>
                          <p:cTn id="188" fill="hold">
                            <p:stCondLst>
                              <p:cond delay="64520"/>
                            </p:stCondLst>
                            <p:childTnLst>
                              <p:par>
                                <p:cTn id="189" presetID="1" presetClass="entr" presetSubtype="0" fill="hold" grpId="0" nodeType="afterEffect">
                                  <p:stCondLst>
                                    <p:cond delay="0"/>
                                  </p:stCondLst>
                                  <p:childTnLst>
                                    <p:set>
                                      <p:cBhvr>
                                        <p:cTn id="190" dur="1" fill="hold">
                                          <p:stCondLst>
                                            <p:cond delay="0"/>
                                          </p:stCondLst>
                                        </p:cTn>
                                        <p:tgtEl>
                                          <p:spTgt spid="58"/>
                                        </p:tgtEl>
                                        <p:attrNameLst>
                                          <p:attrName>style.visibility</p:attrName>
                                        </p:attrNameLst>
                                      </p:cBhvr>
                                      <p:to>
                                        <p:strVal val="visible"/>
                                      </p:to>
                                    </p:set>
                                  </p:childTnLst>
                                </p:cTn>
                              </p:par>
                            </p:childTnLst>
                          </p:cTn>
                        </p:par>
                        <p:par>
                          <p:cTn id="191" fill="hold">
                            <p:stCondLst>
                              <p:cond delay="64520"/>
                            </p:stCondLst>
                            <p:childTnLst>
                              <p:par>
                                <p:cTn id="192" presetID="1" presetClass="exit" presetSubtype="0" fill="hold" grpId="1" nodeType="afterEffect">
                                  <p:stCondLst>
                                    <p:cond delay="1000"/>
                                  </p:stCondLst>
                                  <p:childTnLst>
                                    <p:set>
                                      <p:cBhvr>
                                        <p:cTn id="193" dur="1" fill="hold">
                                          <p:stCondLst>
                                            <p:cond delay="0"/>
                                          </p:stCondLst>
                                        </p:cTn>
                                        <p:tgtEl>
                                          <p:spTgt spid="58"/>
                                        </p:tgtEl>
                                        <p:attrNameLst>
                                          <p:attrName>style.visibility</p:attrName>
                                        </p:attrNameLst>
                                      </p:cBhvr>
                                      <p:to>
                                        <p:strVal val="hidden"/>
                                      </p:to>
                                    </p:set>
                                  </p:childTnLst>
                                </p:cTn>
                              </p:par>
                            </p:childTnLst>
                          </p:cTn>
                        </p:par>
                        <p:par>
                          <p:cTn id="194" fill="hold">
                            <p:stCondLst>
                              <p:cond delay="65520"/>
                            </p:stCondLst>
                            <p:childTnLst>
                              <p:par>
                                <p:cTn id="195" presetID="1" presetClass="entr" presetSubtype="0" fill="hold" grpId="0" nodeType="afterEffect">
                                  <p:stCondLst>
                                    <p:cond delay="0"/>
                                  </p:stCondLst>
                                  <p:childTnLst>
                                    <p:set>
                                      <p:cBhvr>
                                        <p:cTn id="196" dur="1" fill="hold">
                                          <p:stCondLst>
                                            <p:cond delay="0"/>
                                          </p:stCondLst>
                                        </p:cTn>
                                        <p:tgtEl>
                                          <p:spTgt spid="59"/>
                                        </p:tgtEl>
                                        <p:attrNameLst>
                                          <p:attrName>style.visibility</p:attrName>
                                        </p:attrNameLst>
                                      </p:cBhvr>
                                      <p:to>
                                        <p:strVal val="visible"/>
                                      </p:to>
                                    </p:set>
                                  </p:childTnLst>
                                </p:cTn>
                              </p:par>
                            </p:childTnLst>
                          </p:cTn>
                        </p:par>
                        <p:par>
                          <p:cTn id="197" fill="hold">
                            <p:stCondLst>
                              <p:cond delay="65520"/>
                            </p:stCondLst>
                            <p:childTnLst>
                              <p:par>
                                <p:cTn id="198" presetID="1" presetClass="exit" presetSubtype="0" fill="hold" grpId="1" nodeType="afterEffect">
                                  <p:stCondLst>
                                    <p:cond delay="1000"/>
                                  </p:stCondLst>
                                  <p:childTnLst>
                                    <p:set>
                                      <p:cBhvr>
                                        <p:cTn id="199" dur="1" fill="hold">
                                          <p:stCondLst>
                                            <p:cond delay="0"/>
                                          </p:stCondLst>
                                        </p:cTn>
                                        <p:tgtEl>
                                          <p:spTgt spid="59"/>
                                        </p:tgtEl>
                                        <p:attrNameLst>
                                          <p:attrName>style.visibility</p:attrName>
                                        </p:attrNameLst>
                                      </p:cBhvr>
                                      <p:to>
                                        <p:strVal val="hidden"/>
                                      </p:to>
                                    </p:set>
                                  </p:childTnLst>
                                </p:cTn>
                              </p:par>
                            </p:childTnLst>
                          </p:cTn>
                        </p:par>
                        <p:par>
                          <p:cTn id="200" fill="hold">
                            <p:stCondLst>
                              <p:cond delay="66520"/>
                            </p:stCondLst>
                            <p:childTnLst>
                              <p:par>
                                <p:cTn id="201" presetID="1" presetClass="entr" presetSubtype="0" fill="hold" grpId="0" nodeType="afterEffect">
                                  <p:stCondLst>
                                    <p:cond delay="0"/>
                                  </p:stCondLst>
                                  <p:childTnLst>
                                    <p:set>
                                      <p:cBhvr>
                                        <p:cTn id="202" dur="1" fill="hold">
                                          <p:stCondLst>
                                            <p:cond delay="0"/>
                                          </p:stCondLst>
                                        </p:cTn>
                                        <p:tgtEl>
                                          <p:spTgt spid="60"/>
                                        </p:tgtEl>
                                        <p:attrNameLst>
                                          <p:attrName>style.visibility</p:attrName>
                                        </p:attrNameLst>
                                      </p:cBhvr>
                                      <p:to>
                                        <p:strVal val="visible"/>
                                      </p:to>
                                    </p:set>
                                  </p:childTnLst>
                                </p:cTn>
                              </p:par>
                            </p:childTnLst>
                          </p:cTn>
                        </p:par>
                        <p:par>
                          <p:cTn id="203" fill="hold">
                            <p:stCondLst>
                              <p:cond delay="66520"/>
                            </p:stCondLst>
                            <p:childTnLst>
                              <p:par>
                                <p:cTn id="204" presetID="1" presetClass="exit" presetSubtype="0" fill="hold" grpId="1" nodeType="afterEffect">
                                  <p:stCondLst>
                                    <p:cond delay="1000"/>
                                  </p:stCondLst>
                                  <p:childTnLst>
                                    <p:set>
                                      <p:cBhvr>
                                        <p:cTn id="205" dur="1" fill="hold">
                                          <p:stCondLst>
                                            <p:cond delay="0"/>
                                          </p:stCondLst>
                                        </p:cTn>
                                        <p:tgtEl>
                                          <p:spTgt spid="60"/>
                                        </p:tgtEl>
                                        <p:attrNameLst>
                                          <p:attrName>style.visibility</p:attrName>
                                        </p:attrNameLst>
                                      </p:cBhvr>
                                      <p:to>
                                        <p:strVal val="hidden"/>
                                      </p:to>
                                    </p:set>
                                  </p:childTnLst>
                                </p:cTn>
                              </p:par>
                            </p:childTnLst>
                          </p:cTn>
                        </p:par>
                        <p:par>
                          <p:cTn id="206" fill="hold">
                            <p:stCondLst>
                              <p:cond delay="67520"/>
                            </p:stCondLst>
                            <p:childTnLst>
                              <p:par>
                                <p:cTn id="207" presetID="1" presetClass="entr" presetSubtype="0" fill="hold" grpId="0" nodeType="afterEffect">
                                  <p:stCondLst>
                                    <p:cond delay="0"/>
                                  </p:stCondLst>
                                  <p:childTnLst>
                                    <p:set>
                                      <p:cBhvr>
                                        <p:cTn id="208" dur="1" fill="hold">
                                          <p:stCondLst>
                                            <p:cond delay="0"/>
                                          </p:stCondLst>
                                        </p:cTn>
                                        <p:tgtEl>
                                          <p:spTgt spid="61"/>
                                        </p:tgtEl>
                                        <p:attrNameLst>
                                          <p:attrName>style.visibility</p:attrName>
                                        </p:attrNameLst>
                                      </p:cBhvr>
                                      <p:to>
                                        <p:strVal val="visible"/>
                                      </p:to>
                                    </p:set>
                                  </p:childTnLst>
                                </p:cTn>
                              </p:par>
                            </p:childTnLst>
                          </p:cTn>
                        </p:par>
                        <p:par>
                          <p:cTn id="209" fill="hold">
                            <p:stCondLst>
                              <p:cond delay="67520"/>
                            </p:stCondLst>
                            <p:childTnLst>
                              <p:par>
                                <p:cTn id="210" presetID="1" presetClass="exit" presetSubtype="0" fill="hold" grpId="1" nodeType="afterEffect">
                                  <p:stCondLst>
                                    <p:cond delay="1000"/>
                                  </p:stCondLst>
                                  <p:childTnLst>
                                    <p:set>
                                      <p:cBhvr>
                                        <p:cTn id="211" dur="1" fill="hold">
                                          <p:stCondLst>
                                            <p:cond delay="0"/>
                                          </p:stCondLst>
                                        </p:cTn>
                                        <p:tgtEl>
                                          <p:spTgt spid="61"/>
                                        </p:tgtEl>
                                        <p:attrNameLst>
                                          <p:attrName>style.visibility</p:attrName>
                                        </p:attrNameLst>
                                      </p:cBhvr>
                                      <p:to>
                                        <p:strVal val="hidden"/>
                                      </p:to>
                                    </p:set>
                                  </p:childTnLst>
                                </p:cTn>
                              </p:par>
                            </p:childTnLst>
                          </p:cTn>
                        </p:par>
                        <p:par>
                          <p:cTn id="212" fill="hold">
                            <p:stCondLst>
                              <p:cond delay="68520"/>
                            </p:stCondLst>
                            <p:childTnLst>
                              <p:par>
                                <p:cTn id="213" presetID="1" presetClass="entr" presetSubtype="0" fill="hold" grpId="0" nodeType="afterEffect">
                                  <p:stCondLst>
                                    <p:cond delay="0"/>
                                  </p:stCondLst>
                                  <p:childTnLst>
                                    <p:set>
                                      <p:cBhvr>
                                        <p:cTn id="214" dur="1" fill="hold">
                                          <p:stCondLst>
                                            <p:cond delay="0"/>
                                          </p:stCondLst>
                                        </p:cTn>
                                        <p:tgtEl>
                                          <p:spTgt spid="62"/>
                                        </p:tgtEl>
                                        <p:attrNameLst>
                                          <p:attrName>style.visibility</p:attrName>
                                        </p:attrNameLst>
                                      </p:cBhvr>
                                      <p:to>
                                        <p:strVal val="visible"/>
                                      </p:to>
                                    </p:set>
                                  </p:childTnLst>
                                </p:cTn>
                              </p:par>
                            </p:childTnLst>
                          </p:cTn>
                        </p:par>
                        <p:par>
                          <p:cTn id="215" fill="hold">
                            <p:stCondLst>
                              <p:cond delay="68520"/>
                            </p:stCondLst>
                            <p:childTnLst>
                              <p:par>
                                <p:cTn id="216" presetID="1" presetClass="exit" presetSubtype="0" fill="hold" grpId="1" nodeType="afterEffect">
                                  <p:stCondLst>
                                    <p:cond delay="1000"/>
                                  </p:stCondLst>
                                  <p:childTnLst>
                                    <p:set>
                                      <p:cBhvr>
                                        <p:cTn id="217" dur="1" fill="hold">
                                          <p:stCondLst>
                                            <p:cond delay="0"/>
                                          </p:stCondLst>
                                        </p:cTn>
                                        <p:tgtEl>
                                          <p:spTgt spid="62"/>
                                        </p:tgtEl>
                                        <p:attrNameLst>
                                          <p:attrName>style.visibility</p:attrName>
                                        </p:attrNameLst>
                                      </p:cBhvr>
                                      <p:to>
                                        <p:strVal val="hidden"/>
                                      </p:to>
                                    </p:set>
                                  </p:childTnLst>
                                </p:cTn>
                              </p:par>
                            </p:childTnLst>
                          </p:cTn>
                        </p:par>
                        <p:par>
                          <p:cTn id="218" fill="hold">
                            <p:stCondLst>
                              <p:cond delay="69520"/>
                            </p:stCondLst>
                            <p:childTnLst>
                              <p:par>
                                <p:cTn id="219" presetID="1" presetClass="entr" presetSubtype="0" fill="hold" grpId="0" nodeType="afterEffect">
                                  <p:stCondLst>
                                    <p:cond delay="0"/>
                                  </p:stCondLst>
                                  <p:childTnLst>
                                    <p:set>
                                      <p:cBhvr>
                                        <p:cTn id="220" dur="1" fill="hold">
                                          <p:stCondLst>
                                            <p:cond delay="0"/>
                                          </p:stCondLst>
                                        </p:cTn>
                                        <p:tgtEl>
                                          <p:spTgt spid="63"/>
                                        </p:tgtEl>
                                        <p:attrNameLst>
                                          <p:attrName>style.visibility</p:attrName>
                                        </p:attrNameLst>
                                      </p:cBhvr>
                                      <p:to>
                                        <p:strVal val="visible"/>
                                      </p:to>
                                    </p:set>
                                  </p:childTnLst>
                                </p:cTn>
                              </p:par>
                            </p:childTnLst>
                          </p:cTn>
                        </p:par>
                        <p:par>
                          <p:cTn id="221" fill="hold">
                            <p:stCondLst>
                              <p:cond delay="69520"/>
                            </p:stCondLst>
                            <p:childTnLst>
                              <p:par>
                                <p:cTn id="222" presetID="1" presetClass="exit" presetSubtype="0" fill="hold" grpId="1" nodeType="afterEffect">
                                  <p:stCondLst>
                                    <p:cond delay="1000"/>
                                  </p:stCondLst>
                                  <p:childTnLst>
                                    <p:set>
                                      <p:cBhvr>
                                        <p:cTn id="223" dur="1" fill="hold">
                                          <p:stCondLst>
                                            <p:cond delay="0"/>
                                          </p:stCondLst>
                                        </p:cTn>
                                        <p:tgtEl>
                                          <p:spTgt spid="63"/>
                                        </p:tgtEl>
                                        <p:attrNameLst>
                                          <p:attrName>style.visibility</p:attrName>
                                        </p:attrNameLst>
                                      </p:cBhvr>
                                      <p:to>
                                        <p:strVal val="hidden"/>
                                      </p:to>
                                    </p:set>
                                  </p:childTnLst>
                                </p:cTn>
                              </p:par>
                            </p:childTnLst>
                          </p:cTn>
                        </p:par>
                        <p:par>
                          <p:cTn id="224" fill="hold">
                            <p:stCondLst>
                              <p:cond delay="70520"/>
                            </p:stCondLst>
                            <p:childTnLst>
                              <p:par>
                                <p:cTn id="225" presetID="1" presetClass="entr" presetSubtype="0" fill="hold" grpId="0" nodeType="afterEffect">
                                  <p:stCondLst>
                                    <p:cond delay="0"/>
                                  </p:stCondLst>
                                  <p:childTnLst>
                                    <p:set>
                                      <p:cBhvr>
                                        <p:cTn id="22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674" grpId="0" animBg="1"/>
      <p:bldP spid="27676" grpId="0" animBg="1"/>
      <p:bldP spid="27678" grpId="0" animBg="1"/>
      <p:bldP spid="27680" grpId="0" animBg="1"/>
      <p:bldP spid="27682" grpId="0" animBg="1"/>
      <p:bldP spid="27683" grpId="0" animBg="1"/>
      <p:bldP spid="27684" grpId="0" animBg="1"/>
      <p:bldP spid="27685"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45060" name="Text Box 4"/>
          <p:cNvSpPr txBox="1">
            <a:spLocks noChangeArrowheads="1"/>
          </p:cNvSpPr>
          <p:nvPr/>
        </p:nvSpPr>
        <p:spPr bwMode="auto">
          <a:xfrm>
            <a:off x="1028700" y="2708275"/>
            <a:ext cx="7300913" cy="3387725"/>
          </a:xfrm>
          <a:prstGeom prst="rect">
            <a:avLst/>
          </a:prstGeom>
          <a:noFill/>
          <a:ln w="9525">
            <a:noFill/>
            <a:miter lim="800000"/>
            <a:headEnd/>
            <a:tailEnd/>
          </a:ln>
        </p:spPr>
        <p:txBody>
          <a:bodyPr>
            <a:spAutoFit/>
          </a:bodyPr>
          <a:lstStyle/>
          <a:p>
            <a:pPr algn="ctr"/>
            <a:r>
              <a:rPr lang="fr-FR"/>
              <a:t>Le développement durable est « un développement qui répond </a:t>
            </a:r>
            <a:r>
              <a:rPr lang="fr-FR">
                <a:solidFill>
                  <a:schemeClr val="folHlink"/>
                </a:solidFill>
              </a:rPr>
              <a:t>aux besoins du présent</a:t>
            </a:r>
            <a:r>
              <a:rPr lang="fr-FR"/>
              <a:t> </a:t>
            </a:r>
            <a:r>
              <a:rPr lang="fr-FR">
                <a:solidFill>
                  <a:schemeClr val="folHlink"/>
                </a:solidFill>
              </a:rPr>
              <a:t>sans compromettre la capacité des générations futures à répondre aux leurs </a:t>
            </a:r>
            <a:r>
              <a:rPr lang="fr-FR"/>
              <a:t>», citation de Mme Gro Harlem Brundtland, Premier Ministre norvégien (1987).</a:t>
            </a:r>
            <a:endParaRPr lang="fr-FR" u="sng"/>
          </a:p>
          <a:p>
            <a:pPr algn="ctr"/>
            <a:endParaRPr lang="fr-FR"/>
          </a:p>
          <a:p>
            <a:pPr algn="ctr"/>
            <a:r>
              <a:rPr lang="fr-FR" b="1"/>
              <a:t>Attention</a:t>
            </a:r>
            <a:r>
              <a:rPr lang="fr-FR"/>
              <a:t> à ne pas associer le concept de développement durable </a:t>
            </a:r>
            <a:r>
              <a:rPr lang="fr-FR" b="1">
                <a:solidFill>
                  <a:schemeClr val="folHlink"/>
                </a:solidFill>
              </a:rPr>
              <a:t>uniquement à l'environnement</a:t>
            </a:r>
            <a:r>
              <a:rPr lang="fr-FR"/>
              <a:t> ! En 1992, le Sommet de la Terre à Rio officialise la notion de développement durable et celle </a:t>
            </a:r>
            <a:r>
              <a:rPr lang="fr-FR">
                <a:solidFill>
                  <a:schemeClr val="folHlink"/>
                </a:solidFill>
              </a:rPr>
              <a:t>des trois piliers</a:t>
            </a:r>
            <a:r>
              <a:rPr lang="fr-FR"/>
              <a:t> (</a:t>
            </a:r>
            <a:r>
              <a:rPr lang="fr-FR">
                <a:solidFill>
                  <a:schemeClr val="folHlink"/>
                </a:solidFill>
              </a:rPr>
              <a:t>économie/environnement/social</a:t>
            </a:r>
            <a:r>
              <a:rPr lang="fr-FR"/>
              <a:t>) : un développement économiquement efficace, socialement équitable et environnementalement soutenable. </a:t>
            </a:r>
            <a:br>
              <a:rPr lang="fr-FR"/>
            </a:br>
            <a:endParaRPr lang="fr-FR"/>
          </a:p>
        </p:txBody>
      </p:sp>
      <p:sp>
        <p:nvSpPr>
          <p:cNvPr id="126979"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1 - Généralités</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26981" name="Picture 6" descr="protection"/>
          <p:cNvPicPr>
            <a:picLocks noChangeAspect="1" noChangeArrowheads="1"/>
          </p:cNvPicPr>
          <p:nvPr/>
        </p:nvPicPr>
        <p:blipFill>
          <a:blip r:embed="rId2"/>
          <a:srcRect/>
          <a:stretch>
            <a:fillRect/>
          </a:stretch>
        </p:blipFill>
        <p:spPr bwMode="auto">
          <a:xfrm>
            <a:off x="7627938" y="214313"/>
            <a:ext cx="1270000" cy="909637"/>
          </a:xfrm>
          <a:prstGeom prst="rect">
            <a:avLst/>
          </a:prstGeom>
          <a:noFill/>
          <a:ln w="9525">
            <a:noFill/>
            <a:miter lim="800000"/>
            <a:headEnd/>
            <a:tailEnd/>
          </a:ln>
        </p:spPr>
      </p:pic>
      <p:sp>
        <p:nvSpPr>
          <p:cNvPr id="57351" name="Text Box 7"/>
          <p:cNvSpPr txBox="1">
            <a:spLocks noChangeArrowheads="1"/>
          </p:cNvSpPr>
          <p:nvPr/>
        </p:nvSpPr>
        <p:spPr bwMode="auto">
          <a:xfrm>
            <a:off x="7870825" y="6419850"/>
            <a:ext cx="1392238" cy="244475"/>
          </a:xfrm>
          <a:prstGeom prst="rect">
            <a:avLst/>
          </a:prstGeom>
          <a:noFill/>
          <a:ln w="9525">
            <a:noFill/>
            <a:miter lim="800000"/>
            <a:headEnd/>
            <a:tailEnd/>
          </a:ln>
        </p:spPr>
        <p:txBody>
          <a:bodyPr>
            <a:spAutoFit/>
          </a:bodyPr>
          <a:lstStyle/>
          <a:p>
            <a:pPr defTabSz="914400">
              <a:spcBef>
                <a:spcPct val="50000"/>
              </a:spcBef>
            </a:pPr>
            <a:r>
              <a:rPr lang="fr-FR" sz="1000">
                <a:solidFill>
                  <a:schemeClr val="tx2"/>
                </a:solidFill>
              </a:rPr>
              <a:t>Source :  INSEE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0840"/>
                            </p:stCondLst>
                            <p:childTnLst>
                              <p:par>
                                <p:cTn id="17" presetID="1" presetClass="entr" presetSubtype="0" fill="hold" grpId="0" nodeType="afterEffect">
                                  <p:stCondLst>
                                    <p:cond delay="500"/>
                                  </p:stCondLst>
                                  <p:childTnLst>
                                    <p:set>
                                      <p:cBhvr>
                                        <p:cTn id="18" dur="1" fill="hold">
                                          <p:stCondLst>
                                            <p:cond delay="0"/>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57351"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1" name="Titre 1"/>
          <p:cNvSpPr>
            <a:spLocks noGrp="1"/>
          </p:cNvSpPr>
          <p:nvPr>
            <p:ph type="title" idx="4294967295"/>
          </p:nvPr>
        </p:nvSpPr>
        <p:spPr/>
        <p:txBody>
          <a:bodyPr/>
          <a:lstStyle/>
          <a:p>
            <a:pPr eaLnBrk="1" hangingPunct="1"/>
            <a:r>
              <a:rPr lang="fr-FR" sz="2400" b="1" smtClean="0"/>
              <a:t>Que signifie le sigle RSE ?</a:t>
            </a:r>
            <a:r>
              <a:rPr lang="fr-FR" smtClean="0"/>
              <a:t> </a:t>
            </a:r>
          </a:p>
        </p:txBody>
      </p:sp>
      <p:sp>
        <p:nvSpPr>
          <p:cNvPr id="1280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4598" name="AutoShape 22"/>
          <p:cNvSpPr>
            <a:spLocks noChangeArrowheads="1"/>
          </p:cNvSpPr>
          <p:nvPr/>
        </p:nvSpPr>
        <p:spPr bwMode="auto">
          <a:xfrm>
            <a:off x="833438" y="29495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La Responsabilité Sociétale des Entreprises </a:t>
            </a:r>
          </a:p>
        </p:txBody>
      </p:sp>
      <p:sp>
        <p:nvSpPr>
          <p:cNvPr id="24600" name="AutoShape 24"/>
          <p:cNvSpPr>
            <a:spLocks noChangeArrowheads="1"/>
          </p:cNvSpPr>
          <p:nvPr/>
        </p:nvSpPr>
        <p:spPr bwMode="auto">
          <a:xfrm>
            <a:off x="819150" y="3606800"/>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La Responsabilité de Solidarité des Employeurs</a:t>
            </a:r>
          </a:p>
        </p:txBody>
      </p:sp>
      <p:sp>
        <p:nvSpPr>
          <p:cNvPr id="24601" name="AutoShape 25"/>
          <p:cNvSpPr>
            <a:spLocks noChangeArrowheads="1"/>
          </p:cNvSpPr>
          <p:nvPr/>
        </p:nvSpPr>
        <p:spPr bwMode="auto">
          <a:xfrm>
            <a:off x="811213" y="42957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La Responsabilité du Service Entreprise </a:t>
            </a:r>
          </a:p>
        </p:txBody>
      </p:sp>
      <p:pic>
        <p:nvPicPr>
          <p:cNvPr id="128007" name="Picture 55"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28008" name="Picture 56"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28009" name="Picture 57"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24601"/>
                                        </p:tgtEl>
                                        <p:attrNameLst>
                                          <p:attrName>style.color</p:attrName>
                                        </p:attrNameLst>
                                      </p:cBhvr>
                                      <p:by>
                                        <p:hsl h="0" s="-70588" l="0"/>
                                      </p:by>
                                    </p:animClr>
                                    <p:animClr clrSpc="hsl" dir="cw">
                                      <p:cBhvr>
                                        <p:cTn id="7" dur="500" fill="hold"/>
                                        <p:tgtEl>
                                          <p:spTgt spid="24601"/>
                                        </p:tgtEl>
                                        <p:attrNameLst>
                                          <p:attrName>fillcolor</p:attrName>
                                        </p:attrNameLst>
                                      </p:cBhvr>
                                      <p:by>
                                        <p:hsl h="0" s="-70588" l="0"/>
                                      </p:by>
                                    </p:animClr>
                                    <p:animClr clrSpc="hsl" dir="cw">
                                      <p:cBhvr>
                                        <p:cTn id="8" dur="500" fill="hold"/>
                                        <p:tgtEl>
                                          <p:spTgt spid="24601"/>
                                        </p:tgtEl>
                                        <p:attrNameLst>
                                          <p:attrName>stroke.color</p:attrName>
                                        </p:attrNameLst>
                                      </p:cBhvr>
                                      <p:by>
                                        <p:hsl h="0" s="-70588" l="0"/>
                                      </p:by>
                                    </p:animClr>
                                    <p:set>
                                      <p:cBhvr>
                                        <p:cTn id="9" dur="500" fill="hold"/>
                                        <p:tgtEl>
                                          <p:spTgt spid="24601"/>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24600"/>
                                        </p:tgtEl>
                                        <p:attrNameLst>
                                          <p:attrName>style.color</p:attrName>
                                        </p:attrNameLst>
                                      </p:cBhvr>
                                      <p:by>
                                        <p:hsl h="0" s="-70588" l="0"/>
                                      </p:by>
                                    </p:animClr>
                                    <p:animClr clrSpc="hsl" dir="cw">
                                      <p:cBhvr>
                                        <p:cTn id="12" dur="500" fill="hold"/>
                                        <p:tgtEl>
                                          <p:spTgt spid="24600"/>
                                        </p:tgtEl>
                                        <p:attrNameLst>
                                          <p:attrName>fillcolor</p:attrName>
                                        </p:attrNameLst>
                                      </p:cBhvr>
                                      <p:by>
                                        <p:hsl h="0" s="-70588" l="0"/>
                                      </p:by>
                                    </p:animClr>
                                    <p:animClr clrSpc="hsl" dir="cw">
                                      <p:cBhvr>
                                        <p:cTn id="13" dur="500" fill="hold"/>
                                        <p:tgtEl>
                                          <p:spTgt spid="24600"/>
                                        </p:tgtEl>
                                        <p:attrNameLst>
                                          <p:attrName>stroke.color</p:attrName>
                                        </p:attrNameLst>
                                      </p:cBhvr>
                                      <p:by>
                                        <p:hsl h="0" s="-70588" l="0"/>
                                      </p:by>
                                    </p:animClr>
                                    <p:set>
                                      <p:cBhvr>
                                        <p:cTn id="14" dur="500" fill="hold"/>
                                        <p:tgtEl>
                                          <p:spTgt spid="24600"/>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24598"/>
                                        </p:tgtEl>
                                        <p:attrNameLst>
                                          <p:attrName>style.color</p:attrName>
                                        </p:attrNameLst>
                                      </p:cBhvr>
                                      <p:by>
                                        <p:hsl h="7200000" s="0" l="0"/>
                                      </p:by>
                                    </p:animClr>
                                    <p:animClr clrSpc="hsl" dir="cw">
                                      <p:cBhvr>
                                        <p:cTn id="17" dur="500" fill="hold"/>
                                        <p:tgtEl>
                                          <p:spTgt spid="24598"/>
                                        </p:tgtEl>
                                        <p:attrNameLst>
                                          <p:attrName>fillcolor</p:attrName>
                                        </p:attrNameLst>
                                      </p:cBhvr>
                                      <p:by>
                                        <p:hsl h="7200000" s="0" l="0"/>
                                      </p:by>
                                    </p:animClr>
                                    <p:animClr clrSpc="hsl" dir="cw">
                                      <p:cBhvr>
                                        <p:cTn id="18" dur="500" fill="hold"/>
                                        <p:tgtEl>
                                          <p:spTgt spid="24598"/>
                                        </p:tgtEl>
                                        <p:attrNameLst>
                                          <p:attrName>stroke.color</p:attrName>
                                        </p:attrNameLst>
                                      </p:cBhvr>
                                      <p:by>
                                        <p:hsl h="7200000" s="0" l="0"/>
                                      </p:by>
                                    </p:animClr>
                                    <p:set>
                                      <p:cBhvr>
                                        <p:cTn id="19" dur="500" fill="hold"/>
                                        <p:tgtEl>
                                          <p:spTgt spid="245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8" grpId="0" animBg="1"/>
      <p:bldP spid="24600" grpId="0" animBg="1"/>
      <p:bldP spid="2460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45060" name="Text Box 4"/>
          <p:cNvSpPr txBox="1">
            <a:spLocks noChangeArrowheads="1"/>
          </p:cNvSpPr>
          <p:nvPr/>
        </p:nvSpPr>
        <p:spPr bwMode="auto">
          <a:xfrm>
            <a:off x="1028700" y="3303588"/>
            <a:ext cx="7300913" cy="1190625"/>
          </a:xfrm>
          <a:prstGeom prst="rect">
            <a:avLst/>
          </a:prstGeom>
          <a:noFill/>
          <a:ln w="9525">
            <a:noFill/>
            <a:miter lim="800000"/>
            <a:headEnd/>
            <a:tailEnd/>
          </a:ln>
        </p:spPr>
        <p:txBody>
          <a:bodyPr>
            <a:spAutoFit/>
          </a:bodyPr>
          <a:lstStyle/>
          <a:p>
            <a:pPr algn="ctr"/>
            <a:r>
              <a:rPr lang="fr-FR"/>
              <a:t>Selon la commission Européenne, c’est « </a:t>
            </a:r>
            <a:r>
              <a:rPr lang="fr-FR">
                <a:solidFill>
                  <a:schemeClr val="accent2"/>
                </a:solidFill>
              </a:rPr>
              <a:t>un concept qui désigne l'intégration volontaire par les entreprises de préoccupations sociales, sociétale, et environnementales à leurs activités commerciales et leurs relations avec leurs parties prenantes</a:t>
            </a:r>
            <a:r>
              <a:rPr lang="fr-FR"/>
              <a:t>. » </a:t>
            </a:r>
          </a:p>
        </p:txBody>
      </p:sp>
      <p:sp>
        <p:nvSpPr>
          <p:cNvPr id="129027"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2 - Généralités</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7351" name="Text Box 7"/>
          <p:cNvSpPr txBox="1">
            <a:spLocks noChangeArrowheads="1"/>
          </p:cNvSpPr>
          <p:nvPr/>
        </p:nvSpPr>
        <p:spPr bwMode="auto">
          <a:xfrm>
            <a:off x="6937375" y="6419850"/>
            <a:ext cx="2325688" cy="244475"/>
          </a:xfrm>
          <a:prstGeom prst="rect">
            <a:avLst/>
          </a:prstGeom>
          <a:noFill/>
          <a:ln w="9525">
            <a:noFill/>
            <a:miter lim="800000"/>
            <a:headEnd/>
            <a:tailEnd/>
          </a:ln>
        </p:spPr>
        <p:txBody>
          <a:bodyPr>
            <a:spAutoFit/>
          </a:bodyPr>
          <a:lstStyle/>
          <a:p>
            <a:pPr defTabSz="914400">
              <a:spcBef>
                <a:spcPct val="50000"/>
              </a:spcBef>
            </a:pPr>
            <a:r>
              <a:rPr lang="fr-FR" sz="1000">
                <a:solidFill>
                  <a:schemeClr val="tx2"/>
                </a:solidFill>
              </a:rPr>
              <a:t>Source :  Commission Européenne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9720"/>
                            </p:stCondLst>
                            <p:childTnLst>
                              <p:par>
                                <p:cTn id="17" presetID="1" presetClass="entr" presetSubtype="0" fill="hold" grpId="0" nodeType="afterEffect">
                                  <p:stCondLst>
                                    <p:cond delay="500"/>
                                  </p:stCondLst>
                                  <p:childTnLst>
                                    <p:set>
                                      <p:cBhvr>
                                        <p:cTn id="18" dur="1" fill="hold">
                                          <p:stCondLst>
                                            <p:cond delay="0"/>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57351" grpId="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49" name="Titre 1"/>
          <p:cNvSpPr>
            <a:spLocks noGrp="1"/>
          </p:cNvSpPr>
          <p:nvPr>
            <p:ph type="title" idx="4294967295"/>
          </p:nvPr>
        </p:nvSpPr>
        <p:spPr/>
        <p:txBody>
          <a:bodyPr/>
          <a:lstStyle/>
          <a:p>
            <a:pPr eaLnBrk="1" hangingPunct="1"/>
            <a:r>
              <a:rPr lang="fr-FR" sz="2400" b="1" smtClean="0"/>
              <a:t>Quels sont les piliers de la Responsabilité Sociétale des Entreprises ?</a:t>
            </a:r>
            <a:r>
              <a:rPr lang="fr-FR" smtClean="0"/>
              <a:t> </a:t>
            </a:r>
          </a:p>
        </p:txBody>
      </p:sp>
      <p:sp>
        <p:nvSpPr>
          <p:cNvPr id="1300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3</a:t>
            </a:r>
          </a:p>
          <a:p>
            <a:endParaRPr lang="fr-FR">
              <a:latin typeface="Century Gothic" pitchFamily="34" charset="0"/>
            </a:endParaRPr>
          </a:p>
        </p:txBody>
      </p:sp>
      <p:sp>
        <p:nvSpPr>
          <p:cNvPr id="130051"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130052"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130053"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130054"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130055"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130056"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130057"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130058"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130059"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130060"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130061" name="ZoneTexte 16"/>
          <p:cNvSpPr txBox="1">
            <a:spLocks noChangeArrowheads="1"/>
          </p:cNvSpPr>
          <p:nvPr/>
        </p:nvSpPr>
        <p:spPr bwMode="auto">
          <a:xfrm>
            <a:off x="8142288"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01394" name="AutoShape 18"/>
          <p:cNvSpPr>
            <a:spLocks noChangeArrowheads="1"/>
          </p:cNvSpPr>
          <p:nvPr/>
        </p:nvSpPr>
        <p:spPr bwMode="auto">
          <a:xfrm>
            <a:off x="819150" y="2798763"/>
            <a:ext cx="7556500" cy="709612"/>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Les mêmes que ceux du développement durable (à savoir Environnement / Social / Économie) + Gouvernance</a:t>
            </a:r>
          </a:p>
        </p:txBody>
      </p:sp>
      <p:sp>
        <p:nvSpPr>
          <p:cNvPr id="101395" name="AutoShape 19"/>
          <p:cNvSpPr>
            <a:spLocks noChangeArrowheads="1"/>
          </p:cNvSpPr>
          <p:nvPr/>
        </p:nvSpPr>
        <p:spPr bwMode="auto">
          <a:xfrm>
            <a:off x="819150" y="36861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Environnement/Humain/Marché/Direction</a:t>
            </a:r>
          </a:p>
        </p:txBody>
      </p:sp>
      <p:sp>
        <p:nvSpPr>
          <p:cNvPr id="101396" name="AutoShape 20"/>
          <p:cNvSpPr>
            <a:spLocks noChangeArrowheads="1"/>
          </p:cNvSpPr>
          <p:nvPr/>
        </p:nvSpPr>
        <p:spPr bwMode="auto">
          <a:xfrm>
            <a:off x="811213" y="42957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Etat/Gouvernance/Economie/Environnement</a:t>
            </a:r>
          </a:p>
        </p:txBody>
      </p:sp>
      <p:pic>
        <p:nvPicPr>
          <p:cNvPr id="130066" name="Picture 19" descr="question"/>
          <p:cNvPicPr>
            <a:picLocks noChangeAspect="1" noChangeArrowheads="1"/>
          </p:cNvPicPr>
          <p:nvPr/>
        </p:nvPicPr>
        <p:blipFill>
          <a:blip r:embed="rId2"/>
          <a:srcRect/>
          <a:stretch>
            <a:fillRect/>
          </a:stretch>
        </p:blipFill>
        <p:spPr bwMode="auto">
          <a:xfrm>
            <a:off x="7859713" y="184150"/>
            <a:ext cx="1031875" cy="931863"/>
          </a:xfrm>
          <a:prstGeom prst="rect">
            <a:avLst/>
          </a:prstGeom>
          <a:noFill/>
          <a:ln w="9525">
            <a:noFill/>
            <a:miter lim="800000"/>
            <a:headEnd/>
            <a:tailEnd/>
          </a:ln>
        </p:spPr>
      </p:pic>
      <p:pic>
        <p:nvPicPr>
          <p:cNvPr id="130067" name="Picture 2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30068" name="Picture 2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30069" name="Picture 2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30070" name="Picture 23"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1394"/>
                                        </p:tgtEl>
                                        <p:attrNameLst>
                                          <p:attrName>style.color</p:attrName>
                                        </p:attrNameLst>
                                      </p:cBhvr>
                                      <p:by>
                                        <p:hsl h="7200000" s="0" l="0"/>
                                      </p:by>
                                    </p:animClr>
                                    <p:animClr clrSpc="hsl" dir="cw">
                                      <p:cBhvr>
                                        <p:cTn id="7" dur="500" fill="hold"/>
                                        <p:tgtEl>
                                          <p:spTgt spid="101394"/>
                                        </p:tgtEl>
                                        <p:attrNameLst>
                                          <p:attrName>fillcolor</p:attrName>
                                        </p:attrNameLst>
                                      </p:cBhvr>
                                      <p:by>
                                        <p:hsl h="7200000" s="0" l="0"/>
                                      </p:by>
                                    </p:animClr>
                                    <p:animClr clrSpc="hsl" dir="cw">
                                      <p:cBhvr>
                                        <p:cTn id="8" dur="500" fill="hold"/>
                                        <p:tgtEl>
                                          <p:spTgt spid="101394"/>
                                        </p:tgtEl>
                                        <p:attrNameLst>
                                          <p:attrName>stroke.color</p:attrName>
                                        </p:attrNameLst>
                                      </p:cBhvr>
                                      <p:by>
                                        <p:hsl h="7200000" s="0" l="0"/>
                                      </p:by>
                                    </p:animClr>
                                    <p:set>
                                      <p:cBhvr>
                                        <p:cTn id="9" dur="500" fill="hold"/>
                                        <p:tgtEl>
                                          <p:spTgt spid="101394"/>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01395"/>
                                        </p:tgtEl>
                                        <p:attrNameLst>
                                          <p:attrName>style.color</p:attrName>
                                        </p:attrNameLst>
                                      </p:cBhvr>
                                      <p:by>
                                        <p:hsl h="0" s="-70588" l="0"/>
                                      </p:by>
                                    </p:animClr>
                                    <p:animClr clrSpc="hsl" dir="cw">
                                      <p:cBhvr>
                                        <p:cTn id="12" dur="500" fill="hold"/>
                                        <p:tgtEl>
                                          <p:spTgt spid="101395"/>
                                        </p:tgtEl>
                                        <p:attrNameLst>
                                          <p:attrName>fillcolor</p:attrName>
                                        </p:attrNameLst>
                                      </p:cBhvr>
                                      <p:by>
                                        <p:hsl h="0" s="-70588" l="0"/>
                                      </p:by>
                                    </p:animClr>
                                    <p:animClr clrSpc="hsl" dir="cw">
                                      <p:cBhvr>
                                        <p:cTn id="13" dur="500" fill="hold"/>
                                        <p:tgtEl>
                                          <p:spTgt spid="101395"/>
                                        </p:tgtEl>
                                        <p:attrNameLst>
                                          <p:attrName>stroke.color</p:attrName>
                                        </p:attrNameLst>
                                      </p:cBhvr>
                                      <p:by>
                                        <p:hsl h="0" s="-70588" l="0"/>
                                      </p:by>
                                    </p:animClr>
                                    <p:set>
                                      <p:cBhvr>
                                        <p:cTn id="14" dur="500" fill="hold"/>
                                        <p:tgtEl>
                                          <p:spTgt spid="101395"/>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01396"/>
                                        </p:tgtEl>
                                        <p:attrNameLst>
                                          <p:attrName>style.color</p:attrName>
                                        </p:attrNameLst>
                                      </p:cBhvr>
                                      <p:by>
                                        <p:hsl h="0" s="-70588" l="0"/>
                                      </p:by>
                                    </p:animClr>
                                    <p:animClr clrSpc="hsl" dir="cw">
                                      <p:cBhvr>
                                        <p:cTn id="17" dur="500" fill="hold"/>
                                        <p:tgtEl>
                                          <p:spTgt spid="101396"/>
                                        </p:tgtEl>
                                        <p:attrNameLst>
                                          <p:attrName>fillcolor</p:attrName>
                                        </p:attrNameLst>
                                      </p:cBhvr>
                                      <p:by>
                                        <p:hsl h="0" s="-70588" l="0"/>
                                      </p:by>
                                    </p:animClr>
                                    <p:animClr clrSpc="hsl" dir="cw">
                                      <p:cBhvr>
                                        <p:cTn id="18" dur="500" fill="hold"/>
                                        <p:tgtEl>
                                          <p:spTgt spid="101396"/>
                                        </p:tgtEl>
                                        <p:attrNameLst>
                                          <p:attrName>stroke.color</p:attrName>
                                        </p:attrNameLst>
                                      </p:cBhvr>
                                      <p:by>
                                        <p:hsl h="0" s="-70588" l="0"/>
                                      </p:by>
                                    </p:animClr>
                                    <p:set>
                                      <p:cBhvr>
                                        <p:cTn id="19" dur="500" fill="hold"/>
                                        <p:tgtEl>
                                          <p:spTgt spid="1013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4" grpId="0" animBg="1"/>
      <p:bldP spid="101395" grpId="0" animBg="1"/>
      <p:bldP spid="10139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p:txBody>
          <a:bodyPr/>
          <a:lstStyle/>
          <a:p>
            <a:r>
              <a:rPr lang="fr-FR" smtClean="0"/>
              <a:t>Réponse : A</a:t>
            </a:r>
          </a:p>
        </p:txBody>
      </p:sp>
      <p:sp>
        <p:nvSpPr>
          <p:cNvPr id="41989" name="Text Box 5"/>
          <p:cNvSpPr txBox="1">
            <a:spLocks noChangeArrowheads="1"/>
          </p:cNvSpPr>
          <p:nvPr/>
        </p:nvSpPr>
        <p:spPr bwMode="auto">
          <a:xfrm>
            <a:off x="550863" y="2870200"/>
            <a:ext cx="8201025" cy="2563813"/>
          </a:xfrm>
          <a:prstGeom prst="rect">
            <a:avLst/>
          </a:prstGeom>
          <a:noFill/>
          <a:ln w="9525">
            <a:noFill/>
            <a:miter lim="800000"/>
            <a:headEnd/>
            <a:tailEnd/>
          </a:ln>
        </p:spPr>
        <p:txBody>
          <a:bodyPr>
            <a:spAutoFit/>
          </a:bodyPr>
          <a:lstStyle/>
          <a:p>
            <a:pPr algn="ctr" defTabSz="914400"/>
            <a:r>
              <a:rPr lang="fr-FR"/>
              <a:t>Selon la commission Européenne, c’est  « un concept qui désigne </a:t>
            </a:r>
            <a:r>
              <a:rPr lang="fr-FR">
                <a:solidFill>
                  <a:schemeClr val="folHlink"/>
                </a:solidFill>
              </a:rPr>
              <a:t>l'intégration volontaire</a:t>
            </a:r>
            <a:r>
              <a:rPr lang="fr-FR"/>
              <a:t> par les entreprises de préoccupations </a:t>
            </a:r>
            <a:r>
              <a:rPr lang="fr-FR">
                <a:solidFill>
                  <a:schemeClr val="folHlink"/>
                </a:solidFill>
              </a:rPr>
              <a:t>sociales, sociétale, et environnementales</a:t>
            </a:r>
            <a:r>
              <a:rPr lang="fr-FR"/>
              <a:t> à leurs activités commerciales et leurs relations avec leurs </a:t>
            </a:r>
            <a:r>
              <a:rPr lang="fr-FR">
                <a:solidFill>
                  <a:schemeClr val="folHlink"/>
                </a:solidFill>
              </a:rPr>
              <a:t>parties prenantes.</a:t>
            </a:r>
            <a:r>
              <a:rPr lang="fr-FR"/>
              <a:t> » </a:t>
            </a:r>
            <a:endParaRPr lang="fr-FR" u="sng"/>
          </a:p>
          <a:p>
            <a:pPr defTabSz="914400"/>
            <a:endParaRPr lang="fr-FR"/>
          </a:p>
          <a:p>
            <a:pPr algn="ctr" defTabSz="914400"/>
            <a:r>
              <a:rPr lang="fr-FR"/>
              <a:t>On parle alors de « </a:t>
            </a:r>
            <a:r>
              <a:rPr lang="fr-FR">
                <a:solidFill>
                  <a:schemeClr val="accent2"/>
                </a:solidFill>
              </a:rPr>
              <a:t>démarche RSE</a:t>
            </a:r>
            <a:r>
              <a:rPr lang="fr-FR"/>
              <a:t> ». En clair :</a:t>
            </a:r>
          </a:p>
          <a:p>
            <a:pPr defTabSz="914400"/>
            <a:endParaRPr lang="fr-FR"/>
          </a:p>
          <a:p>
            <a:pPr algn="ctr" defTabSz="914400">
              <a:buFont typeface="Wingdings" pitchFamily="2" charset="2"/>
              <a:buChar char="è"/>
            </a:pPr>
            <a:r>
              <a:rPr lang="fr-FR" b="1">
                <a:solidFill>
                  <a:schemeClr val="accent2"/>
                </a:solidFill>
              </a:rPr>
              <a:t>Développement durable</a:t>
            </a:r>
            <a:r>
              <a:rPr lang="fr-FR" b="1"/>
              <a:t> = </a:t>
            </a:r>
            <a:r>
              <a:rPr lang="fr-FR" b="1">
                <a:solidFill>
                  <a:schemeClr val="accent2"/>
                </a:solidFill>
              </a:rPr>
              <a:t>concepts</a:t>
            </a:r>
          </a:p>
          <a:p>
            <a:pPr defTabSz="914400"/>
            <a:r>
              <a:rPr lang="fr-FR" b="1">
                <a:solidFill>
                  <a:schemeClr val="accent2"/>
                </a:solidFill>
                <a:sym typeface="Wingdings" pitchFamily="2" charset="2"/>
              </a:rPr>
              <a:t> </a:t>
            </a:r>
            <a:r>
              <a:rPr lang="fr-FR" b="1">
                <a:solidFill>
                  <a:schemeClr val="accent2"/>
                </a:solidFill>
              </a:rPr>
              <a:t>Responsabilité Sociétale des Entreprises</a:t>
            </a:r>
            <a:r>
              <a:rPr lang="fr-FR" b="1"/>
              <a:t> =  </a:t>
            </a:r>
            <a:r>
              <a:rPr lang="fr-FR" b="1">
                <a:solidFill>
                  <a:schemeClr val="accent2"/>
                </a:solidFill>
              </a:rPr>
              <a:t>attitude de gouvernance</a:t>
            </a:r>
            <a:endParaRPr lang="fr-FR"/>
          </a:p>
        </p:txBody>
      </p:sp>
      <p:sp>
        <p:nvSpPr>
          <p:cNvPr id="131075"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3 - Généralités</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31077" name="Picture 6" descr="question"/>
          <p:cNvPicPr>
            <a:picLocks noChangeAspect="1" noChangeArrowheads="1"/>
          </p:cNvPicPr>
          <p:nvPr/>
        </p:nvPicPr>
        <p:blipFill>
          <a:blip r:embed="rId2"/>
          <a:srcRect/>
          <a:stretch>
            <a:fillRect/>
          </a:stretch>
        </p:blipFill>
        <p:spPr bwMode="auto">
          <a:xfrm>
            <a:off x="7859713" y="184150"/>
            <a:ext cx="1031875" cy="931863"/>
          </a:xfrm>
          <a:prstGeom prst="rect">
            <a:avLst/>
          </a:prstGeom>
          <a:noFill/>
          <a:ln w="9525">
            <a:noFill/>
            <a:miter lim="800000"/>
            <a:headEnd/>
            <a:tailEnd/>
          </a:ln>
        </p:spPr>
      </p:pic>
      <p:sp>
        <p:nvSpPr>
          <p:cNvPr id="59399" name="Text Box 7"/>
          <p:cNvSpPr txBox="1">
            <a:spLocks noChangeArrowheads="1"/>
          </p:cNvSpPr>
          <p:nvPr/>
        </p:nvSpPr>
        <p:spPr bwMode="auto">
          <a:xfrm>
            <a:off x="6937375" y="6419850"/>
            <a:ext cx="23256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Commission Européenne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1989"/>
                                        </p:tgtEl>
                                        <p:attrNameLst>
                                          <p:attrName>style.visibility</p:attrName>
                                        </p:attrNameLst>
                                      </p:cBhvr>
                                      <p:to>
                                        <p:strVal val="visible"/>
                                      </p:to>
                                    </p:set>
                                    <p:anim calcmode="discrete" valueType="clr">
                                      <p:cBhvr override="childStyle">
                                        <p:cTn id="13" dur="80"/>
                                        <p:tgtEl>
                                          <p:spTgt spid="4198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1989"/>
                                        </p:tgtEl>
                                        <p:attrNameLst>
                                          <p:attrName>fillcolor</p:attrName>
                                        </p:attrNameLst>
                                      </p:cBhvr>
                                      <p:tavLst>
                                        <p:tav tm="0">
                                          <p:val>
                                            <p:clrVal>
                                              <a:schemeClr val="accent2"/>
                                            </p:clrVal>
                                          </p:val>
                                        </p:tav>
                                        <p:tav tm="50000">
                                          <p:val>
                                            <p:clrVal>
                                              <a:schemeClr val="hlink"/>
                                            </p:clrVal>
                                          </p:val>
                                        </p:tav>
                                      </p:tavLst>
                                    </p:anim>
                                    <p:set>
                                      <p:cBhvr>
                                        <p:cTn id="15" dur="80"/>
                                        <p:tgtEl>
                                          <p:spTgt spid="41989"/>
                                        </p:tgtEl>
                                        <p:attrNameLst>
                                          <p:attrName>fill.type</p:attrName>
                                        </p:attrNameLst>
                                      </p:cBhvr>
                                      <p:to>
                                        <p:strVal val="solid"/>
                                      </p:to>
                                    </p:set>
                                  </p:childTnLst>
                                </p:cTn>
                              </p:par>
                            </p:childTnLst>
                          </p:cTn>
                        </p:par>
                        <p:par>
                          <p:cTn id="16" fill="hold">
                            <p:stCondLst>
                              <p:cond delay="14720"/>
                            </p:stCondLst>
                            <p:childTnLst>
                              <p:par>
                                <p:cTn id="17" presetID="1" presetClass="entr" presetSubtype="0" fill="hold" grpId="0" nodeType="afterEffect">
                                  <p:stCondLst>
                                    <p:cond delay="500"/>
                                  </p:stCondLst>
                                  <p:childTnLst>
                                    <p:set>
                                      <p:cBhvr>
                                        <p:cTn id="18" dur="1" fill="hold">
                                          <p:stCondLst>
                                            <p:cond delay="0"/>
                                          </p:stCondLst>
                                        </p:cTn>
                                        <p:tgtEl>
                                          <p:spTgt spid="59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41989" grpId="0"/>
      <p:bldP spid="59399"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7" name="Titre 1"/>
          <p:cNvSpPr>
            <a:spLocks noGrp="1"/>
          </p:cNvSpPr>
          <p:nvPr>
            <p:ph type="title" idx="4294967295"/>
          </p:nvPr>
        </p:nvSpPr>
        <p:spPr/>
        <p:txBody>
          <a:bodyPr/>
          <a:lstStyle/>
          <a:p>
            <a:pPr eaLnBrk="1" hangingPunct="1"/>
            <a:r>
              <a:rPr lang="fr-FR" sz="2000" b="1" smtClean="0"/>
              <a:t>On entend souvent dire que la RSE est une démarche «vertueuse » : pourquoi ?</a:t>
            </a:r>
            <a:r>
              <a:rPr lang="fr-FR" smtClean="0"/>
              <a:t> </a:t>
            </a:r>
          </a:p>
        </p:txBody>
      </p:sp>
      <p:sp>
        <p:nvSpPr>
          <p:cNvPr id="13209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4598" name="AutoShape 22"/>
          <p:cNvSpPr>
            <a:spLocks noChangeArrowheads="1"/>
          </p:cNvSpPr>
          <p:nvPr/>
        </p:nvSpPr>
        <p:spPr bwMode="auto">
          <a:xfrm>
            <a:off x="833438" y="29495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Parce qu’elle ne permet pas de Redonner du Sens Ensemble </a:t>
            </a:r>
          </a:p>
        </p:txBody>
      </p:sp>
      <p:sp>
        <p:nvSpPr>
          <p:cNvPr id="24600" name="AutoShape 24"/>
          <p:cNvSpPr>
            <a:spLocks noChangeArrowheads="1"/>
          </p:cNvSpPr>
          <p:nvPr/>
        </p:nvSpPr>
        <p:spPr bwMode="auto">
          <a:xfrm>
            <a:off x="804863" y="3463925"/>
            <a:ext cx="7556500" cy="709613"/>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Parce qu’elle pose un certain nombre de principes et de valeurs qui cherchent à être en amélioration continue sur l’ensemble des piliers</a:t>
            </a:r>
          </a:p>
        </p:txBody>
      </p:sp>
      <p:sp>
        <p:nvSpPr>
          <p:cNvPr id="24601" name="AutoShape 25"/>
          <p:cNvSpPr>
            <a:spLocks noChangeArrowheads="1"/>
          </p:cNvSpPr>
          <p:nvPr/>
        </p:nvSpPr>
        <p:spPr bwMode="auto">
          <a:xfrm>
            <a:off x="811213" y="42957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Parce qu’elle ne met pas l’humain au cœur des préoccupations</a:t>
            </a:r>
          </a:p>
        </p:txBody>
      </p:sp>
      <p:pic>
        <p:nvPicPr>
          <p:cNvPr id="132103" name="Picture 55"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32104" name="Picture 56"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32105" name="Picture 57"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24598"/>
                                        </p:tgtEl>
                                        <p:attrNameLst>
                                          <p:attrName>style.color</p:attrName>
                                        </p:attrNameLst>
                                      </p:cBhvr>
                                      <p:by>
                                        <p:hsl h="0" s="-70588" l="0"/>
                                      </p:by>
                                    </p:animClr>
                                    <p:animClr clrSpc="hsl" dir="cw">
                                      <p:cBhvr>
                                        <p:cTn id="7" dur="500" fill="hold"/>
                                        <p:tgtEl>
                                          <p:spTgt spid="24598"/>
                                        </p:tgtEl>
                                        <p:attrNameLst>
                                          <p:attrName>fillcolor</p:attrName>
                                        </p:attrNameLst>
                                      </p:cBhvr>
                                      <p:by>
                                        <p:hsl h="0" s="-70588" l="0"/>
                                      </p:by>
                                    </p:animClr>
                                    <p:animClr clrSpc="hsl" dir="cw">
                                      <p:cBhvr>
                                        <p:cTn id="8" dur="500" fill="hold"/>
                                        <p:tgtEl>
                                          <p:spTgt spid="24598"/>
                                        </p:tgtEl>
                                        <p:attrNameLst>
                                          <p:attrName>stroke.color</p:attrName>
                                        </p:attrNameLst>
                                      </p:cBhvr>
                                      <p:by>
                                        <p:hsl h="0" s="-70588" l="0"/>
                                      </p:by>
                                    </p:animClr>
                                    <p:set>
                                      <p:cBhvr>
                                        <p:cTn id="9" dur="500" fill="hold"/>
                                        <p:tgtEl>
                                          <p:spTgt spid="24598"/>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24601"/>
                                        </p:tgtEl>
                                        <p:attrNameLst>
                                          <p:attrName>style.color</p:attrName>
                                        </p:attrNameLst>
                                      </p:cBhvr>
                                      <p:by>
                                        <p:hsl h="0" s="-70588" l="0"/>
                                      </p:by>
                                    </p:animClr>
                                    <p:animClr clrSpc="hsl" dir="cw">
                                      <p:cBhvr>
                                        <p:cTn id="12" dur="500" fill="hold"/>
                                        <p:tgtEl>
                                          <p:spTgt spid="24601"/>
                                        </p:tgtEl>
                                        <p:attrNameLst>
                                          <p:attrName>fillcolor</p:attrName>
                                        </p:attrNameLst>
                                      </p:cBhvr>
                                      <p:by>
                                        <p:hsl h="0" s="-70588" l="0"/>
                                      </p:by>
                                    </p:animClr>
                                    <p:animClr clrSpc="hsl" dir="cw">
                                      <p:cBhvr>
                                        <p:cTn id="13" dur="500" fill="hold"/>
                                        <p:tgtEl>
                                          <p:spTgt spid="24601"/>
                                        </p:tgtEl>
                                        <p:attrNameLst>
                                          <p:attrName>stroke.color</p:attrName>
                                        </p:attrNameLst>
                                      </p:cBhvr>
                                      <p:by>
                                        <p:hsl h="0" s="-70588" l="0"/>
                                      </p:by>
                                    </p:animClr>
                                    <p:set>
                                      <p:cBhvr>
                                        <p:cTn id="14" dur="500" fill="hold"/>
                                        <p:tgtEl>
                                          <p:spTgt spid="24601"/>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24600"/>
                                        </p:tgtEl>
                                        <p:attrNameLst>
                                          <p:attrName>style.color</p:attrName>
                                        </p:attrNameLst>
                                      </p:cBhvr>
                                      <p:by>
                                        <p:hsl h="7200000" s="0" l="0"/>
                                      </p:by>
                                    </p:animClr>
                                    <p:animClr clrSpc="hsl" dir="cw">
                                      <p:cBhvr>
                                        <p:cTn id="17" dur="500" fill="hold"/>
                                        <p:tgtEl>
                                          <p:spTgt spid="24600"/>
                                        </p:tgtEl>
                                        <p:attrNameLst>
                                          <p:attrName>fillcolor</p:attrName>
                                        </p:attrNameLst>
                                      </p:cBhvr>
                                      <p:by>
                                        <p:hsl h="7200000" s="0" l="0"/>
                                      </p:by>
                                    </p:animClr>
                                    <p:animClr clrSpc="hsl" dir="cw">
                                      <p:cBhvr>
                                        <p:cTn id="18" dur="500" fill="hold"/>
                                        <p:tgtEl>
                                          <p:spTgt spid="24600"/>
                                        </p:tgtEl>
                                        <p:attrNameLst>
                                          <p:attrName>stroke.color</p:attrName>
                                        </p:attrNameLst>
                                      </p:cBhvr>
                                      <p:by>
                                        <p:hsl h="7200000" s="0" l="0"/>
                                      </p:by>
                                    </p:animClr>
                                    <p:set>
                                      <p:cBhvr>
                                        <p:cTn id="19" dur="500" fill="hold"/>
                                        <p:tgtEl>
                                          <p:spTgt spid="246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8" grpId="0" animBg="1"/>
      <p:bldP spid="24600" grpId="0" animBg="1"/>
      <p:bldP spid="2460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p:txBody>
          <a:bodyPr/>
          <a:lstStyle/>
          <a:p>
            <a:r>
              <a:rPr lang="fr-FR" smtClean="0"/>
              <a:t>Réponse : B</a:t>
            </a:r>
          </a:p>
        </p:txBody>
      </p:sp>
      <p:sp>
        <p:nvSpPr>
          <p:cNvPr id="41989" name="Text Box 5"/>
          <p:cNvSpPr txBox="1">
            <a:spLocks noChangeArrowheads="1"/>
          </p:cNvSpPr>
          <p:nvPr/>
        </p:nvSpPr>
        <p:spPr bwMode="auto">
          <a:xfrm>
            <a:off x="550863" y="3387725"/>
            <a:ext cx="8201025" cy="1190625"/>
          </a:xfrm>
          <a:prstGeom prst="rect">
            <a:avLst/>
          </a:prstGeom>
          <a:noFill/>
          <a:ln w="9525">
            <a:noFill/>
            <a:miter lim="800000"/>
            <a:headEnd/>
            <a:tailEnd/>
          </a:ln>
        </p:spPr>
        <p:txBody>
          <a:bodyPr>
            <a:spAutoFit/>
          </a:bodyPr>
          <a:lstStyle/>
          <a:p>
            <a:pPr algn="ctr" defTabSz="914400"/>
            <a:r>
              <a:rPr lang="fr-FR"/>
              <a:t>Cette démarche permet de s’inscrire dans </a:t>
            </a:r>
            <a:r>
              <a:rPr lang="fr-FR">
                <a:solidFill>
                  <a:schemeClr val="accent2"/>
                </a:solidFill>
              </a:rPr>
              <a:t>un cercle vertueux</a:t>
            </a:r>
            <a:r>
              <a:rPr lang="fr-FR"/>
              <a:t> (ensemble de cause à effet qui améliore un système entier), c'est-à-dire dans la </a:t>
            </a:r>
            <a:r>
              <a:rPr lang="fr-FR">
                <a:solidFill>
                  <a:schemeClr val="accent2"/>
                </a:solidFill>
              </a:rPr>
              <a:t>prise en compte de tous les éléments d’une démarche d’amélioration continue</a:t>
            </a:r>
            <a:r>
              <a:rPr lang="fr-FR"/>
              <a:t> sur </a:t>
            </a:r>
            <a:r>
              <a:rPr lang="fr-FR">
                <a:solidFill>
                  <a:schemeClr val="accent2"/>
                </a:solidFill>
              </a:rPr>
              <a:t>l’ensemble des champs</a:t>
            </a:r>
            <a:r>
              <a:rPr lang="fr-FR"/>
              <a:t> avec une </a:t>
            </a:r>
            <a:r>
              <a:rPr lang="fr-FR">
                <a:solidFill>
                  <a:schemeClr val="accent2"/>
                </a:solidFill>
              </a:rPr>
              <a:t>exemplarité forte</a:t>
            </a:r>
            <a:r>
              <a:rPr lang="fr-FR"/>
              <a:t>. </a:t>
            </a:r>
          </a:p>
        </p:txBody>
      </p:sp>
      <p:sp>
        <p:nvSpPr>
          <p:cNvPr id="133123"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4 - Généralités</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1989"/>
                                        </p:tgtEl>
                                        <p:attrNameLst>
                                          <p:attrName>style.visibility</p:attrName>
                                        </p:attrNameLst>
                                      </p:cBhvr>
                                      <p:to>
                                        <p:strVal val="visible"/>
                                      </p:to>
                                    </p:set>
                                    <p:anim calcmode="discrete" valueType="clr">
                                      <p:cBhvr override="childStyle">
                                        <p:cTn id="13" dur="80"/>
                                        <p:tgtEl>
                                          <p:spTgt spid="4198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1989"/>
                                        </p:tgtEl>
                                        <p:attrNameLst>
                                          <p:attrName>fillcolor</p:attrName>
                                        </p:attrNameLst>
                                      </p:cBhvr>
                                      <p:tavLst>
                                        <p:tav tm="0">
                                          <p:val>
                                            <p:clrVal>
                                              <a:schemeClr val="accent2"/>
                                            </p:clrVal>
                                          </p:val>
                                        </p:tav>
                                        <p:tav tm="50000">
                                          <p:val>
                                            <p:clrVal>
                                              <a:schemeClr val="hlink"/>
                                            </p:clrVal>
                                          </p:val>
                                        </p:tav>
                                      </p:tavLst>
                                    </p:anim>
                                    <p:set>
                                      <p:cBhvr>
                                        <p:cTn id="15" dur="80"/>
                                        <p:tgtEl>
                                          <p:spTgt spid="419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41989"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5" name="Titre 1"/>
          <p:cNvSpPr>
            <a:spLocks noGrp="1"/>
          </p:cNvSpPr>
          <p:nvPr>
            <p:ph type="title" idx="4294967295"/>
          </p:nvPr>
        </p:nvSpPr>
        <p:spPr/>
        <p:txBody>
          <a:bodyPr/>
          <a:lstStyle/>
          <a:p>
            <a:pPr eaLnBrk="1" hangingPunct="1"/>
            <a:r>
              <a:rPr lang="fr-FR" sz="2000" b="1" smtClean="0"/>
              <a:t>Parmi les listes de mots suivantes, laquelle ne reflète pas des valeurs de la RSE ?</a:t>
            </a:r>
            <a:r>
              <a:rPr lang="fr-FR" smtClean="0"/>
              <a:t> </a:t>
            </a:r>
          </a:p>
        </p:txBody>
      </p:sp>
      <p:sp>
        <p:nvSpPr>
          <p:cNvPr id="13414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5622" name="AutoShape 22"/>
          <p:cNvSpPr>
            <a:spLocks noChangeArrowheads="1"/>
          </p:cNvSpPr>
          <p:nvPr/>
        </p:nvSpPr>
        <p:spPr bwMode="auto">
          <a:xfrm>
            <a:off x="847725" y="2466975"/>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A - Entraide  - Echanges - Partage - Pérennité </a:t>
            </a:r>
          </a:p>
        </p:txBody>
      </p:sp>
      <p:sp>
        <p:nvSpPr>
          <p:cNvPr id="25623" name="AutoShape 23"/>
          <p:cNvSpPr>
            <a:spLocks noChangeArrowheads="1"/>
          </p:cNvSpPr>
          <p:nvPr/>
        </p:nvSpPr>
        <p:spPr bwMode="auto">
          <a:xfrm>
            <a:off x="833438" y="3067050"/>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B - Transparence - Création de valeur - Diversité</a:t>
            </a:r>
          </a:p>
        </p:txBody>
      </p:sp>
      <p:sp>
        <p:nvSpPr>
          <p:cNvPr id="25624" name="AutoShape 24"/>
          <p:cNvSpPr>
            <a:spLocks noChangeArrowheads="1"/>
          </p:cNvSpPr>
          <p:nvPr/>
        </p:nvSpPr>
        <p:spPr bwMode="auto">
          <a:xfrm>
            <a:off x="819150" y="4268788"/>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D - Egalité - Epanouissement - Convivialité - Amélioration continue </a:t>
            </a:r>
          </a:p>
        </p:txBody>
      </p:sp>
      <p:sp>
        <p:nvSpPr>
          <p:cNvPr id="3" name="AutoShape 23"/>
          <p:cNvSpPr>
            <a:spLocks noChangeArrowheads="1"/>
          </p:cNvSpPr>
          <p:nvPr/>
        </p:nvSpPr>
        <p:spPr bwMode="auto">
          <a:xfrm>
            <a:off x="819150" y="3660775"/>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C - Individualisme - Brièveté - Déloyale</a:t>
            </a:r>
          </a:p>
        </p:txBody>
      </p:sp>
      <p:pic>
        <p:nvPicPr>
          <p:cNvPr id="134152" name="Picture 46" descr="valeurs 2"/>
          <p:cNvPicPr>
            <a:picLocks noChangeAspect="1" noChangeArrowheads="1"/>
          </p:cNvPicPr>
          <p:nvPr/>
        </p:nvPicPr>
        <p:blipFill>
          <a:blip r:embed="rId2"/>
          <a:srcRect/>
          <a:stretch>
            <a:fillRect/>
          </a:stretch>
        </p:blipFill>
        <p:spPr bwMode="auto">
          <a:xfrm>
            <a:off x="8375650" y="2873375"/>
            <a:ext cx="768350" cy="1631950"/>
          </a:xfrm>
          <a:prstGeom prst="rect">
            <a:avLst/>
          </a:prstGeom>
          <a:noFill/>
          <a:ln w="9525">
            <a:noFill/>
            <a:miter lim="800000"/>
            <a:headEnd/>
            <a:tailEnd/>
          </a:ln>
        </p:spPr>
      </p:pic>
      <p:pic>
        <p:nvPicPr>
          <p:cNvPr id="134153" name="Picture 47"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34154" name="Picture 48"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34155" name="Picture 49"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34156" name="Picture 50"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25622"/>
                                        </p:tgtEl>
                                        <p:attrNameLst>
                                          <p:attrName>style.color</p:attrName>
                                        </p:attrNameLst>
                                      </p:cBhvr>
                                      <p:by>
                                        <p:hsl h="0" s="-70588" l="0"/>
                                      </p:by>
                                    </p:animClr>
                                    <p:animClr clrSpc="hsl" dir="cw">
                                      <p:cBhvr>
                                        <p:cTn id="12" dur="500" fill="hold"/>
                                        <p:tgtEl>
                                          <p:spTgt spid="25622"/>
                                        </p:tgtEl>
                                        <p:attrNameLst>
                                          <p:attrName>fillcolor</p:attrName>
                                        </p:attrNameLst>
                                      </p:cBhvr>
                                      <p:by>
                                        <p:hsl h="0" s="-70588" l="0"/>
                                      </p:by>
                                    </p:animClr>
                                    <p:animClr clrSpc="hsl" dir="cw">
                                      <p:cBhvr>
                                        <p:cTn id="13" dur="500" fill="hold"/>
                                        <p:tgtEl>
                                          <p:spTgt spid="25622"/>
                                        </p:tgtEl>
                                        <p:attrNameLst>
                                          <p:attrName>stroke.color</p:attrName>
                                        </p:attrNameLst>
                                      </p:cBhvr>
                                      <p:by>
                                        <p:hsl h="0" s="-70588" l="0"/>
                                      </p:by>
                                    </p:animClr>
                                    <p:set>
                                      <p:cBhvr>
                                        <p:cTn id="14" dur="500" fill="hold"/>
                                        <p:tgtEl>
                                          <p:spTgt spid="2562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25623"/>
                                        </p:tgtEl>
                                        <p:attrNameLst>
                                          <p:attrName>style.color</p:attrName>
                                        </p:attrNameLst>
                                      </p:cBhvr>
                                      <p:by>
                                        <p:hsl h="0" s="-70588" l="0"/>
                                      </p:by>
                                    </p:animClr>
                                    <p:animClr clrSpc="hsl" dir="cw">
                                      <p:cBhvr>
                                        <p:cTn id="17" dur="500" fill="hold"/>
                                        <p:tgtEl>
                                          <p:spTgt spid="25623"/>
                                        </p:tgtEl>
                                        <p:attrNameLst>
                                          <p:attrName>fillcolor</p:attrName>
                                        </p:attrNameLst>
                                      </p:cBhvr>
                                      <p:by>
                                        <p:hsl h="0" s="-70588" l="0"/>
                                      </p:by>
                                    </p:animClr>
                                    <p:animClr clrSpc="hsl" dir="cw">
                                      <p:cBhvr>
                                        <p:cTn id="18" dur="500" fill="hold"/>
                                        <p:tgtEl>
                                          <p:spTgt spid="25623"/>
                                        </p:tgtEl>
                                        <p:attrNameLst>
                                          <p:attrName>stroke.color</p:attrName>
                                        </p:attrNameLst>
                                      </p:cBhvr>
                                      <p:by>
                                        <p:hsl h="0" s="-70588" l="0"/>
                                      </p:by>
                                    </p:animClr>
                                    <p:set>
                                      <p:cBhvr>
                                        <p:cTn id="19" dur="500" fill="hold"/>
                                        <p:tgtEl>
                                          <p:spTgt spid="25623"/>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25624"/>
                                        </p:tgtEl>
                                        <p:attrNameLst>
                                          <p:attrName>style.color</p:attrName>
                                        </p:attrNameLst>
                                      </p:cBhvr>
                                      <p:by>
                                        <p:hsl h="0" s="-70588" l="0"/>
                                      </p:by>
                                    </p:animClr>
                                    <p:animClr clrSpc="hsl" dir="cw">
                                      <p:cBhvr>
                                        <p:cTn id="22" dur="500" fill="hold"/>
                                        <p:tgtEl>
                                          <p:spTgt spid="25624"/>
                                        </p:tgtEl>
                                        <p:attrNameLst>
                                          <p:attrName>fillcolor</p:attrName>
                                        </p:attrNameLst>
                                      </p:cBhvr>
                                      <p:by>
                                        <p:hsl h="0" s="-70588" l="0"/>
                                      </p:by>
                                    </p:animClr>
                                    <p:animClr clrSpc="hsl" dir="cw">
                                      <p:cBhvr>
                                        <p:cTn id="23" dur="500" fill="hold"/>
                                        <p:tgtEl>
                                          <p:spTgt spid="25624"/>
                                        </p:tgtEl>
                                        <p:attrNameLst>
                                          <p:attrName>stroke.color</p:attrName>
                                        </p:attrNameLst>
                                      </p:cBhvr>
                                      <p:by>
                                        <p:hsl h="0" s="-70588" l="0"/>
                                      </p:by>
                                    </p:animClr>
                                    <p:set>
                                      <p:cBhvr>
                                        <p:cTn id="24" dur="500" fill="hold"/>
                                        <p:tgtEl>
                                          <p:spTgt spid="256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2" grpId="0" animBg="1"/>
      <p:bldP spid="25623" grpId="0" animBg="1"/>
      <p:bldP spid="25624" grpId="0" animBg="1"/>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p:txBody>
          <a:bodyPr/>
          <a:lstStyle/>
          <a:p>
            <a:r>
              <a:rPr lang="fr-FR" smtClean="0"/>
              <a:t>Réponse : C</a:t>
            </a:r>
          </a:p>
        </p:txBody>
      </p:sp>
      <p:sp>
        <p:nvSpPr>
          <p:cNvPr id="41989" name="Text Box 5"/>
          <p:cNvSpPr txBox="1">
            <a:spLocks noChangeArrowheads="1"/>
          </p:cNvSpPr>
          <p:nvPr/>
        </p:nvSpPr>
        <p:spPr bwMode="auto">
          <a:xfrm>
            <a:off x="550863" y="2552700"/>
            <a:ext cx="8201025" cy="3387725"/>
          </a:xfrm>
          <a:prstGeom prst="rect">
            <a:avLst/>
          </a:prstGeom>
          <a:noFill/>
          <a:ln w="9525">
            <a:noFill/>
            <a:miter lim="800000"/>
            <a:headEnd/>
            <a:tailEnd/>
          </a:ln>
        </p:spPr>
        <p:txBody>
          <a:bodyPr>
            <a:spAutoFit/>
          </a:bodyPr>
          <a:lstStyle/>
          <a:p>
            <a:pPr algn="ctr" defTabSz="914400"/>
            <a:r>
              <a:rPr lang="fr-FR"/>
              <a:t>Voici pourquoi ces valeurs ne représentent pas la RSE : </a:t>
            </a:r>
            <a:endParaRPr lang="fr-FR">
              <a:solidFill>
                <a:schemeClr val="folHlink"/>
              </a:solidFill>
            </a:endParaRPr>
          </a:p>
          <a:p>
            <a:pPr algn="ctr" defTabSz="914400"/>
            <a:endParaRPr lang="fr-FR">
              <a:solidFill>
                <a:schemeClr val="folHlink"/>
              </a:solidFill>
            </a:endParaRPr>
          </a:p>
          <a:p>
            <a:pPr algn="ctr" defTabSz="914400"/>
            <a:endParaRPr lang="fr-FR">
              <a:solidFill>
                <a:schemeClr val="folHlink"/>
              </a:solidFill>
            </a:endParaRPr>
          </a:p>
          <a:p>
            <a:pPr algn="ctr" defTabSz="914400"/>
            <a:r>
              <a:rPr lang="fr-FR" b="1" u="sng">
                <a:solidFill>
                  <a:schemeClr val="folHlink"/>
                </a:solidFill>
              </a:rPr>
              <a:t>Individualisme</a:t>
            </a:r>
            <a:r>
              <a:rPr lang="fr-FR">
                <a:solidFill>
                  <a:schemeClr val="folHlink"/>
                </a:solidFill>
              </a:rPr>
              <a:t> </a:t>
            </a:r>
            <a:r>
              <a:rPr lang="fr-FR"/>
              <a:t>: Non ! Au contraire, c’est une </a:t>
            </a:r>
            <a:r>
              <a:rPr lang="fr-FR">
                <a:solidFill>
                  <a:schemeClr val="folHlink"/>
                </a:solidFill>
              </a:rPr>
              <a:t>démarche collaborative</a:t>
            </a:r>
            <a:r>
              <a:rPr lang="fr-FR"/>
              <a:t> ! </a:t>
            </a:r>
          </a:p>
          <a:p>
            <a:pPr algn="ctr" defTabSz="914400"/>
            <a:endParaRPr lang="fr-FR"/>
          </a:p>
          <a:p>
            <a:pPr algn="ctr" defTabSz="914400"/>
            <a:endParaRPr lang="fr-FR" u="sng"/>
          </a:p>
          <a:p>
            <a:pPr algn="ctr" defTabSz="914400"/>
            <a:r>
              <a:rPr lang="fr-FR" b="1" u="sng">
                <a:solidFill>
                  <a:schemeClr val="folHlink"/>
                </a:solidFill>
              </a:rPr>
              <a:t>Brièveté</a:t>
            </a:r>
            <a:r>
              <a:rPr lang="fr-FR"/>
              <a:t> : Non ! Elle doit être au contraire </a:t>
            </a:r>
            <a:r>
              <a:rPr lang="fr-FR">
                <a:solidFill>
                  <a:schemeClr val="folHlink"/>
                </a:solidFill>
              </a:rPr>
              <a:t>pérenne </a:t>
            </a:r>
            <a:r>
              <a:rPr lang="fr-FR"/>
              <a:t>!  </a:t>
            </a:r>
          </a:p>
          <a:p>
            <a:pPr algn="ctr" defTabSz="914400"/>
            <a:endParaRPr lang="fr-FR"/>
          </a:p>
          <a:p>
            <a:pPr algn="ctr" defTabSz="914400"/>
            <a:endParaRPr lang="fr-FR"/>
          </a:p>
          <a:p>
            <a:pPr algn="ctr" defTabSz="914400"/>
            <a:r>
              <a:rPr lang="fr-FR" b="1" u="sng">
                <a:solidFill>
                  <a:schemeClr val="folHlink"/>
                </a:solidFill>
              </a:rPr>
              <a:t>Déloyale</a:t>
            </a:r>
            <a:r>
              <a:rPr lang="fr-FR"/>
              <a:t> : Est déloyale une démarche qui manque de loyauté, qui trahit la confiance ou utilise des procédés perfides, malhonnêtes ! </a:t>
            </a:r>
            <a:r>
              <a:rPr lang="fr-FR">
                <a:solidFill>
                  <a:schemeClr val="folHlink"/>
                </a:solidFill>
              </a:rPr>
              <a:t>Tout le contraire de la démarche RSE</a:t>
            </a:r>
            <a:r>
              <a:rPr lang="fr-FR"/>
              <a:t> ! </a:t>
            </a:r>
          </a:p>
        </p:txBody>
      </p:sp>
      <p:sp>
        <p:nvSpPr>
          <p:cNvPr id="135171"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5 - Généralités</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35173" name="Picture 6" descr="valeurs 2"/>
          <p:cNvPicPr>
            <a:picLocks noChangeAspect="1" noChangeArrowheads="1"/>
          </p:cNvPicPr>
          <p:nvPr/>
        </p:nvPicPr>
        <p:blipFill>
          <a:blip r:embed="rId2"/>
          <a:srcRect/>
          <a:stretch>
            <a:fillRect/>
          </a:stretch>
        </p:blipFill>
        <p:spPr bwMode="auto">
          <a:xfrm>
            <a:off x="8375650" y="2873375"/>
            <a:ext cx="768350" cy="1631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1989"/>
                                        </p:tgtEl>
                                        <p:attrNameLst>
                                          <p:attrName>style.visibility</p:attrName>
                                        </p:attrNameLst>
                                      </p:cBhvr>
                                      <p:to>
                                        <p:strVal val="visible"/>
                                      </p:to>
                                    </p:set>
                                    <p:anim calcmode="discrete" valueType="clr">
                                      <p:cBhvr override="childStyle">
                                        <p:cTn id="13" dur="80"/>
                                        <p:tgtEl>
                                          <p:spTgt spid="4198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1989"/>
                                        </p:tgtEl>
                                        <p:attrNameLst>
                                          <p:attrName>fillcolor</p:attrName>
                                        </p:attrNameLst>
                                      </p:cBhvr>
                                      <p:tavLst>
                                        <p:tav tm="0">
                                          <p:val>
                                            <p:clrVal>
                                              <a:schemeClr val="accent2"/>
                                            </p:clrVal>
                                          </p:val>
                                        </p:tav>
                                        <p:tav tm="50000">
                                          <p:val>
                                            <p:clrVal>
                                              <a:schemeClr val="hlink"/>
                                            </p:clrVal>
                                          </p:val>
                                        </p:tav>
                                      </p:tavLst>
                                    </p:anim>
                                    <p:set>
                                      <p:cBhvr>
                                        <p:cTn id="15" dur="80"/>
                                        <p:tgtEl>
                                          <p:spTgt spid="419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41989" grpId="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Titre 1"/>
          <p:cNvSpPr>
            <a:spLocks noGrp="1"/>
          </p:cNvSpPr>
          <p:nvPr>
            <p:ph type="ctrTitle" idx="4294967295"/>
          </p:nvPr>
        </p:nvSpPr>
        <p:spPr>
          <a:xfrm>
            <a:off x="0" y="2157413"/>
            <a:ext cx="8915400" cy="877887"/>
          </a:xfrm>
        </p:spPr>
        <p:txBody>
          <a:bodyPr/>
          <a:lstStyle/>
          <a:p>
            <a:pPr eaLnBrk="1" hangingPunct="1"/>
            <a:r>
              <a:rPr lang="fr-FR" b="1" smtClean="0"/>
              <a:t>Thème 2 : La Gouvernance</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36196" name="Picture 6" descr="gouvernance"/>
          <p:cNvPicPr>
            <a:picLocks noChangeAspect="1" noChangeArrowheads="1"/>
          </p:cNvPicPr>
          <p:nvPr/>
        </p:nvPicPr>
        <p:blipFill>
          <a:blip r:embed="rId2"/>
          <a:srcRect/>
          <a:stretch>
            <a:fillRect/>
          </a:stretch>
        </p:blipFill>
        <p:spPr bwMode="auto">
          <a:xfrm>
            <a:off x="915988" y="3035300"/>
            <a:ext cx="7999412"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6625">
                                            <p:txEl>
                                              <p:charRg st="4294967295" end="4294967295"/>
                                            </p:txEl>
                                          </p:spTgt>
                                        </p:tgtEl>
                                        <p:attrNameLst>
                                          <p:attrName>style.visibility</p:attrName>
                                        </p:attrNameLst>
                                      </p:cBhvr>
                                      <p:to>
                                        <p:strVal val="visible"/>
                                      </p:to>
                                    </p:set>
                                    <p:animEffect transition="in" filter="fade">
                                      <p:cBhvr>
                                        <p:cTn id="7" dur="768" decel="100000"/>
                                        <p:tgtEl>
                                          <p:spTgt spid="26625">
                                            <p:txEl>
                                              <p:charRg st="4294967295" end="4294967295"/>
                                            </p:txEl>
                                          </p:spTgt>
                                        </p:tgtEl>
                                      </p:cBhvr>
                                    </p:animEffect>
                                    <p:animScale>
                                      <p:cBhvr>
                                        <p:cTn id="8" dur="768" decel="100000"/>
                                        <p:tgtEl>
                                          <p:spTgt spid="26625">
                                            <p:txEl>
                                              <p:charRg st="4294967295" end="4294967295"/>
                                            </p:txEl>
                                          </p:spTgt>
                                        </p:tgtEl>
                                      </p:cBhvr>
                                      <p:from x="10000" y="10000"/>
                                      <p:to x="200000" y="450000"/>
                                    </p:animScale>
                                    <p:animScale>
                                      <p:cBhvr>
                                        <p:cTn id="9" dur="1230" accel="100000" fill="hold">
                                          <p:stCondLst>
                                            <p:cond delay="768"/>
                                          </p:stCondLst>
                                        </p:cTn>
                                        <p:tgtEl>
                                          <p:spTgt spid="26625">
                                            <p:txEl>
                                              <p:charRg st="4294967295" end="4294967295"/>
                                            </p:txEl>
                                          </p:spTgt>
                                        </p:tgtEl>
                                      </p:cBhvr>
                                      <p:from x="200000" y="450000"/>
                                      <p:to x="100000" y="100000"/>
                                    </p:animScale>
                                    <p:set>
                                      <p:cBhvr>
                                        <p:cTn id="10" dur="768" fill="hold"/>
                                        <p:tgtEl>
                                          <p:spTgt spid="26625">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26625">
                                            <p:txEl>
                                              <p:charRg st="4294967295" end="4294967295"/>
                                            </p:txEl>
                                          </p:spTgt>
                                        </p:tgtEl>
                                        <p:attrNameLst>
                                          <p:attrName>ppt_x</p:attrName>
                                        </p:attrNameLst>
                                      </p:cBhvr>
                                    </p:anim>
                                    <p:set>
                                      <p:cBhvr>
                                        <p:cTn id="12" dur="768" fill="hold"/>
                                        <p:tgtEl>
                                          <p:spTgt spid="26625">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26625">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Que sont les parties prenantes d’une entreprise ?</a:t>
            </a:r>
            <a:r>
              <a:rPr lang="fr-FR" smtClean="0"/>
              <a:t> </a:t>
            </a:r>
          </a:p>
        </p:txBody>
      </p:sp>
      <p:sp>
        <p:nvSpPr>
          <p:cNvPr id="3174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8694" name="AutoShape 22"/>
          <p:cNvSpPr>
            <a:spLocks noChangeArrowheads="1"/>
          </p:cNvSpPr>
          <p:nvPr/>
        </p:nvSpPr>
        <p:spPr bwMode="auto">
          <a:xfrm>
            <a:off x="985838" y="2435225"/>
            <a:ext cx="7556500"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A - Ce sont la(es) personne(s) qui prennent parti pour un salarié d’une entreprise lors d’un conflit</a:t>
            </a:r>
          </a:p>
        </p:txBody>
      </p:sp>
      <p:sp>
        <p:nvSpPr>
          <p:cNvPr id="28695" name="AutoShape 23"/>
          <p:cNvSpPr>
            <a:spLocks noChangeArrowheads="1"/>
          </p:cNvSpPr>
          <p:nvPr/>
        </p:nvSpPr>
        <p:spPr bwMode="auto">
          <a:xfrm>
            <a:off x="979488" y="3222625"/>
            <a:ext cx="7556500"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B - Ce sont des personnes physiques ou morales ayant un ou plusieurs intérêts dans les activités ou décisions d'une entreprise</a:t>
            </a:r>
          </a:p>
        </p:txBody>
      </p:sp>
      <p:sp>
        <p:nvSpPr>
          <p:cNvPr id="28697" name="AutoShape 25"/>
          <p:cNvSpPr>
            <a:spLocks noChangeArrowheads="1"/>
          </p:cNvSpPr>
          <p:nvPr/>
        </p:nvSpPr>
        <p:spPr bwMode="auto">
          <a:xfrm>
            <a:off x="974725" y="4008438"/>
            <a:ext cx="755650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C - Ce sont tous les acteurs sur qui la prise de décisions de l’entreprise n’a aucune conséquence</a:t>
            </a:r>
            <a:r>
              <a:rPr lang="fr-FR">
                <a:latin typeface="Bliss Light" pitchFamily="2" charset="0"/>
              </a:rPr>
              <a:t> </a:t>
            </a:r>
          </a:p>
        </p:txBody>
      </p:sp>
      <p:pic>
        <p:nvPicPr>
          <p:cNvPr id="31751" name="Picture 45" descr="pp2"/>
          <p:cNvPicPr>
            <a:picLocks noChangeAspect="1" noChangeArrowheads="1"/>
          </p:cNvPicPr>
          <p:nvPr/>
        </p:nvPicPr>
        <p:blipFill>
          <a:blip r:embed="rId2"/>
          <a:srcRect/>
          <a:stretch>
            <a:fillRect/>
          </a:stretch>
        </p:blipFill>
        <p:spPr bwMode="auto">
          <a:xfrm>
            <a:off x="7348538" y="214313"/>
            <a:ext cx="1565275"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37450" y="488315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56550"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56550"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42263" y="57356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42263" y="57229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42263" y="57356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42263" y="57229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86725"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94663" y="57340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80375"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58150"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80375" y="57372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86725" y="57340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08950"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05775"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85138" y="57419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99425"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1769" name="Picture 6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1770" name="Picture 6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1771" name="Picture 6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720"/>
                            </p:stCondLst>
                            <p:childTnLst>
                              <p:par>
                                <p:cTn id="11" presetID="12" presetClass="entr" presetSubtype="4" fill="hold" grpId="0" nodeType="afterEffect">
                                  <p:stCondLst>
                                    <p:cond delay="4500"/>
                                  </p:stCondLst>
                                  <p:childTnLst>
                                    <p:set>
                                      <p:cBhvr>
                                        <p:cTn id="12" dur="1" fill="hold">
                                          <p:stCondLst>
                                            <p:cond delay="0"/>
                                          </p:stCondLst>
                                        </p:cTn>
                                        <p:tgtEl>
                                          <p:spTgt spid="28694"/>
                                        </p:tgtEl>
                                        <p:attrNameLst>
                                          <p:attrName>style.visibility</p:attrName>
                                        </p:attrNameLst>
                                      </p:cBhvr>
                                      <p:to>
                                        <p:strVal val="visible"/>
                                      </p:to>
                                    </p:set>
                                    <p:animEffect transition="in" filter="slide(fromBottom)">
                                      <p:cBhvr>
                                        <p:cTn id="13" dur="500"/>
                                        <p:tgtEl>
                                          <p:spTgt spid="28694"/>
                                        </p:tgtEl>
                                      </p:cBhvr>
                                    </p:animEffect>
                                  </p:childTnLst>
                                </p:cTn>
                              </p:par>
                            </p:childTnLst>
                          </p:cTn>
                        </p:par>
                        <p:par>
                          <p:cTn id="14" fill="hold">
                            <p:stCondLst>
                              <p:cond delay="6720"/>
                            </p:stCondLst>
                            <p:childTnLst>
                              <p:par>
                                <p:cTn id="15" presetID="12" presetClass="entr" presetSubtype="4" fill="hold" grpId="0" nodeType="afterEffect">
                                  <p:stCondLst>
                                    <p:cond delay="4500"/>
                                  </p:stCondLst>
                                  <p:childTnLst>
                                    <p:set>
                                      <p:cBhvr>
                                        <p:cTn id="16" dur="1" fill="hold">
                                          <p:stCondLst>
                                            <p:cond delay="0"/>
                                          </p:stCondLst>
                                        </p:cTn>
                                        <p:tgtEl>
                                          <p:spTgt spid="28695"/>
                                        </p:tgtEl>
                                        <p:attrNameLst>
                                          <p:attrName>style.visibility</p:attrName>
                                        </p:attrNameLst>
                                      </p:cBhvr>
                                      <p:to>
                                        <p:strVal val="visible"/>
                                      </p:to>
                                    </p:set>
                                    <p:animEffect transition="in" filter="slide(fromBottom)">
                                      <p:cBhvr>
                                        <p:cTn id="17" dur="500"/>
                                        <p:tgtEl>
                                          <p:spTgt spid="28695"/>
                                        </p:tgtEl>
                                      </p:cBhvr>
                                    </p:animEffect>
                                  </p:childTnLst>
                                </p:cTn>
                              </p:par>
                            </p:childTnLst>
                          </p:cTn>
                        </p:par>
                        <p:par>
                          <p:cTn id="18" fill="hold">
                            <p:stCondLst>
                              <p:cond delay="11720"/>
                            </p:stCondLst>
                            <p:childTnLst>
                              <p:par>
                                <p:cTn id="19" presetID="12" presetClass="entr" presetSubtype="4" fill="hold" grpId="0" nodeType="afterEffect">
                                  <p:stCondLst>
                                    <p:cond delay="4500"/>
                                  </p:stCondLst>
                                  <p:childTnLst>
                                    <p:set>
                                      <p:cBhvr>
                                        <p:cTn id="20" dur="1" fill="hold">
                                          <p:stCondLst>
                                            <p:cond delay="0"/>
                                          </p:stCondLst>
                                        </p:cTn>
                                        <p:tgtEl>
                                          <p:spTgt spid="28697"/>
                                        </p:tgtEl>
                                        <p:attrNameLst>
                                          <p:attrName>style.visibility</p:attrName>
                                        </p:attrNameLst>
                                      </p:cBhvr>
                                      <p:to>
                                        <p:strVal val="visible"/>
                                      </p:to>
                                    </p:set>
                                    <p:animEffect transition="in" filter="slide(fromBottom)">
                                      <p:cBhvr>
                                        <p:cTn id="21" dur="500"/>
                                        <p:tgtEl>
                                          <p:spTgt spid="28697"/>
                                        </p:tgtEl>
                                      </p:cBhvr>
                                    </p:animEffect>
                                  </p:childTnLst>
                                </p:cTn>
                              </p:par>
                            </p:childTnLst>
                          </p:cTn>
                        </p:par>
                        <p:par>
                          <p:cTn id="22" fill="hold">
                            <p:stCondLst>
                              <p:cond delay="16720"/>
                            </p:stCondLst>
                            <p:childTnLst>
                              <p:par>
                                <p:cTn id="23" presetID="1" presetClass="entr" presetSubtype="0" fill="hold" nodeType="afterEffect">
                                  <p:stCondLst>
                                    <p:cond delay="5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2172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2172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2272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2272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372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372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472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472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572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572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672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672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772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772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872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872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972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972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3072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3072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3172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3172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3272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3272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372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372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472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472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572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572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672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694" grpId="0" animBg="1"/>
      <p:bldP spid="28695" grpId="0" animBg="1"/>
      <p:bldP spid="28697"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Titre 1"/>
          <p:cNvSpPr>
            <a:spLocks noGrp="1"/>
          </p:cNvSpPr>
          <p:nvPr>
            <p:ph type="title" idx="4294967295"/>
          </p:nvPr>
        </p:nvSpPr>
        <p:spPr/>
        <p:txBody>
          <a:bodyPr/>
          <a:lstStyle/>
          <a:p>
            <a:pPr eaLnBrk="1" hangingPunct="1"/>
            <a:r>
              <a:rPr lang="fr-FR" sz="2000" b="1" smtClean="0"/>
              <a:t>Qu’est-ce que la gouvernance d’une organisation ?</a:t>
            </a:r>
            <a:r>
              <a:rPr lang="fr-FR" smtClean="0"/>
              <a:t> </a:t>
            </a:r>
          </a:p>
        </p:txBody>
      </p:sp>
      <p:sp>
        <p:nvSpPr>
          <p:cNvPr id="13721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4598" name="AutoShape 22"/>
          <p:cNvSpPr>
            <a:spLocks noChangeArrowheads="1"/>
          </p:cNvSpPr>
          <p:nvPr/>
        </p:nvSpPr>
        <p:spPr bwMode="auto">
          <a:xfrm>
            <a:off x="819150" y="2398713"/>
            <a:ext cx="7556500" cy="709612"/>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Un système par lequel une organisation prend des décisions et les applique en vue d'atteindre ses objectifs</a:t>
            </a:r>
          </a:p>
        </p:txBody>
      </p:sp>
      <p:sp>
        <p:nvSpPr>
          <p:cNvPr id="24600" name="AutoShape 24"/>
          <p:cNvSpPr>
            <a:spLocks noChangeArrowheads="1"/>
          </p:cNvSpPr>
          <p:nvPr/>
        </p:nvSpPr>
        <p:spPr bwMode="auto">
          <a:xfrm>
            <a:off x="804863" y="3178175"/>
            <a:ext cx="7556500" cy="709613"/>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Un système qui permet à une organisation de suivre les décisions prises et de les évaluer </a:t>
            </a:r>
          </a:p>
        </p:txBody>
      </p:sp>
      <p:sp>
        <p:nvSpPr>
          <p:cNvPr id="24601" name="AutoShape 25"/>
          <p:cNvSpPr>
            <a:spLocks noChangeArrowheads="1"/>
          </p:cNvSpPr>
          <p:nvPr/>
        </p:nvSpPr>
        <p:spPr bwMode="auto">
          <a:xfrm>
            <a:off x="796925" y="3959225"/>
            <a:ext cx="7556500" cy="709613"/>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Un système qui empêche une organisation d’avoir une visibilité de son avenir</a:t>
            </a:r>
          </a:p>
        </p:txBody>
      </p:sp>
      <p:pic>
        <p:nvPicPr>
          <p:cNvPr id="137223" name="Picture 20" descr="question"/>
          <p:cNvPicPr>
            <a:picLocks noChangeAspect="1" noChangeArrowheads="1"/>
          </p:cNvPicPr>
          <p:nvPr/>
        </p:nvPicPr>
        <p:blipFill>
          <a:blip r:embed="rId2"/>
          <a:srcRect/>
          <a:stretch>
            <a:fillRect/>
          </a:stretch>
        </p:blipFill>
        <p:spPr bwMode="auto">
          <a:xfrm>
            <a:off x="7859713" y="184150"/>
            <a:ext cx="1031875" cy="931863"/>
          </a:xfrm>
          <a:prstGeom prst="rect">
            <a:avLst/>
          </a:prstGeom>
          <a:noFill/>
          <a:ln w="9525">
            <a:noFill/>
            <a:miter lim="800000"/>
            <a:headEnd/>
            <a:tailEnd/>
          </a:ln>
        </p:spPr>
      </p:pic>
      <p:pic>
        <p:nvPicPr>
          <p:cNvPr id="137224" name="Picture 55"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37225" name="Picture 56"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37226" name="Picture 57"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4598"/>
                                        </p:tgtEl>
                                        <p:attrNameLst>
                                          <p:attrName>style.color</p:attrName>
                                        </p:attrNameLst>
                                      </p:cBhvr>
                                      <p:by>
                                        <p:hsl h="7200000" s="0" l="0"/>
                                      </p:by>
                                    </p:animClr>
                                    <p:animClr clrSpc="hsl" dir="cw">
                                      <p:cBhvr>
                                        <p:cTn id="7" dur="500" fill="hold"/>
                                        <p:tgtEl>
                                          <p:spTgt spid="24598"/>
                                        </p:tgtEl>
                                        <p:attrNameLst>
                                          <p:attrName>fillcolor</p:attrName>
                                        </p:attrNameLst>
                                      </p:cBhvr>
                                      <p:by>
                                        <p:hsl h="7200000" s="0" l="0"/>
                                      </p:by>
                                    </p:animClr>
                                    <p:animClr clrSpc="hsl" dir="cw">
                                      <p:cBhvr>
                                        <p:cTn id="8" dur="500" fill="hold"/>
                                        <p:tgtEl>
                                          <p:spTgt spid="24598"/>
                                        </p:tgtEl>
                                        <p:attrNameLst>
                                          <p:attrName>stroke.color</p:attrName>
                                        </p:attrNameLst>
                                      </p:cBhvr>
                                      <p:by>
                                        <p:hsl h="7200000" s="0" l="0"/>
                                      </p:by>
                                    </p:animClr>
                                    <p:set>
                                      <p:cBhvr>
                                        <p:cTn id="9" dur="500" fill="hold"/>
                                        <p:tgtEl>
                                          <p:spTgt spid="24598"/>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24600"/>
                                        </p:tgtEl>
                                        <p:attrNameLst>
                                          <p:attrName>style.color</p:attrName>
                                        </p:attrNameLst>
                                      </p:cBhvr>
                                      <p:by>
                                        <p:hsl h="7200000" s="0" l="0"/>
                                      </p:by>
                                    </p:animClr>
                                    <p:animClr clrSpc="hsl" dir="cw">
                                      <p:cBhvr>
                                        <p:cTn id="12" dur="500" fill="hold"/>
                                        <p:tgtEl>
                                          <p:spTgt spid="24600"/>
                                        </p:tgtEl>
                                        <p:attrNameLst>
                                          <p:attrName>fillcolor</p:attrName>
                                        </p:attrNameLst>
                                      </p:cBhvr>
                                      <p:by>
                                        <p:hsl h="7200000" s="0" l="0"/>
                                      </p:by>
                                    </p:animClr>
                                    <p:animClr clrSpc="hsl" dir="cw">
                                      <p:cBhvr>
                                        <p:cTn id="13" dur="500" fill="hold"/>
                                        <p:tgtEl>
                                          <p:spTgt spid="24600"/>
                                        </p:tgtEl>
                                        <p:attrNameLst>
                                          <p:attrName>stroke.color</p:attrName>
                                        </p:attrNameLst>
                                      </p:cBhvr>
                                      <p:by>
                                        <p:hsl h="7200000" s="0" l="0"/>
                                      </p:by>
                                    </p:animClr>
                                    <p:set>
                                      <p:cBhvr>
                                        <p:cTn id="14" dur="500" fill="hold"/>
                                        <p:tgtEl>
                                          <p:spTgt spid="2460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24601"/>
                                        </p:tgtEl>
                                        <p:attrNameLst>
                                          <p:attrName>style.color</p:attrName>
                                        </p:attrNameLst>
                                      </p:cBhvr>
                                      <p:by>
                                        <p:hsl h="0" s="-70588" l="0"/>
                                      </p:by>
                                    </p:animClr>
                                    <p:animClr clrSpc="hsl" dir="cw">
                                      <p:cBhvr>
                                        <p:cTn id="17" dur="500" fill="hold"/>
                                        <p:tgtEl>
                                          <p:spTgt spid="24601"/>
                                        </p:tgtEl>
                                        <p:attrNameLst>
                                          <p:attrName>fillcolor</p:attrName>
                                        </p:attrNameLst>
                                      </p:cBhvr>
                                      <p:by>
                                        <p:hsl h="0" s="-70588" l="0"/>
                                      </p:by>
                                    </p:animClr>
                                    <p:animClr clrSpc="hsl" dir="cw">
                                      <p:cBhvr>
                                        <p:cTn id="18" dur="500" fill="hold"/>
                                        <p:tgtEl>
                                          <p:spTgt spid="24601"/>
                                        </p:tgtEl>
                                        <p:attrNameLst>
                                          <p:attrName>stroke.color</p:attrName>
                                        </p:attrNameLst>
                                      </p:cBhvr>
                                      <p:by>
                                        <p:hsl h="0" s="-70588" l="0"/>
                                      </p:by>
                                    </p:animClr>
                                    <p:set>
                                      <p:cBhvr>
                                        <p:cTn id="19" dur="500" fill="hold"/>
                                        <p:tgtEl>
                                          <p:spTgt spid="246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8" grpId="0" animBg="1"/>
      <p:bldP spid="24600" grpId="0" animBg="1"/>
      <p:bldP spid="2460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et B</a:t>
            </a:r>
          </a:p>
        </p:txBody>
      </p:sp>
      <p:sp>
        <p:nvSpPr>
          <p:cNvPr id="45060" name="Text Box 4"/>
          <p:cNvSpPr txBox="1">
            <a:spLocks noChangeArrowheads="1"/>
          </p:cNvSpPr>
          <p:nvPr/>
        </p:nvSpPr>
        <p:spPr bwMode="auto">
          <a:xfrm>
            <a:off x="769938" y="3346450"/>
            <a:ext cx="7772400" cy="2289175"/>
          </a:xfrm>
          <a:prstGeom prst="rect">
            <a:avLst/>
          </a:prstGeom>
          <a:noFill/>
          <a:ln w="9525">
            <a:noFill/>
            <a:miter lim="800000"/>
            <a:headEnd/>
            <a:tailEnd/>
          </a:ln>
        </p:spPr>
        <p:txBody>
          <a:bodyPr>
            <a:spAutoFit/>
          </a:bodyPr>
          <a:lstStyle/>
          <a:p>
            <a:pPr algn="ctr"/>
            <a:r>
              <a:rPr lang="fr-FR"/>
              <a:t>La </a:t>
            </a:r>
            <a:r>
              <a:rPr lang="fr-FR">
                <a:solidFill>
                  <a:schemeClr val="accent2"/>
                </a:solidFill>
              </a:rPr>
              <a:t>qualité de la gouvernance</a:t>
            </a:r>
            <a:r>
              <a:rPr lang="fr-FR"/>
              <a:t> des entreprises est devenue </a:t>
            </a:r>
            <a:r>
              <a:rPr lang="fr-FR">
                <a:solidFill>
                  <a:schemeClr val="accent2"/>
                </a:solidFill>
              </a:rPr>
              <a:t>levier de compétitivité</a:t>
            </a:r>
            <a:r>
              <a:rPr lang="fr-FR"/>
              <a:t>. En contribuant à la réputation des entreprises comme à la transparence de leurs activités, elle </a:t>
            </a:r>
            <a:r>
              <a:rPr lang="fr-FR">
                <a:solidFill>
                  <a:schemeClr val="accent2"/>
                </a:solidFill>
              </a:rPr>
              <a:t>facilite le développement de relations de long terme</a:t>
            </a:r>
            <a:r>
              <a:rPr lang="fr-FR"/>
              <a:t> entre l’entreprise et ses parties prenantes, favorisant une </a:t>
            </a:r>
            <a:r>
              <a:rPr lang="fr-FR">
                <a:solidFill>
                  <a:schemeClr val="accent2"/>
                </a:solidFill>
              </a:rPr>
              <a:t>croissance durable</a:t>
            </a:r>
            <a:r>
              <a:rPr lang="fr-FR"/>
              <a:t>.  </a:t>
            </a:r>
          </a:p>
          <a:p>
            <a:pPr algn="ctr"/>
            <a:endParaRPr lang="fr-FR"/>
          </a:p>
          <a:p>
            <a:pPr algn="ctr"/>
            <a:r>
              <a:rPr lang="fr-FR" b="1"/>
              <a:t>C’est la gouvernance qui va initier la démarche RSE au sein d’une entreprise</a:t>
            </a:r>
          </a:p>
        </p:txBody>
      </p:sp>
      <p:sp>
        <p:nvSpPr>
          <p:cNvPr id="138243"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38245" name="Picture 7" descr="diversité"/>
          <p:cNvPicPr>
            <a:picLocks noChangeAspect="1" noChangeArrowheads="1"/>
          </p:cNvPicPr>
          <p:nvPr/>
        </p:nvPicPr>
        <p:blipFill>
          <a:blip r:embed="rId2"/>
          <a:srcRect/>
          <a:stretch>
            <a:fillRect/>
          </a:stretch>
        </p:blipFill>
        <p:spPr bwMode="auto">
          <a:xfrm>
            <a:off x="7400925" y="263525"/>
            <a:ext cx="1514475" cy="852488"/>
          </a:xfrm>
          <a:prstGeom prst="rect">
            <a:avLst/>
          </a:prstGeom>
          <a:noFill/>
          <a:ln w="9525">
            <a:noFill/>
            <a:miter lim="800000"/>
            <a:headEnd/>
            <a:tailEnd/>
          </a:ln>
        </p:spPr>
      </p:pic>
      <p:sp>
        <p:nvSpPr>
          <p:cNvPr id="59399" name="Text Box 7"/>
          <p:cNvSpPr txBox="1">
            <a:spLocks noChangeArrowheads="1"/>
          </p:cNvSpPr>
          <p:nvPr/>
        </p:nvSpPr>
        <p:spPr bwMode="auto">
          <a:xfrm>
            <a:off x="5486400" y="6419850"/>
            <a:ext cx="3776663" cy="3968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Gouvernance d’entreprise et compétitivité : quels leviers de valeur durable ? – Marie-Ange ANDRIEUX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4240"/>
                            </p:stCondLst>
                            <p:childTnLst>
                              <p:par>
                                <p:cTn id="17" presetID="1" presetClass="entr" presetSubtype="0" fill="hold" grpId="0" nodeType="afterEffect">
                                  <p:stCondLst>
                                    <p:cond delay="500"/>
                                  </p:stCondLst>
                                  <p:childTnLst>
                                    <p:set>
                                      <p:cBhvr>
                                        <p:cTn id="18" dur="1" fill="hold">
                                          <p:stCondLst>
                                            <p:cond delay="0"/>
                                          </p:stCondLst>
                                        </p:cTn>
                                        <p:tgtEl>
                                          <p:spTgt spid="59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59399" grpId="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5" name="Titre 1"/>
          <p:cNvSpPr>
            <a:spLocks noGrp="1"/>
          </p:cNvSpPr>
          <p:nvPr>
            <p:ph type="title" idx="4294967295"/>
          </p:nvPr>
        </p:nvSpPr>
        <p:spPr/>
        <p:txBody>
          <a:bodyPr/>
          <a:lstStyle/>
          <a:p>
            <a:pPr eaLnBrk="1" hangingPunct="1"/>
            <a:r>
              <a:rPr lang="fr-FR" sz="1600" b="1" smtClean="0"/>
              <a:t>L’engagement de la direction dans une démarche RSE doit se matérialiser par toutes les propositions suivantes, sauf une : laquelle ?</a:t>
            </a:r>
            <a:r>
              <a:rPr lang="fr-FR" smtClean="0"/>
              <a:t> </a:t>
            </a:r>
          </a:p>
        </p:txBody>
      </p:sp>
      <p:sp>
        <p:nvSpPr>
          <p:cNvPr id="1392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7</a:t>
            </a:r>
          </a:p>
          <a:p>
            <a:endParaRPr lang="fr-FR">
              <a:latin typeface="Century Gothic" pitchFamily="34" charset="0"/>
            </a:endParaRPr>
          </a:p>
        </p:txBody>
      </p:sp>
      <p:sp>
        <p:nvSpPr>
          <p:cNvPr id="139267"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139268"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139269"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139270"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139271"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139272"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139273"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139274"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139275"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139276"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139277" name="ZoneTexte 16"/>
          <p:cNvSpPr txBox="1">
            <a:spLocks noChangeArrowheads="1"/>
          </p:cNvSpPr>
          <p:nvPr/>
        </p:nvSpPr>
        <p:spPr bwMode="auto">
          <a:xfrm>
            <a:off x="8142288"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03442" name="AutoShape 18"/>
          <p:cNvSpPr>
            <a:spLocks noChangeArrowheads="1"/>
          </p:cNvSpPr>
          <p:nvPr/>
        </p:nvSpPr>
        <p:spPr bwMode="auto">
          <a:xfrm>
            <a:off x="531813" y="2155825"/>
            <a:ext cx="7524750" cy="37306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A - Définir un budget dédié à cette démarche</a:t>
            </a:r>
          </a:p>
        </p:txBody>
      </p:sp>
      <p:sp>
        <p:nvSpPr>
          <p:cNvPr id="103443" name="AutoShape 19"/>
          <p:cNvSpPr>
            <a:spLocks noChangeArrowheads="1"/>
          </p:cNvSpPr>
          <p:nvPr/>
        </p:nvSpPr>
        <p:spPr bwMode="auto">
          <a:xfrm>
            <a:off x="531813" y="2582863"/>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B - Développer une culture alliant celle de l’entreprise et celle du DD</a:t>
            </a:r>
          </a:p>
        </p:txBody>
      </p:sp>
      <p:sp>
        <p:nvSpPr>
          <p:cNvPr id="103444" name="AutoShape 20"/>
          <p:cNvSpPr>
            <a:spLocks noChangeArrowheads="1"/>
          </p:cNvSpPr>
          <p:nvPr/>
        </p:nvSpPr>
        <p:spPr bwMode="auto">
          <a:xfrm>
            <a:off x="531813" y="3005138"/>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C - Montrer l’exemple en tant que dirigeants</a:t>
            </a:r>
          </a:p>
        </p:txBody>
      </p:sp>
      <p:sp>
        <p:nvSpPr>
          <p:cNvPr id="103445" name="AutoShape 21"/>
          <p:cNvSpPr>
            <a:spLocks noChangeArrowheads="1"/>
          </p:cNvSpPr>
          <p:nvPr/>
        </p:nvSpPr>
        <p:spPr bwMode="auto">
          <a:xfrm>
            <a:off x="531813" y="3411538"/>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D - Proposer des plans d’actions pour être dans l’amélioration continue</a:t>
            </a:r>
          </a:p>
        </p:txBody>
      </p:sp>
      <p:sp>
        <p:nvSpPr>
          <p:cNvPr id="103446" name="AutoShape 22"/>
          <p:cNvSpPr>
            <a:spLocks noChangeArrowheads="1"/>
          </p:cNvSpPr>
          <p:nvPr/>
        </p:nvSpPr>
        <p:spPr bwMode="auto">
          <a:xfrm>
            <a:off x="533400" y="3813175"/>
            <a:ext cx="7524750" cy="37306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E - Faire part de l’engagement à tout le personnel : réunions, intranet, affiches … </a:t>
            </a:r>
          </a:p>
        </p:txBody>
      </p:sp>
      <p:sp>
        <p:nvSpPr>
          <p:cNvPr id="103447" name="AutoShape 23"/>
          <p:cNvSpPr>
            <a:spLocks noChangeArrowheads="1"/>
          </p:cNvSpPr>
          <p:nvPr/>
        </p:nvSpPr>
        <p:spPr bwMode="auto">
          <a:xfrm>
            <a:off x="527050" y="4217988"/>
            <a:ext cx="75247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F - Impliquer uniquement l’équipe de direction dans la démarche</a:t>
            </a:r>
          </a:p>
        </p:txBody>
      </p:sp>
      <p:sp>
        <p:nvSpPr>
          <p:cNvPr id="103448" name="AutoShape 24"/>
          <p:cNvSpPr>
            <a:spLocks noChangeArrowheads="1"/>
          </p:cNvSpPr>
          <p:nvPr/>
        </p:nvSpPr>
        <p:spPr bwMode="auto">
          <a:xfrm>
            <a:off x="533400" y="4632325"/>
            <a:ext cx="7519988" cy="37306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G - Former les managers au message du DD que veut faire passer la direction</a:t>
            </a:r>
          </a:p>
        </p:txBody>
      </p:sp>
      <p:sp>
        <p:nvSpPr>
          <p:cNvPr id="103449" name="AutoShape 25"/>
          <p:cNvSpPr>
            <a:spLocks noChangeArrowheads="1"/>
          </p:cNvSpPr>
          <p:nvPr/>
        </p:nvSpPr>
        <p:spPr bwMode="auto">
          <a:xfrm>
            <a:off x="531813" y="5046663"/>
            <a:ext cx="6496050"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sz="1600">
                <a:solidFill>
                  <a:schemeClr val="bg1"/>
                </a:solidFill>
                <a:latin typeface="Bliss Light" pitchFamily="2" charset="0"/>
              </a:rPr>
              <a:t>H - Promouvoir cette démarche à destination des parties prenantes</a:t>
            </a:r>
          </a:p>
        </p:txBody>
      </p:sp>
      <p:pic>
        <p:nvPicPr>
          <p:cNvPr id="139287" name="Picture 24" descr="diversité"/>
          <p:cNvPicPr>
            <a:picLocks noChangeAspect="1" noChangeArrowheads="1"/>
          </p:cNvPicPr>
          <p:nvPr/>
        </p:nvPicPr>
        <p:blipFill>
          <a:blip r:embed="rId2"/>
          <a:srcRect/>
          <a:stretch>
            <a:fillRect/>
          </a:stretch>
        </p:blipFill>
        <p:spPr bwMode="auto">
          <a:xfrm>
            <a:off x="7400925" y="263525"/>
            <a:ext cx="1514475" cy="852488"/>
          </a:xfrm>
          <a:prstGeom prst="rect">
            <a:avLst/>
          </a:prstGeom>
          <a:noFill/>
          <a:ln w="9525">
            <a:noFill/>
            <a:miter lim="800000"/>
            <a:headEnd/>
            <a:tailEnd/>
          </a:ln>
        </p:spPr>
      </p:pic>
      <p:pic>
        <p:nvPicPr>
          <p:cNvPr id="139288" name="Picture 25"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39289" name="Picture 26"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39290" name="Picture 27"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39291" name="Picture 28"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3447"/>
                                        </p:tgtEl>
                                        <p:attrNameLst>
                                          <p:attrName>style.color</p:attrName>
                                        </p:attrNameLst>
                                      </p:cBhvr>
                                      <p:by>
                                        <p:hsl h="7200000" s="0" l="0"/>
                                      </p:by>
                                    </p:animClr>
                                    <p:animClr clrSpc="hsl" dir="cw">
                                      <p:cBhvr>
                                        <p:cTn id="7" dur="500" fill="hold"/>
                                        <p:tgtEl>
                                          <p:spTgt spid="103447"/>
                                        </p:tgtEl>
                                        <p:attrNameLst>
                                          <p:attrName>fillcolor</p:attrName>
                                        </p:attrNameLst>
                                      </p:cBhvr>
                                      <p:by>
                                        <p:hsl h="7200000" s="0" l="0"/>
                                      </p:by>
                                    </p:animClr>
                                    <p:animClr clrSpc="hsl" dir="cw">
                                      <p:cBhvr>
                                        <p:cTn id="8" dur="500" fill="hold"/>
                                        <p:tgtEl>
                                          <p:spTgt spid="103447"/>
                                        </p:tgtEl>
                                        <p:attrNameLst>
                                          <p:attrName>stroke.color</p:attrName>
                                        </p:attrNameLst>
                                      </p:cBhvr>
                                      <p:by>
                                        <p:hsl h="7200000" s="0" l="0"/>
                                      </p:by>
                                    </p:animClr>
                                    <p:set>
                                      <p:cBhvr>
                                        <p:cTn id="9" dur="500" fill="hold"/>
                                        <p:tgtEl>
                                          <p:spTgt spid="10344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03442"/>
                                        </p:tgtEl>
                                        <p:attrNameLst>
                                          <p:attrName>style.color</p:attrName>
                                        </p:attrNameLst>
                                      </p:cBhvr>
                                      <p:by>
                                        <p:hsl h="0" s="-70588" l="0"/>
                                      </p:by>
                                    </p:animClr>
                                    <p:animClr clrSpc="hsl" dir="cw">
                                      <p:cBhvr>
                                        <p:cTn id="12" dur="500" fill="hold"/>
                                        <p:tgtEl>
                                          <p:spTgt spid="103442"/>
                                        </p:tgtEl>
                                        <p:attrNameLst>
                                          <p:attrName>fillcolor</p:attrName>
                                        </p:attrNameLst>
                                      </p:cBhvr>
                                      <p:by>
                                        <p:hsl h="0" s="-70588" l="0"/>
                                      </p:by>
                                    </p:animClr>
                                    <p:animClr clrSpc="hsl" dir="cw">
                                      <p:cBhvr>
                                        <p:cTn id="13" dur="500" fill="hold"/>
                                        <p:tgtEl>
                                          <p:spTgt spid="103442"/>
                                        </p:tgtEl>
                                        <p:attrNameLst>
                                          <p:attrName>stroke.color</p:attrName>
                                        </p:attrNameLst>
                                      </p:cBhvr>
                                      <p:by>
                                        <p:hsl h="0" s="-70588" l="0"/>
                                      </p:by>
                                    </p:animClr>
                                    <p:set>
                                      <p:cBhvr>
                                        <p:cTn id="14" dur="500" fill="hold"/>
                                        <p:tgtEl>
                                          <p:spTgt spid="10344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03443"/>
                                        </p:tgtEl>
                                        <p:attrNameLst>
                                          <p:attrName>style.color</p:attrName>
                                        </p:attrNameLst>
                                      </p:cBhvr>
                                      <p:by>
                                        <p:hsl h="0" s="-70588" l="0"/>
                                      </p:by>
                                    </p:animClr>
                                    <p:animClr clrSpc="hsl" dir="cw">
                                      <p:cBhvr>
                                        <p:cTn id="17" dur="500" fill="hold"/>
                                        <p:tgtEl>
                                          <p:spTgt spid="103443"/>
                                        </p:tgtEl>
                                        <p:attrNameLst>
                                          <p:attrName>fillcolor</p:attrName>
                                        </p:attrNameLst>
                                      </p:cBhvr>
                                      <p:by>
                                        <p:hsl h="0" s="-70588" l="0"/>
                                      </p:by>
                                    </p:animClr>
                                    <p:animClr clrSpc="hsl" dir="cw">
                                      <p:cBhvr>
                                        <p:cTn id="18" dur="500" fill="hold"/>
                                        <p:tgtEl>
                                          <p:spTgt spid="103443"/>
                                        </p:tgtEl>
                                        <p:attrNameLst>
                                          <p:attrName>stroke.color</p:attrName>
                                        </p:attrNameLst>
                                      </p:cBhvr>
                                      <p:by>
                                        <p:hsl h="0" s="-70588" l="0"/>
                                      </p:by>
                                    </p:animClr>
                                    <p:set>
                                      <p:cBhvr>
                                        <p:cTn id="19" dur="500" fill="hold"/>
                                        <p:tgtEl>
                                          <p:spTgt spid="103443"/>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03444"/>
                                        </p:tgtEl>
                                        <p:attrNameLst>
                                          <p:attrName>style.color</p:attrName>
                                        </p:attrNameLst>
                                      </p:cBhvr>
                                      <p:by>
                                        <p:hsl h="0" s="-70588" l="0"/>
                                      </p:by>
                                    </p:animClr>
                                    <p:animClr clrSpc="hsl" dir="cw">
                                      <p:cBhvr>
                                        <p:cTn id="22" dur="500" fill="hold"/>
                                        <p:tgtEl>
                                          <p:spTgt spid="103444"/>
                                        </p:tgtEl>
                                        <p:attrNameLst>
                                          <p:attrName>fillcolor</p:attrName>
                                        </p:attrNameLst>
                                      </p:cBhvr>
                                      <p:by>
                                        <p:hsl h="0" s="-70588" l="0"/>
                                      </p:by>
                                    </p:animClr>
                                    <p:animClr clrSpc="hsl" dir="cw">
                                      <p:cBhvr>
                                        <p:cTn id="23" dur="500" fill="hold"/>
                                        <p:tgtEl>
                                          <p:spTgt spid="103444"/>
                                        </p:tgtEl>
                                        <p:attrNameLst>
                                          <p:attrName>stroke.color</p:attrName>
                                        </p:attrNameLst>
                                      </p:cBhvr>
                                      <p:by>
                                        <p:hsl h="0" s="-70588" l="0"/>
                                      </p:by>
                                    </p:animClr>
                                    <p:set>
                                      <p:cBhvr>
                                        <p:cTn id="24" dur="500" fill="hold"/>
                                        <p:tgtEl>
                                          <p:spTgt spid="103444"/>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103445"/>
                                        </p:tgtEl>
                                        <p:attrNameLst>
                                          <p:attrName>style.color</p:attrName>
                                        </p:attrNameLst>
                                      </p:cBhvr>
                                      <p:by>
                                        <p:hsl h="0" s="-70588" l="0"/>
                                      </p:by>
                                    </p:animClr>
                                    <p:animClr clrSpc="hsl" dir="cw">
                                      <p:cBhvr>
                                        <p:cTn id="27" dur="500" fill="hold"/>
                                        <p:tgtEl>
                                          <p:spTgt spid="103445"/>
                                        </p:tgtEl>
                                        <p:attrNameLst>
                                          <p:attrName>fillcolor</p:attrName>
                                        </p:attrNameLst>
                                      </p:cBhvr>
                                      <p:by>
                                        <p:hsl h="0" s="-70588" l="0"/>
                                      </p:by>
                                    </p:animClr>
                                    <p:animClr clrSpc="hsl" dir="cw">
                                      <p:cBhvr>
                                        <p:cTn id="28" dur="500" fill="hold"/>
                                        <p:tgtEl>
                                          <p:spTgt spid="103445"/>
                                        </p:tgtEl>
                                        <p:attrNameLst>
                                          <p:attrName>stroke.color</p:attrName>
                                        </p:attrNameLst>
                                      </p:cBhvr>
                                      <p:by>
                                        <p:hsl h="0" s="-70588" l="0"/>
                                      </p:by>
                                    </p:animClr>
                                    <p:set>
                                      <p:cBhvr>
                                        <p:cTn id="29" dur="500" fill="hold"/>
                                        <p:tgtEl>
                                          <p:spTgt spid="103445"/>
                                        </p:tgtEl>
                                        <p:attrNameLst>
                                          <p:attrName>fill.type</p:attrName>
                                        </p:attrNameLst>
                                      </p:cBhvr>
                                      <p:to>
                                        <p:strVal val="solid"/>
                                      </p:to>
                                    </p:set>
                                  </p:childTnLst>
                                </p:cTn>
                              </p:par>
                              <p:par>
                                <p:cTn id="30" presetID="25" presetClass="emph" presetSubtype="0" fill="hold" grpId="0" nodeType="withEffect">
                                  <p:stCondLst>
                                    <p:cond delay="0"/>
                                  </p:stCondLst>
                                  <p:childTnLst>
                                    <p:animClr clrSpc="hsl" dir="cw">
                                      <p:cBhvr override="childStyle">
                                        <p:cTn id="31" dur="500" fill="hold"/>
                                        <p:tgtEl>
                                          <p:spTgt spid="103446"/>
                                        </p:tgtEl>
                                        <p:attrNameLst>
                                          <p:attrName>style.color</p:attrName>
                                        </p:attrNameLst>
                                      </p:cBhvr>
                                      <p:by>
                                        <p:hsl h="0" s="-70588" l="0"/>
                                      </p:by>
                                    </p:animClr>
                                    <p:animClr clrSpc="hsl" dir="cw">
                                      <p:cBhvr>
                                        <p:cTn id="32" dur="500" fill="hold"/>
                                        <p:tgtEl>
                                          <p:spTgt spid="103446"/>
                                        </p:tgtEl>
                                        <p:attrNameLst>
                                          <p:attrName>fillcolor</p:attrName>
                                        </p:attrNameLst>
                                      </p:cBhvr>
                                      <p:by>
                                        <p:hsl h="0" s="-70588" l="0"/>
                                      </p:by>
                                    </p:animClr>
                                    <p:animClr clrSpc="hsl" dir="cw">
                                      <p:cBhvr>
                                        <p:cTn id="33" dur="500" fill="hold"/>
                                        <p:tgtEl>
                                          <p:spTgt spid="103446"/>
                                        </p:tgtEl>
                                        <p:attrNameLst>
                                          <p:attrName>stroke.color</p:attrName>
                                        </p:attrNameLst>
                                      </p:cBhvr>
                                      <p:by>
                                        <p:hsl h="0" s="-70588" l="0"/>
                                      </p:by>
                                    </p:animClr>
                                    <p:set>
                                      <p:cBhvr>
                                        <p:cTn id="34" dur="500" fill="hold"/>
                                        <p:tgtEl>
                                          <p:spTgt spid="103446"/>
                                        </p:tgtEl>
                                        <p:attrNameLst>
                                          <p:attrName>fill.type</p:attrName>
                                        </p:attrNameLst>
                                      </p:cBhvr>
                                      <p:to>
                                        <p:strVal val="solid"/>
                                      </p:to>
                                    </p:set>
                                  </p:childTnLst>
                                </p:cTn>
                              </p:par>
                              <p:par>
                                <p:cTn id="35" presetID="25" presetClass="emph" presetSubtype="0" fill="hold" grpId="0" nodeType="withEffect">
                                  <p:stCondLst>
                                    <p:cond delay="0"/>
                                  </p:stCondLst>
                                  <p:childTnLst>
                                    <p:animClr clrSpc="hsl" dir="cw">
                                      <p:cBhvr override="childStyle">
                                        <p:cTn id="36" dur="500" fill="hold"/>
                                        <p:tgtEl>
                                          <p:spTgt spid="103448"/>
                                        </p:tgtEl>
                                        <p:attrNameLst>
                                          <p:attrName>style.color</p:attrName>
                                        </p:attrNameLst>
                                      </p:cBhvr>
                                      <p:by>
                                        <p:hsl h="0" s="-70588" l="0"/>
                                      </p:by>
                                    </p:animClr>
                                    <p:animClr clrSpc="hsl" dir="cw">
                                      <p:cBhvr>
                                        <p:cTn id="37" dur="500" fill="hold"/>
                                        <p:tgtEl>
                                          <p:spTgt spid="103448"/>
                                        </p:tgtEl>
                                        <p:attrNameLst>
                                          <p:attrName>fillcolor</p:attrName>
                                        </p:attrNameLst>
                                      </p:cBhvr>
                                      <p:by>
                                        <p:hsl h="0" s="-70588" l="0"/>
                                      </p:by>
                                    </p:animClr>
                                    <p:animClr clrSpc="hsl" dir="cw">
                                      <p:cBhvr>
                                        <p:cTn id="38" dur="500" fill="hold"/>
                                        <p:tgtEl>
                                          <p:spTgt spid="103448"/>
                                        </p:tgtEl>
                                        <p:attrNameLst>
                                          <p:attrName>stroke.color</p:attrName>
                                        </p:attrNameLst>
                                      </p:cBhvr>
                                      <p:by>
                                        <p:hsl h="0" s="-70588" l="0"/>
                                      </p:by>
                                    </p:animClr>
                                    <p:set>
                                      <p:cBhvr>
                                        <p:cTn id="39" dur="500" fill="hold"/>
                                        <p:tgtEl>
                                          <p:spTgt spid="103448"/>
                                        </p:tgtEl>
                                        <p:attrNameLst>
                                          <p:attrName>fill.type</p:attrName>
                                        </p:attrNameLst>
                                      </p:cBhvr>
                                      <p:to>
                                        <p:strVal val="solid"/>
                                      </p:to>
                                    </p:set>
                                  </p:childTnLst>
                                </p:cTn>
                              </p:par>
                              <p:par>
                                <p:cTn id="40" presetID="25" presetClass="emph" presetSubtype="0" fill="hold" grpId="0" nodeType="withEffect">
                                  <p:stCondLst>
                                    <p:cond delay="0"/>
                                  </p:stCondLst>
                                  <p:childTnLst>
                                    <p:animClr clrSpc="hsl" dir="cw">
                                      <p:cBhvr override="childStyle">
                                        <p:cTn id="41" dur="500" fill="hold"/>
                                        <p:tgtEl>
                                          <p:spTgt spid="103449"/>
                                        </p:tgtEl>
                                        <p:attrNameLst>
                                          <p:attrName>style.color</p:attrName>
                                        </p:attrNameLst>
                                      </p:cBhvr>
                                      <p:by>
                                        <p:hsl h="0" s="-70588" l="0"/>
                                      </p:by>
                                    </p:animClr>
                                    <p:animClr clrSpc="hsl" dir="cw">
                                      <p:cBhvr>
                                        <p:cTn id="42" dur="500" fill="hold"/>
                                        <p:tgtEl>
                                          <p:spTgt spid="103449"/>
                                        </p:tgtEl>
                                        <p:attrNameLst>
                                          <p:attrName>fillcolor</p:attrName>
                                        </p:attrNameLst>
                                      </p:cBhvr>
                                      <p:by>
                                        <p:hsl h="0" s="-70588" l="0"/>
                                      </p:by>
                                    </p:animClr>
                                    <p:animClr clrSpc="hsl" dir="cw">
                                      <p:cBhvr>
                                        <p:cTn id="43" dur="500" fill="hold"/>
                                        <p:tgtEl>
                                          <p:spTgt spid="103449"/>
                                        </p:tgtEl>
                                        <p:attrNameLst>
                                          <p:attrName>stroke.color</p:attrName>
                                        </p:attrNameLst>
                                      </p:cBhvr>
                                      <p:by>
                                        <p:hsl h="0" s="-70588" l="0"/>
                                      </p:by>
                                    </p:animClr>
                                    <p:set>
                                      <p:cBhvr>
                                        <p:cTn id="44" dur="500" fill="hold"/>
                                        <p:tgtEl>
                                          <p:spTgt spid="1034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2" grpId="0" animBg="1"/>
      <p:bldP spid="103443" grpId="0" animBg="1"/>
      <p:bldP spid="103444" grpId="0" animBg="1"/>
      <p:bldP spid="103445" grpId="0" animBg="1"/>
      <p:bldP spid="103446" grpId="0" animBg="1"/>
      <p:bldP spid="103447" grpId="0" animBg="1"/>
      <p:bldP spid="103448" grpId="0" animBg="1"/>
      <p:bldP spid="10344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F</a:t>
            </a:r>
          </a:p>
        </p:txBody>
      </p:sp>
      <p:sp>
        <p:nvSpPr>
          <p:cNvPr id="45060" name="Text Box 4"/>
          <p:cNvSpPr txBox="1">
            <a:spLocks noChangeArrowheads="1"/>
          </p:cNvSpPr>
          <p:nvPr/>
        </p:nvSpPr>
        <p:spPr bwMode="auto">
          <a:xfrm>
            <a:off x="769938" y="3346450"/>
            <a:ext cx="7772400" cy="2014538"/>
          </a:xfrm>
          <a:prstGeom prst="rect">
            <a:avLst/>
          </a:prstGeom>
          <a:noFill/>
          <a:ln w="9525">
            <a:noFill/>
            <a:miter lim="800000"/>
            <a:headEnd/>
            <a:tailEnd/>
          </a:ln>
        </p:spPr>
        <p:txBody>
          <a:bodyPr>
            <a:spAutoFit/>
          </a:bodyPr>
          <a:lstStyle/>
          <a:p>
            <a:pPr algn="ctr"/>
            <a:r>
              <a:rPr lang="fr-FR" b="1"/>
              <a:t>L’engagement de la direction en matière de RSE est indispensable</a:t>
            </a:r>
            <a:r>
              <a:rPr lang="fr-FR"/>
              <a:t> pour que la démarche réussisse ! Elle va être porteuse de ces concepts au sein de l’entreprise ! </a:t>
            </a:r>
          </a:p>
          <a:p>
            <a:pPr algn="ctr"/>
            <a:endParaRPr lang="fr-FR"/>
          </a:p>
          <a:p>
            <a:pPr algn="ctr"/>
            <a:r>
              <a:rPr lang="fr-FR"/>
              <a:t> Bien que </a:t>
            </a:r>
            <a:r>
              <a:rPr lang="fr-FR">
                <a:solidFill>
                  <a:schemeClr val="accent2"/>
                </a:solidFill>
              </a:rPr>
              <a:t>l’engagement de la direction soit indispensable</a:t>
            </a:r>
            <a:r>
              <a:rPr lang="fr-FR"/>
              <a:t>, il ne faut pas uniquement impliquer l’équipe de direction. </a:t>
            </a:r>
          </a:p>
          <a:p>
            <a:pPr algn="ctr"/>
            <a:r>
              <a:rPr lang="fr-FR"/>
              <a:t>Il est important d’intégrer toutes </a:t>
            </a:r>
            <a:r>
              <a:rPr lang="fr-FR">
                <a:solidFill>
                  <a:schemeClr val="accent2"/>
                </a:solidFill>
              </a:rPr>
              <a:t>les parties prenantes</a:t>
            </a:r>
            <a:r>
              <a:rPr lang="fr-FR"/>
              <a:t> à cette démarche ! </a:t>
            </a:r>
          </a:p>
        </p:txBody>
      </p:sp>
      <p:sp>
        <p:nvSpPr>
          <p:cNvPr id="140291"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40293" name="Picture 7" descr="diversité"/>
          <p:cNvPicPr>
            <a:picLocks noChangeAspect="1" noChangeArrowheads="1"/>
          </p:cNvPicPr>
          <p:nvPr/>
        </p:nvPicPr>
        <p:blipFill>
          <a:blip r:embed="rId2"/>
          <a:srcRect/>
          <a:stretch>
            <a:fillRect/>
          </a:stretch>
        </p:blipFill>
        <p:spPr bwMode="auto">
          <a:xfrm>
            <a:off x="7400925" y="263525"/>
            <a:ext cx="1514475" cy="852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3" name="Titre 1"/>
          <p:cNvSpPr>
            <a:spLocks noGrp="1"/>
          </p:cNvSpPr>
          <p:nvPr>
            <p:ph type="title" idx="4294967295"/>
          </p:nvPr>
        </p:nvSpPr>
        <p:spPr/>
        <p:txBody>
          <a:bodyPr/>
          <a:lstStyle/>
          <a:p>
            <a:pPr eaLnBrk="1" hangingPunct="1"/>
            <a:r>
              <a:rPr lang="fr-FR" sz="2400" b="1" smtClean="0"/>
              <a:t>Que sont les parties prenantes d’une entreprise ?</a:t>
            </a:r>
            <a:r>
              <a:rPr lang="fr-FR" smtClean="0"/>
              <a:t> </a:t>
            </a:r>
          </a:p>
        </p:txBody>
      </p:sp>
      <p:sp>
        <p:nvSpPr>
          <p:cNvPr id="14131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8</a:t>
            </a:r>
          </a:p>
          <a:p>
            <a:endParaRPr lang="fr-FR">
              <a:latin typeface="Century Gothic" pitchFamily="34" charset="0"/>
            </a:endParaRPr>
          </a:p>
        </p:txBody>
      </p:sp>
      <p:sp>
        <p:nvSpPr>
          <p:cNvPr id="141315"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141316"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141317"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141318"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141319"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141320"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141321"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141322"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141323"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141324"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141325" name="ZoneTexte 16"/>
          <p:cNvSpPr txBox="1">
            <a:spLocks noChangeArrowheads="1"/>
          </p:cNvSpPr>
          <p:nvPr/>
        </p:nvSpPr>
        <p:spPr bwMode="auto">
          <a:xfrm>
            <a:off x="8142288"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04467" name="AutoShape 19"/>
          <p:cNvSpPr>
            <a:spLocks noChangeArrowheads="1"/>
          </p:cNvSpPr>
          <p:nvPr/>
        </p:nvSpPr>
        <p:spPr bwMode="auto">
          <a:xfrm>
            <a:off x="985838" y="2435225"/>
            <a:ext cx="7556500"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A - Ce sont la(es) personne(s) qui prennent parti pour un salarié d’une entreprise lors d’un conflit</a:t>
            </a:r>
          </a:p>
        </p:txBody>
      </p:sp>
      <p:sp>
        <p:nvSpPr>
          <p:cNvPr id="104468" name="AutoShape 20"/>
          <p:cNvSpPr>
            <a:spLocks noChangeArrowheads="1"/>
          </p:cNvSpPr>
          <p:nvPr/>
        </p:nvSpPr>
        <p:spPr bwMode="auto">
          <a:xfrm>
            <a:off x="979488" y="3222625"/>
            <a:ext cx="7556500"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B - Ce sont des personnes physiques ou morales ayant un ou plusieurs intérêts dans les activités ou décisions d'une entreprise</a:t>
            </a:r>
          </a:p>
        </p:txBody>
      </p:sp>
      <p:sp>
        <p:nvSpPr>
          <p:cNvPr id="104469" name="AutoShape 21"/>
          <p:cNvSpPr>
            <a:spLocks noChangeArrowheads="1"/>
          </p:cNvSpPr>
          <p:nvPr/>
        </p:nvSpPr>
        <p:spPr bwMode="auto">
          <a:xfrm>
            <a:off x="974725" y="4008438"/>
            <a:ext cx="755650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C - Ce sont tous les acteurs sur qui la prise de décisions de l’entreprise n’a aucune conséquence</a:t>
            </a:r>
            <a:r>
              <a:rPr lang="fr-FR">
                <a:latin typeface="Bliss Light" pitchFamily="2" charset="0"/>
              </a:rPr>
              <a:t> </a:t>
            </a:r>
          </a:p>
        </p:txBody>
      </p:sp>
      <p:pic>
        <p:nvPicPr>
          <p:cNvPr id="141330" name="Picture 19" descr="pp2"/>
          <p:cNvPicPr>
            <a:picLocks noChangeAspect="1" noChangeArrowheads="1"/>
          </p:cNvPicPr>
          <p:nvPr/>
        </p:nvPicPr>
        <p:blipFill>
          <a:blip r:embed="rId2"/>
          <a:srcRect/>
          <a:stretch>
            <a:fillRect/>
          </a:stretch>
        </p:blipFill>
        <p:spPr bwMode="auto">
          <a:xfrm>
            <a:off x="7348538" y="214313"/>
            <a:ext cx="1565275" cy="909637"/>
          </a:xfrm>
          <a:prstGeom prst="rect">
            <a:avLst/>
          </a:prstGeom>
          <a:noFill/>
          <a:ln w="9525">
            <a:noFill/>
            <a:miter lim="800000"/>
            <a:headEnd/>
            <a:tailEnd/>
          </a:ln>
        </p:spPr>
      </p:pic>
      <p:pic>
        <p:nvPicPr>
          <p:cNvPr id="141331" name="Picture 2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41332" name="Picture 2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41333" name="Picture 2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41334" name="Picture 23"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4468"/>
                                        </p:tgtEl>
                                        <p:attrNameLst>
                                          <p:attrName>style.color</p:attrName>
                                        </p:attrNameLst>
                                      </p:cBhvr>
                                      <p:by>
                                        <p:hsl h="7200000" s="0" l="0"/>
                                      </p:by>
                                    </p:animClr>
                                    <p:animClr clrSpc="hsl" dir="cw">
                                      <p:cBhvr>
                                        <p:cTn id="7" dur="500" fill="hold"/>
                                        <p:tgtEl>
                                          <p:spTgt spid="104468"/>
                                        </p:tgtEl>
                                        <p:attrNameLst>
                                          <p:attrName>fillcolor</p:attrName>
                                        </p:attrNameLst>
                                      </p:cBhvr>
                                      <p:by>
                                        <p:hsl h="7200000" s="0" l="0"/>
                                      </p:by>
                                    </p:animClr>
                                    <p:animClr clrSpc="hsl" dir="cw">
                                      <p:cBhvr>
                                        <p:cTn id="8" dur="500" fill="hold"/>
                                        <p:tgtEl>
                                          <p:spTgt spid="104468"/>
                                        </p:tgtEl>
                                        <p:attrNameLst>
                                          <p:attrName>stroke.color</p:attrName>
                                        </p:attrNameLst>
                                      </p:cBhvr>
                                      <p:by>
                                        <p:hsl h="7200000" s="0" l="0"/>
                                      </p:by>
                                    </p:animClr>
                                    <p:set>
                                      <p:cBhvr>
                                        <p:cTn id="9" dur="500" fill="hold"/>
                                        <p:tgtEl>
                                          <p:spTgt spid="104468"/>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04467"/>
                                        </p:tgtEl>
                                        <p:attrNameLst>
                                          <p:attrName>style.color</p:attrName>
                                        </p:attrNameLst>
                                      </p:cBhvr>
                                      <p:by>
                                        <p:hsl h="0" s="-70588" l="0"/>
                                      </p:by>
                                    </p:animClr>
                                    <p:animClr clrSpc="hsl" dir="cw">
                                      <p:cBhvr>
                                        <p:cTn id="12" dur="500" fill="hold"/>
                                        <p:tgtEl>
                                          <p:spTgt spid="104467"/>
                                        </p:tgtEl>
                                        <p:attrNameLst>
                                          <p:attrName>fillcolor</p:attrName>
                                        </p:attrNameLst>
                                      </p:cBhvr>
                                      <p:by>
                                        <p:hsl h="0" s="-70588" l="0"/>
                                      </p:by>
                                    </p:animClr>
                                    <p:animClr clrSpc="hsl" dir="cw">
                                      <p:cBhvr>
                                        <p:cTn id="13" dur="500" fill="hold"/>
                                        <p:tgtEl>
                                          <p:spTgt spid="104467"/>
                                        </p:tgtEl>
                                        <p:attrNameLst>
                                          <p:attrName>stroke.color</p:attrName>
                                        </p:attrNameLst>
                                      </p:cBhvr>
                                      <p:by>
                                        <p:hsl h="0" s="-70588" l="0"/>
                                      </p:by>
                                    </p:animClr>
                                    <p:set>
                                      <p:cBhvr>
                                        <p:cTn id="14" dur="500" fill="hold"/>
                                        <p:tgtEl>
                                          <p:spTgt spid="104467"/>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04469"/>
                                        </p:tgtEl>
                                        <p:attrNameLst>
                                          <p:attrName>style.color</p:attrName>
                                        </p:attrNameLst>
                                      </p:cBhvr>
                                      <p:by>
                                        <p:hsl h="0" s="-70588" l="0"/>
                                      </p:by>
                                    </p:animClr>
                                    <p:animClr clrSpc="hsl" dir="cw">
                                      <p:cBhvr>
                                        <p:cTn id="17" dur="500" fill="hold"/>
                                        <p:tgtEl>
                                          <p:spTgt spid="104469"/>
                                        </p:tgtEl>
                                        <p:attrNameLst>
                                          <p:attrName>fillcolor</p:attrName>
                                        </p:attrNameLst>
                                      </p:cBhvr>
                                      <p:by>
                                        <p:hsl h="0" s="-70588" l="0"/>
                                      </p:by>
                                    </p:animClr>
                                    <p:animClr clrSpc="hsl" dir="cw">
                                      <p:cBhvr>
                                        <p:cTn id="18" dur="500" fill="hold"/>
                                        <p:tgtEl>
                                          <p:spTgt spid="104469"/>
                                        </p:tgtEl>
                                        <p:attrNameLst>
                                          <p:attrName>stroke.color</p:attrName>
                                        </p:attrNameLst>
                                      </p:cBhvr>
                                      <p:by>
                                        <p:hsl h="0" s="-70588" l="0"/>
                                      </p:by>
                                    </p:animClr>
                                    <p:set>
                                      <p:cBhvr>
                                        <p:cTn id="19" dur="500" fill="hold"/>
                                        <p:tgtEl>
                                          <p:spTgt spid="1044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7" grpId="0" animBg="1"/>
      <p:bldP spid="104468" grpId="0" animBg="1"/>
      <p:bldP spid="10446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45060" name="Text Box 4"/>
          <p:cNvSpPr txBox="1">
            <a:spLocks noChangeArrowheads="1"/>
          </p:cNvSpPr>
          <p:nvPr/>
        </p:nvSpPr>
        <p:spPr bwMode="auto">
          <a:xfrm>
            <a:off x="769938" y="3327400"/>
            <a:ext cx="7772400" cy="2014538"/>
          </a:xfrm>
          <a:prstGeom prst="rect">
            <a:avLst/>
          </a:prstGeom>
          <a:noFill/>
          <a:ln w="9525">
            <a:noFill/>
            <a:miter lim="800000"/>
            <a:headEnd/>
            <a:tailEnd/>
          </a:ln>
        </p:spPr>
        <p:txBody>
          <a:bodyPr>
            <a:spAutoFit/>
          </a:bodyPr>
          <a:lstStyle/>
          <a:p>
            <a:pPr algn="ctr"/>
            <a:r>
              <a:rPr lang="fr-FR"/>
              <a:t>Les parties prenantes occupent une place </a:t>
            </a:r>
            <a:r>
              <a:rPr lang="fr-FR">
                <a:solidFill>
                  <a:schemeClr val="accent2"/>
                </a:solidFill>
              </a:rPr>
              <a:t>très importante</a:t>
            </a:r>
            <a:r>
              <a:rPr lang="fr-FR"/>
              <a:t> dans la démarche RSE ! Les consulter et répondre à leurs attentes et leurs besoins garantit </a:t>
            </a:r>
            <a:r>
              <a:rPr lang="fr-FR">
                <a:solidFill>
                  <a:schemeClr val="accent2"/>
                </a:solidFill>
              </a:rPr>
              <a:t>la plus grande pérennité de service pour l’entreprise</a:t>
            </a:r>
            <a:r>
              <a:rPr lang="fr-FR"/>
              <a:t>. </a:t>
            </a:r>
          </a:p>
          <a:p>
            <a:pPr algn="ctr"/>
            <a:endParaRPr lang="fr-FR"/>
          </a:p>
          <a:p>
            <a:pPr algn="ctr"/>
            <a:r>
              <a:rPr lang="fr-FR"/>
              <a:t>Les parties prenantes apportent plusieurs contributions à l'entreprise : une anticipation des enjeux sociétaux, un avis critique et constructif et l'approfondissement des controverses, elles impulsent l'innovation …</a:t>
            </a:r>
          </a:p>
        </p:txBody>
      </p:sp>
      <p:sp>
        <p:nvSpPr>
          <p:cNvPr id="142339"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42341" name="Picture 6" descr="pp2"/>
          <p:cNvPicPr>
            <a:picLocks noChangeAspect="1" noChangeArrowheads="1"/>
          </p:cNvPicPr>
          <p:nvPr/>
        </p:nvPicPr>
        <p:blipFill>
          <a:blip r:embed="rId2"/>
          <a:srcRect/>
          <a:stretch>
            <a:fillRect/>
          </a:stretch>
        </p:blipFill>
        <p:spPr bwMode="auto">
          <a:xfrm>
            <a:off x="7348538" y="214313"/>
            <a:ext cx="1565275" cy="909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1" name="Titre 1"/>
          <p:cNvSpPr>
            <a:spLocks noGrp="1"/>
          </p:cNvSpPr>
          <p:nvPr>
            <p:ph type="title" idx="4294967295"/>
          </p:nvPr>
        </p:nvSpPr>
        <p:spPr/>
        <p:txBody>
          <a:bodyPr/>
          <a:lstStyle/>
          <a:p>
            <a:pPr eaLnBrk="1" hangingPunct="1"/>
            <a:r>
              <a:rPr lang="fr-FR" sz="1700" b="1" smtClean="0"/>
              <a:t>Voici des bonnes pratiques à suivre pour qu’une entreprise agisse de manière à bien tenir compte de ses parties prenantes. Quel est l’intrus?</a:t>
            </a:r>
            <a:endParaRPr lang="fr-FR" smtClean="0"/>
          </a:p>
        </p:txBody>
      </p:sp>
      <p:sp>
        <p:nvSpPr>
          <p:cNvPr id="1433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9</a:t>
            </a:r>
          </a:p>
          <a:p>
            <a:endParaRPr lang="fr-FR">
              <a:latin typeface="Century Gothic" pitchFamily="34" charset="0"/>
            </a:endParaRPr>
          </a:p>
        </p:txBody>
      </p:sp>
      <p:sp>
        <p:nvSpPr>
          <p:cNvPr id="143363"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143364"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143365"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143366"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143367"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143368"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143369"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06514" name="AutoShape 18"/>
          <p:cNvSpPr>
            <a:spLocks noChangeArrowheads="1"/>
          </p:cNvSpPr>
          <p:nvPr/>
        </p:nvSpPr>
        <p:spPr bwMode="auto">
          <a:xfrm>
            <a:off x="404813" y="21383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A - Identifier quelles sont les parties prenantes et si possible en réaliser une cartographie</a:t>
            </a:r>
          </a:p>
        </p:txBody>
      </p:sp>
      <p:sp>
        <p:nvSpPr>
          <p:cNvPr id="106515" name="AutoShape 19"/>
          <p:cNvSpPr>
            <a:spLocks noChangeArrowheads="1"/>
          </p:cNvSpPr>
          <p:nvPr/>
        </p:nvSpPr>
        <p:spPr bwMode="auto">
          <a:xfrm>
            <a:off x="388938" y="2605088"/>
            <a:ext cx="84359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B - Hiérarchiser ses parties prenantes (selon les impacts, intérêts, attentes, enjeux)</a:t>
            </a:r>
            <a:r>
              <a:rPr lang="fr-FR">
                <a:latin typeface="Bliss Light" pitchFamily="2" charset="0"/>
              </a:rPr>
              <a:t> </a:t>
            </a:r>
          </a:p>
        </p:txBody>
      </p:sp>
      <p:sp>
        <p:nvSpPr>
          <p:cNvPr id="106516" name="AutoShape 20"/>
          <p:cNvSpPr>
            <a:spLocks noChangeArrowheads="1"/>
          </p:cNvSpPr>
          <p:nvPr/>
        </p:nvSpPr>
        <p:spPr bwMode="auto">
          <a:xfrm>
            <a:off x="403225" y="3068638"/>
            <a:ext cx="84328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C - Identifier régulièrement les attentes des parties prenantes</a:t>
            </a:r>
          </a:p>
        </p:txBody>
      </p:sp>
      <p:sp>
        <p:nvSpPr>
          <p:cNvPr id="106517" name="AutoShape 21"/>
          <p:cNvSpPr>
            <a:spLocks noChangeArrowheads="1"/>
          </p:cNvSpPr>
          <p:nvPr/>
        </p:nvSpPr>
        <p:spPr bwMode="auto">
          <a:xfrm>
            <a:off x="403225" y="3541713"/>
            <a:ext cx="84328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Passer outre les attentes des parties prenantes </a:t>
            </a:r>
          </a:p>
        </p:txBody>
      </p:sp>
      <p:sp>
        <p:nvSpPr>
          <p:cNvPr id="106518" name="AutoShape 22"/>
          <p:cNvSpPr>
            <a:spLocks noChangeArrowheads="1"/>
          </p:cNvSpPr>
          <p:nvPr/>
        </p:nvSpPr>
        <p:spPr bwMode="auto">
          <a:xfrm>
            <a:off x="366713" y="4011613"/>
            <a:ext cx="84645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Avoir conscience que l’activité de l’entreprise a une répercussion directe ou indirecte sur un nombre important d’acteurs</a:t>
            </a:r>
            <a:r>
              <a:rPr lang="fr-FR">
                <a:latin typeface="Bliss Light" pitchFamily="2" charset="0"/>
              </a:rPr>
              <a:t> </a:t>
            </a:r>
          </a:p>
        </p:txBody>
      </p:sp>
      <p:sp>
        <p:nvSpPr>
          <p:cNvPr id="106519" name="AutoShape 23"/>
          <p:cNvSpPr>
            <a:spLocks noChangeArrowheads="1"/>
          </p:cNvSpPr>
          <p:nvPr/>
        </p:nvSpPr>
        <p:spPr bwMode="auto">
          <a:xfrm>
            <a:off x="376238" y="4783138"/>
            <a:ext cx="7500937"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F - Avoir conscience que ces acteurs ont une influence plus ou moins importante sur l'entreprise</a:t>
            </a:r>
            <a:r>
              <a:rPr lang="fr-FR">
                <a:latin typeface="Bliss Light" pitchFamily="2" charset="0"/>
              </a:rPr>
              <a:t> </a:t>
            </a:r>
          </a:p>
        </p:txBody>
      </p:sp>
      <p:pic>
        <p:nvPicPr>
          <p:cNvPr id="143377" name="Picture 22" descr="pp4"/>
          <p:cNvPicPr>
            <a:picLocks noChangeAspect="1" noChangeArrowheads="1"/>
          </p:cNvPicPr>
          <p:nvPr/>
        </p:nvPicPr>
        <p:blipFill>
          <a:blip r:embed="rId2"/>
          <a:srcRect l="10938" t="11185" r="11198" b="28482"/>
          <a:stretch>
            <a:fillRect/>
          </a:stretch>
        </p:blipFill>
        <p:spPr bwMode="auto">
          <a:xfrm>
            <a:off x="7378700" y="279400"/>
            <a:ext cx="1535113" cy="836613"/>
          </a:xfrm>
          <a:prstGeom prst="rect">
            <a:avLst/>
          </a:prstGeom>
          <a:noFill/>
          <a:ln w="9525">
            <a:noFill/>
            <a:miter lim="800000"/>
            <a:headEnd/>
            <a:tailEnd/>
          </a:ln>
        </p:spPr>
      </p:pic>
      <p:pic>
        <p:nvPicPr>
          <p:cNvPr id="143378" name="Picture 2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43379" name="Picture 2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43380" name="Picture 2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43381" name="Picture 26"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6517"/>
                                        </p:tgtEl>
                                        <p:attrNameLst>
                                          <p:attrName>style.color</p:attrName>
                                        </p:attrNameLst>
                                      </p:cBhvr>
                                      <p:by>
                                        <p:hsl h="7200000" s="0" l="0"/>
                                      </p:by>
                                    </p:animClr>
                                    <p:animClr clrSpc="hsl" dir="cw">
                                      <p:cBhvr>
                                        <p:cTn id="7" dur="500" fill="hold"/>
                                        <p:tgtEl>
                                          <p:spTgt spid="106517"/>
                                        </p:tgtEl>
                                        <p:attrNameLst>
                                          <p:attrName>fillcolor</p:attrName>
                                        </p:attrNameLst>
                                      </p:cBhvr>
                                      <p:by>
                                        <p:hsl h="7200000" s="0" l="0"/>
                                      </p:by>
                                    </p:animClr>
                                    <p:animClr clrSpc="hsl" dir="cw">
                                      <p:cBhvr>
                                        <p:cTn id="8" dur="500" fill="hold"/>
                                        <p:tgtEl>
                                          <p:spTgt spid="106517"/>
                                        </p:tgtEl>
                                        <p:attrNameLst>
                                          <p:attrName>stroke.color</p:attrName>
                                        </p:attrNameLst>
                                      </p:cBhvr>
                                      <p:by>
                                        <p:hsl h="7200000" s="0" l="0"/>
                                      </p:by>
                                    </p:animClr>
                                    <p:set>
                                      <p:cBhvr>
                                        <p:cTn id="9" dur="500" fill="hold"/>
                                        <p:tgtEl>
                                          <p:spTgt spid="10651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06514"/>
                                        </p:tgtEl>
                                        <p:attrNameLst>
                                          <p:attrName>style.color</p:attrName>
                                        </p:attrNameLst>
                                      </p:cBhvr>
                                      <p:by>
                                        <p:hsl h="0" s="-70588" l="0"/>
                                      </p:by>
                                    </p:animClr>
                                    <p:animClr clrSpc="hsl" dir="cw">
                                      <p:cBhvr>
                                        <p:cTn id="12" dur="500" fill="hold"/>
                                        <p:tgtEl>
                                          <p:spTgt spid="106514"/>
                                        </p:tgtEl>
                                        <p:attrNameLst>
                                          <p:attrName>fillcolor</p:attrName>
                                        </p:attrNameLst>
                                      </p:cBhvr>
                                      <p:by>
                                        <p:hsl h="0" s="-70588" l="0"/>
                                      </p:by>
                                    </p:animClr>
                                    <p:animClr clrSpc="hsl" dir="cw">
                                      <p:cBhvr>
                                        <p:cTn id="13" dur="500" fill="hold"/>
                                        <p:tgtEl>
                                          <p:spTgt spid="106514"/>
                                        </p:tgtEl>
                                        <p:attrNameLst>
                                          <p:attrName>stroke.color</p:attrName>
                                        </p:attrNameLst>
                                      </p:cBhvr>
                                      <p:by>
                                        <p:hsl h="0" s="-70588" l="0"/>
                                      </p:by>
                                    </p:animClr>
                                    <p:set>
                                      <p:cBhvr>
                                        <p:cTn id="14" dur="500" fill="hold"/>
                                        <p:tgtEl>
                                          <p:spTgt spid="106514"/>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06515"/>
                                        </p:tgtEl>
                                        <p:attrNameLst>
                                          <p:attrName>style.color</p:attrName>
                                        </p:attrNameLst>
                                      </p:cBhvr>
                                      <p:by>
                                        <p:hsl h="0" s="-70588" l="0"/>
                                      </p:by>
                                    </p:animClr>
                                    <p:animClr clrSpc="hsl" dir="cw">
                                      <p:cBhvr>
                                        <p:cTn id="17" dur="500" fill="hold"/>
                                        <p:tgtEl>
                                          <p:spTgt spid="106515"/>
                                        </p:tgtEl>
                                        <p:attrNameLst>
                                          <p:attrName>fillcolor</p:attrName>
                                        </p:attrNameLst>
                                      </p:cBhvr>
                                      <p:by>
                                        <p:hsl h="0" s="-70588" l="0"/>
                                      </p:by>
                                    </p:animClr>
                                    <p:animClr clrSpc="hsl" dir="cw">
                                      <p:cBhvr>
                                        <p:cTn id="18" dur="500" fill="hold"/>
                                        <p:tgtEl>
                                          <p:spTgt spid="106515"/>
                                        </p:tgtEl>
                                        <p:attrNameLst>
                                          <p:attrName>stroke.color</p:attrName>
                                        </p:attrNameLst>
                                      </p:cBhvr>
                                      <p:by>
                                        <p:hsl h="0" s="-70588" l="0"/>
                                      </p:by>
                                    </p:animClr>
                                    <p:set>
                                      <p:cBhvr>
                                        <p:cTn id="19" dur="500" fill="hold"/>
                                        <p:tgtEl>
                                          <p:spTgt spid="106515"/>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06516"/>
                                        </p:tgtEl>
                                        <p:attrNameLst>
                                          <p:attrName>style.color</p:attrName>
                                        </p:attrNameLst>
                                      </p:cBhvr>
                                      <p:by>
                                        <p:hsl h="0" s="-70588" l="0"/>
                                      </p:by>
                                    </p:animClr>
                                    <p:animClr clrSpc="hsl" dir="cw">
                                      <p:cBhvr>
                                        <p:cTn id="22" dur="500" fill="hold"/>
                                        <p:tgtEl>
                                          <p:spTgt spid="106516"/>
                                        </p:tgtEl>
                                        <p:attrNameLst>
                                          <p:attrName>fillcolor</p:attrName>
                                        </p:attrNameLst>
                                      </p:cBhvr>
                                      <p:by>
                                        <p:hsl h="0" s="-70588" l="0"/>
                                      </p:by>
                                    </p:animClr>
                                    <p:animClr clrSpc="hsl" dir="cw">
                                      <p:cBhvr>
                                        <p:cTn id="23" dur="500" fill="hold"/>
                                        <p:tgtEl>
                                          <p:spTgt spid="106516"/>
                                        </p:tgtEl>
                                        <p:attrNameLst>
                                          <p:attrName>stroke.color</p:attrName>
                                        </p:attrNameLst>
                                      </p:cBhvr>
                                      <p:by>
                                        <p:hsl h="0" s="-70588" l="0"/>
                                      </p:by>
                                    </p:animClr>
                                    <p:set>
                                      <p:cBhvr>
                                        <p:cTn id="24" dur="500" fill="hold"/>
                                        <p:tgtEl>
                                          <p:spTgt spid="106516"/>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106518"/>
                                        </p:tgtEl>
                                        <p:attrNameLst>
                                          <p:attrName>style.color</p:attrName>
                                        </p:attrNameLst>
                                      </p:cBhvr>
                                      <p:by>
                                        <p:hsl h="0" s="-70588" l="0"/>
                                      </p:by>
                                    </p:animClr>
                                    <p:animClr clrSpc="hsl" dir="cw">
                                      <p:cBhvr>
                                        <p:cTn id="27" dur="500" fill="hold"/>
                                        <p:tgtEl>
                                          <p:spTgt spid="106518"/>
                                        </p:tgtEl>
                                        <p:attrNameLst>
                                          <p:attrName>fillcolor</p:attrName>
                                        </p:attrNameLst>
                                      </p:cBhvr>
                                      <p:by>
                                        <p:hsl h="0" s="-70588" l="0"/>
                                      </p:by>
                                    </p:animClr>
                                    <p:animClr clrSpc="hsl" dir="cw">
                                      <p:cBhvr>
                                        <p:cTn id="28" dur="500" fill="hold"/>
                                        <p:tgtEl>
                                          <p:spTgt spid="106518"/>
                                        </p:tgtEl>
                                        <p:attrNameLst>
                                          <p:attrName>stroke.color</p:attrName>
                                        </p:attrNameLst>
                                      </p:cBhvr>
                                      <p:by>
                                        <p:hsl h="0" s="-70588" l="0"/>
                                      </p:by>
                                    </p:animClr>
                                    <p:set>
                                      <p:cBhvr>
                                        <p:cTn id="29" dur="500" fill="hold"/>
                                        <p:tgtEl>
                                          <p:spTgt spid="106518"/>
                                        </p:tgtEl>
                                        <p:attrNameLst>
                                          <p:attrName>fill.type</p:attrName>
                                        </p:attrNameLst>
                                      </p:cBhvr>
                                      <p:to>
                                        <p:strVal val="solid"/>
                                      </p:to>
                                    </p:set>
                                  </p:childTnLst>
                                </p:cTn>
                              </p:par>
                              <p:par>
                                <p:cTn id="30" presetID="25" presetClass="emph" presetSubtype="0" fill="hold" grpId="0" nodeType="withEffect">
                                  <p:stCondLst>
                                    <p:cond delay="0"/>
                                  </p:stCondLst>
                                  <p:childTnLst>
                                    <p:animClr clrSpc="hsl" dir="cw">
                                      <p:cBhvr override="childStyle">
                                        <p:cTn id="31" dur="500" fill="hold"/>
                                        <p:tgtEl>
                                          <p:spTgt spid="106519"/>
                                        </p:tgtEl>
                                        <p:attrNameLst>
                                          <p:attrName>style.color</p:attrName>
                                        </p:attrNameLst>
                                      </p:cBhvr>
                                      <p:by>
                                        <p:hsl h="0" s="-70588" l="0"/>
                                      </p:by>
                                    </p:animClr>
                                    <p:animClr clrSpc="hsl" dir="cw">
                                      <p:cBhvr>
                                        <p:cTn id="32" dur="500" fill="hold"/>
                                        <p:tgtEl>
                                          <p:spTgt spid="106519"/>
                                        </p:tgtEl>
                                        <p:attrNameLst>
                                          <p:attrName>fillcolor</p:attrName>
                                        </p:attrNameLst>
                                      </p:cBhvr>
                                      <p:by>
                                        <p:hsl h="0" s="-70588" l="0"/>
                                      </p:by>
                                    </p:animClr>
                                    <p:animClr clrSpc="hsl" dir="cw">
                                      <p:cBhvr>
                                        <p:cTn id="33" dur="500" fill="hold"/>
                                        <p:tgtEl>
                                          <p:spTgt spid="106519"/>
                                        </p:tgtEl>
                                        <p:attrNameLst>
                                          <p:attrName>stroke.color</p:attrName>
                                        </p:attrNameLst>
                                      </p:cBhvr>
                                      <p:by>
                                        <p:hsl h="0" s="-70588" l="0"/>
                                      </p:by>
                                    </p:animClr>
                                    <p:set>
                                      <p:cBhvr>
                                        <p:cTn id="34" dur="500" fill="hold"/>
                                        <p:tgtEl>
                                          <p:spTgt spid="1065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4" grpId="0" animBg="1"/>
      <p:bldP spid="106515" grpId="0" animBg="1"/>
      <p:bldP spid="106516" grpId="0" animBg="1"/>
      <p:bldP spid="106517" grpId="0" animBg="1"/>
      <p:bldP spid="106518" grpId="0" animBg="1"/>
      <p:bldP spid="1065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D</a:t>
            </a:r>
          </a:p>
        </p:txBody>
      </p:sp>
      <p:sp>
        <p:nvSpPr>
          <p:cNvPr id="45060" name="Text Box 4"/>
          <p:cNvSpPr txBox="1">
            <a:spLocks noChangeArrowheads="1"/>
          </p:cNvSpPr>
          <p:nvPr/>
        </p:nvSpPr>
        <p:spPr bwMode="auto">
          <a:xfrm>
            <a:off x="769938" y="3302000"/>
            <a:ext cx="7772400" cy="2014538"/>
          </a:xfrm>
          <a:prstGeom prst="rect">
            <a:avLst/>
          </a:prstGeom>
          <a:noFill/>
          <a:ln w="9525">
            <a:noFill/>
            <a:miter lim="800000"/>
            <a:headEnd/>
            <a:tailEnd/>
          </a:ln>
        </p:spPr>
        <p:txBody>
          <a:bodyPr>
            <a:spAutoFit/>
          </a:bodyPr>
          <a:lstStyle/>
          <a:p>
            <a:pPr algn="ctr"/>
            <a:r>
              <a:rPr lang="fr-FR"/>
              <a:t>La démarche RSE n’est pas une démarche pour laquelle on agit au jour le jour. Elle </a:t>
            </a:r>
            <a:r>
              <a:rPr lang="fr-FR">
                <a:solidFill>
                  <a:schemeClr val="accent2"/>
                </a:solidFill>
              </a:rPr>
              <a:t>s’inscrit dans le temps</a:t>
            </a:r>
            <a:r>
              <a:rPr lang="fr-FR"/>
              <a:t> et doit être </a:t>
            </a:r>
            <a:r>
              <a:rPr lang="fr-FR">
                <a:solidFill>
                  <a:schemeClr val="accent2"/>
                </a:solidFill>
              </a:rPr>
              <a:t>planifiée par le biais de plan d’actions</a:t>
            </a:r>
            <a:r>
              <a:rPr lang="fr-FR"/>
              <a:t> à partir d’une évaluation RSE de l’organisation. </a:t>
            </a:r>
          </a:p>
          <a:p>
            <a:pPr algn="just"/>
            <a:endParaRPr lang="fr-FR"/>
          </a:p>
          <a:p>
            <a:pPr algn="ctr"/>
            <a:r>
              <a:rPr lang="fr-FR"/>
              <a:t>Il est important de bien </a:t>
            </a:r>
            <a:r>
              <a:rPr lang="fr-FR">
                <a:solidFill>
                  <a:schemeClr val="accent2"/>
                </a:solidFill>
              </a:rPr>
              <a:t>identifier les différents acteurs</a:t>
            </a:r>
            <a:r>
              <a:rPr lang="fr-FR"/>
              <a:t> pour adopter la bonne attitude, la bonne communication, la bonne position vis-à-vis d’eux, et surtout de répondre à leurs attentes du mieux possible. </a:t>
            </a:r>
          </a:p>
        </p:txBody>
      </p:sp>
      <p:sp>
        <p:nvSpPr>
          <p:cNvPr id="144387"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9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44389" name="Picture 6" descr="pp4"/>
          <p:cNvPicPr>
            <a:picLocks noChangeAspect="1" noChangeArrowheads="1"/>
          </p:cNvPicPr>
          <p:nvPr/>
        </p:nvPicPr>
        <p:blipFill>
          <a:blip r:embed="rId2"/>
          <a:srcRect l="10938" t="11185" r="11198" b="28482"/>
          <a:stretch>
            <a:fillRect/>
          </a:stretch>
        </p:blipFill>
        <p:spPr bwMode="auto">
          <a:xfrm>
            <a:off x="7378700" y="279400"/>
            <a:ext cx="1535113" cy="836613"/>
          </a:xfrm>
          <a:prstGeom prst="rect">
            <a:avLst/>
          </a:prstGeom>
          <a:noFill/>
          <a:ln w="9525">
            <a:noFill/>
            <a:miter lim="800000"/>
            <a:headEnd/>
            <a:tailEnd/>
          </a:ln>
        </p:spPr>
      </p:pic>
      <p:sp>
        <p:nvSpPr>
          <p:cNvPr id="70663" name="Text Box 7"/>
          <p:cNvSpPr txBox="1">
            <a:spLocks noChangeArrowheads="1"/>
          </p:cNvSpPr>
          <p:nvPr/>
        </p:nvSpPr>
        <p:spPr bwMode="auto">
          <a:xfrm>
            <a:off x="3848100" y="6419850"/>
            <a:ext cx="57165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Blog sur le développement durable - Les parties prenantes d’une démarche RSE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5040"/>
                            </p:stCondLst>
                            <p:childTnLst>
                              <p:par>
                                <p:cTn id="17" presetID="1" presetClass="entr" presetSubtype="0" fill="hold" grpId="0" nodeType="afterEffect">
                                  <p:stCondLst>
                                    <p:cond delay="500"/>
                                  </p:stCondLst>
                                  <p:childTnLst>
                                    <p:set>
                                      <p:cBhvr>
                                        <p:cTn id="18" dur="1" fill="hold">
                                          <p:stCondLst>
                                            <p:cond delay="0"/>
                                          </p:stCondLst>
                                        </p:cTn>
                                        <p:tgtEl>
                                          <p:spTgt spid="70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0663" grpId="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09" name="Titre 1"/>
          <p:cNvSpPr>
            <a:spLocks noGrp="1"/>
          </p:cNvSpPr>
          <p:nvPr>
            <p:ph type="title" idx="4294967295"/>
          </p:nvPr>
        </p:nvSpPr>
        <p:spPr/>
        <p:txBody>
          <a:bodyPr/>
          <a:lstStyle/>
          <a:p>
            <a:pPr eaLnBrk="1" hangingPunct="1"/>
            <a:r>
              <a:rPr lang="fr-FR" sz="2000" b="1" smtClean="0"/>
              <a:t>Il est important de communiquer avec ses parties prenantes pour différentes raisons. Laquelle est l’intrus ?</a:t>
            </a:r>
            <a:r>
              <a:rPr lang="fr-FR" smtClean="0"/>
              <a:t> </a:t>
            </a:r>
          </a:p>
        </p:txBody>
      </p:sp>
      <p:sp>
        <p:nvSpPr>
          <p:cNvPr id="14541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34156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Instaurer un climat de confiance et de collaboration</a:t>
            </a:r>
          </a:p>
        </p:txBody>
      </p:sp>
      <p:sp>
        <p:nvSpPr>
          <p:cNvPr id="42008" name="AutoShape 24"/>
          <p:cNvSpPr>
            <a:spLocks noChangeArrowheads="1"/>
          </p:cNvSpPr>
          <p:nvPr/>
        </p:nvSpPr>
        <p:spPr bwMode="auto">
          <a:xfrm>
            <a:off x="479425" y="28209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établir un dialogue une seule fois avec chacune des parties prenantes </a:t>
            </a:r>
          </a:p>
        </p:txBody>
      </p:sp>
      <p:sp>
        <p:nvSpPr>
          <p:cNvPr id="42009" name="AutoShape 25"/>
          <p:cNvSpPr>
            <a:spLocks noChangeArrowheads="1"/>
          </p:cNvSpPr>
          <p:nvPr/>
        </p:nvSpPr>
        <p:spPr bwMode="auto">
          <a:xfrm>
            <a:off x="458788" y="32813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Augmenter les chances de parvenir à élaborer des actions portées et acceptées par toutes les parties prenantes</a:t>
            </a:r>
          </a:p>
        </p:txBody>
      </p:sp>
      <p:sp>
        <p:nvSpPr>
          <p:cNvPr id="42010" name="AutoShape 26"/>
          <p:cNvSpPr>
            <a:spLocks noChangeArrowheads="1"/>
          </p:cNvSpPr>
          <p:nvPr/>
        </p:nvSpPr>
        <p:spPr bwMode="auto">
          <a:xfrm>
            <a:off x="468313" y="4048125"/>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Répondre à toutes les attentes des parties prenantes qui sont associées par l'organisation à sa stratégie de communication</a:t>
            </a:r>
          </a:p>
        </p:txBody>
      </p:sp>
      <p:sp>
        <p:nvSpPr>
          <p:cNvPr id="42011" name="AutoShape 27"/>
          <p:cNvSpPr>
            <a:spLocks noChangeArrowheads="1"/>
          </p:cNvSpPr>
          <p:nvPr/>
        </p:nvSpPr>
        <p:spPr bwMode="auto">
          <a:xfrm>
            <a:off x="484188" y="4813300"/>
            <a:ext cx="59086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Assurer la pérennité de l’entreprise</a:t>
            </a:r>
          </a:p>
        </p:txBody>
      </p:sp>
      <p:pic>
        <p:nvPicPr>
          <p:cNvPr id="145417"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45418"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45419"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9"/>
                                        </p:tgtEl>
                                        <p:attrNameLst>
                                          <p:attrName>style.color</p:attrName>
                                        </p:attrNameLst>
                                      </p:cBhvr>
                                      <p:by>
                                        <p:hsl h="7200000" s="0" l="0"/>
                                      </p:by>
                                    </p:animClr>
                                    <p:animClr clrSpc="hsl" dir="cw">
                                      <p:cBhvr>
                                        <p:cTn id="12" dur="500" fill="hold"/>
                                        <p:tgtEl>
                                          <p:spTgt spid="42009"/>
                                        </p:tgtEl>
                                        <p:attrNameLst>
                                          <p:attrName>fillcolor</p:attrName>
                                        </p:attrNameLst>
                                      </p:cBhvr>
                                      <p:by>
                                        <p:hsl h="7200000" s="0" l="0"/>
                                      </p:by>
                                    </p:animClr>
                                    <p:animClr clrSpc="hsl" dir="cw">
                                      <p:cBhvr>
                                        <p:cTn id="13" dur="500" fill="hold"/>
                                        <p:tgtEl>
                                          <p:spTgt spid="42009"/>
                                        </p:tgtEl>
                                        <p:attrNameLst>
                                          <p:attrName>stroke.color</p:attrName>
                                        </p:attrNameLst>
                                      </p:cBhvr>
                                      <p:by>
                                        <p:hsl h="7200000" s="0" l="0"/>
                                      </p:by>
                                    </p:animClr>
                                    <p:set>
                                      <p:cBhvr>
                                        <p:cTn id="14" dur="500" fill="hold"/>
                                        <p:tgtEl>
                                          <p:spTgt spid="42009"/>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10"/>
                                        </p:tgtEl>
                                        <p:attrNameLst>
                                          <p:attrName>style.color</p:attrName>
                                        </p:attrNameLst>
                                      </p:cBhvr>
                                      <p:by>
                                        <p:hsl h="7200000" s="0" l="0"/>
                                      </p:by>
                                    </p:animClr>
                                    <p:animClr clrSpc="hsl" dir="cw">
                                      <p:cBhvr>
                                        <p:cTn id="17" dur="500" fill="hold"/>
                                        <p:tgtEl>
                                          <p:spTgt spid="42010"/>
                                        </p:tgtEl>
                                        <p:attrNameLst>
                                          <p:attrName>fillcolor</p:attrName>
                                        </p:attrNameLst>
                                      </p:cBhvr>
                                      <p:by>
                                        <p:hsl h="7200000" s="0" l="0"/>
                                      </p:by>
                                    </p:animClr>
                                    <p:animClr clrSpc="hsl" dir="cw">
                                      <p:cBhvr>
                                        <p:cTn id="18" dur="500" fill="hold"/>
                                        <p:tgtEl>
                                          <p:spTgt spid="42010"/>
                                        </p:tgtEl>
                                        <p:attrNameLst>
                                          <p:attrName>stroke.color</p:attrName>
                                        </p:attrNameLst>
                                      </p:cBhvr>
                                      <p:by>
                                        <p:hsl h="7200000" s="0" l="0"/>
                                      </p:by>
                                    </p:animClr>
                                    <p:set>
                                      <p:cBhvr>
                                        <p:cTn id="19" dur="500" fill="hold"/>
                                        <p:tgtEl>
                                          <p:spTgt spid="42010"/>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1"/>
                                        </p:tgtEl>
                                        <p:attrNameLst>
                                          <p:attrName>style.color</p:attrName>
                                        </p:attrNameLst>
                                      </p:cBhvr>
                                      <p:by>
                                        <p:hsl h="7200000" s="0" l="0"/>
                                      </p:by>
                                    </p:animClr>
                                    <p:animClr clrSpc="hsl" dir="cw">
                                      <p:cBhvr>
                                        <p:cTn id="22" dur="500" fill="hold"/>
                                        <p:tgtEl>
                                          <p:spTgt spid="42011"/>
                                        </p:tgtEl>
                                        <p:attrNameLst>
                                          <p:attrName>fillcolor</p:attrName>
                                        </p:attrNameLst>
                                      </p:cBhvr>
                                      <p:by>
                                        <p:hsl h="7200000" s="0" l="0"/>
                                      </p:by>
                                    </p:animClr>
                                    <p:animClr clrSpc="hsl" dir="cw">
                                      <p:cBhvr>
                                        <p:cTn id="23" dur="500" fill="hold"/>
                                        <p:tgtEl>
                                          <p:spTgt spid="42011"/>
                                        </p:tgtEl>
                                        <p:attrNameLst>
                                          <p:attrName>stroke.color</p:attrName>
                                        </p:attrNameLst>
                                      </p:cBhvr>
                                      <p:by>
                                        <p:hsl h="7200000" s="0" l="0"/>
                                      </p:by>
                                    </p:animClr>
                                    <p:set>
                                      <p:cBhvr>
                                        <p:cTn id="24" dur="500" fill="hold"/>
                                        <p:tgtEl>
                                          <p:spTgt spid="42011"/>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08"/>
                                        </p:tgtEl>
                                        <p:attrNameLst>
                                          <p:attrName>style.color</p:attrName>
                                        </p:attrNameLst>
                                      </p:cBhvr>
                                      <p:by>
                                        <p:hsl h="0" s="-70588" l="0"/>
                                      </p:by>
                                    </p:animClr>
                                    <p:animClr clrSpc="hsl" dir="cw">
                                      <p:cBhvr>
                                        <p:cTn id="27" dur="500" fill="hold"/>
                                        <p:tgtEl>
                                          <p:spTgt spid="42008"/>
                                        </p:tgtEl>
                                        <p:attrNameLst>
                                          <p:attrName>fillcolor</p:attrName>
                                        </p:attrNameLst>
                                      </p:cBhvr>
                                      <p:by>
                                        <p:hsl h="0" s="-70588" l="0"/>
                                      </p:by>
                                    </p:animClr>
                                    <p:animClr clrSpc="hsl" dir="cw">
                                      <p:cBhvr>
                                        <p:cTn id="28" dur="500" fill="hold"/>
                                        <p:tgtEl>
                                          <p:spTgt spid="42008"/>
                                        </p:tgtEl>
                                        <p:attrNameLst>
                                          <p:attrName>stroke.color</p:attrName>
                                        </p:attrNameLst>
                                      </p:cBhvr>
                                      <p:by>
                                        <p:hsl h="0" s="-70588" l="0"/>
                                      </p:by>
                                    </p:animClr>
                                    <p:set>
                                      <p:cBhvr>
                                        <p:cTn id="29" dur="500" fill="hold"/>
                                        <p:tgtEl>
                                          <p:spTgt spid="420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C, D, E</a:t>
            </a:r>
          </a:p>
        </p:txBody>
      </p:sp>
      <p:sp>
        <p:nvSpPr>
          <p:cNvPr id="45060" name="Text Box 4"/>
          <p:cNvSpPr txBox="1">
            <a:spLocks noChangeArrowheads="1"/>
          </p:cNvSpPr>
          <p:nvPr/>
        </p:nvSpPr>
        <p:spPr bwMode="auto">
          <a:xfrm>
            <a:off x="769938" y="2911475"/>
            <a:ext cx="7772400" cy="2563813"/>
          </a:xfrm>
          <a:prstGeom prst="rect">
            <a:avLst/>
          </a:prstGeom>
          <a:noFill/>
          <a:ln w="9525">
            <a:noFill/>
            <a:miter lim="800000"/>
            <a:headEnd/>
            <a:tailEnd/>
          </a:ln>
        </p:spPr>
        <p:txBody>
          <a:bodyPr>
            <a:spAutoFit/>
          </a:bodyPr>
          <a:lstStyle/>
          <a:p>
            <a:pPr algn="ctr"/>
            <a:r>
              <a:rPr lang="fr-FR"/>
              <a:t>Dans le dialogue avec les parties prenantes, </a:t>
            </a:r>
            <a:r>
              <a:rPr lang="fr-FR">
                <a:solidFill>
                  <a:schemeClr val="accent2"/>
                </a:solidFill>
              </a:rPr>
              <a:t>l’une des erreurs à ne pas commettre est de considérer que le dialogue est réalisé une fois pour toute</a:t>
            </a:r>
            <a:r>
              <a:rPr lang="fr-FR"/>
              <a:t> !</a:t>
            </a:r>
          </a:p>
          <a:p>
            <a:pPr algn="ctr"/>
            <a:endParaRPr lang="fr-FR"/>
          </a:p>
          <a:p>
            <a:pPr algn="ctr"/>
            <a:r>
              <a:rPr lang="fr-FR"/>
              <a:t>Il faut savoir </a:t>
            </a:r>
            <a:r>
              <a:rPr lang="fr-FR">
                <a:solidFill>
                  <a:schemeClr val="accent2"/>
                </a:solidFill>
              </a:rPr>
              <a:t>faire vivre le dialogue dans le temps</a:t>
            </a:r>
            <a:r>
              <a:rPr lang="fr-FR"/>
              <a:t> en le faisant évoluer et en renouvelant les sujets voire les parties prenantes. Ce dialogue avec les parties prenantes est surtout </a:t>
            </a:r>
            <a:r>
              <a:rPr lang="fr-FR">
                <a:solidFill>
                  <a:schemeClr val="accent2"/>
                </a:solidFill>
              </a:rPr>
              <a:t>le gage d’une meilleure pertinence de la démarche de responsabilité sociétale</a:t>
            </a:r>
            <a:r>
              <a:rPr lang="fr-FR"/>
              <a:t> et par voie de conséquence de pérennité de l’entreprise.</a:t>
            </a:r>
          </a:p>
        </p:txBody>
      </p:sp>
      <p:sp>
        <p:nvSpPr>
          <p:cNvPr id="146435"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10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70663" name="Text Box 7"/>
          <p:cNvSpPr txBox="1">
            <a:spLocks noChangeArrowheads="1"/>
          </p:cNvSpPr>
          <p:nvPr/>
        </p:nvSpPr>
        <p:spPr bwMode="auto">
          <a:xfrm>
            <a:off x="3768725" y="6419850"/>
            <a:ext cx="57165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Guide pratique : Cap vers la RSE : Comment dialoguer avec les parties prenantes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6680"/>
                            </p:stCondLst>
                            <p:childTnLst>
                              <p:par>
                                <p:cTn id="17" presetID="1" presetClass="entr" presetSubtype="0" fill="hold" grpId="0" nodeType="afterEffect">
                                  <p:stCondLst>
                                    <p:cond delay="500"/>
                                  </p:stCondLst>
                                  <p:childTnLst>
                                    <p:set>
                                      <p:cBhvr>
                                        <p:cTn id="18" dur="1" fill="hold">
                                          <p:stCondLst>
                                            <p:cond delay="0"/>
                                          </p:stCondLst>
                                        </p:cTn>
                                        <p:tgtEl>
                                          <p:spTgt spid="70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066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1700" b="1" smtClean="0"/>
              <a:t>Voici des bonnes pratiques à suivre pour qu’une entreprise agisse de manière à bien tenir compte de ses parties prenantes. Quel est l’intrus?</a:t>
            </a:r>
            <a:endParaRPr lang="fr-FR" smtClean="0"/>
          </a:p>
        </p:txBody>
      </p:sp>
      <p:sp>
        <p:nvSpPr>
          <p:cNvPr id="3277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0744" name="AutoShape 24"/>
          <p:cNvSpPr>
            <a:spLocks noChangeArrowheads="1"/>
          </p:cNvSpPr>
          <p:nvPr/>
        </p:nvSpPr>
        <p:spPr bwMode="auto">
          <a:xfrm>
            <a:off x="404813" y="21383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A - Identifier quelles sont les parties prenantes et si possible en réaliser une cartographie</a:t>
            </a:r>
          </a:p>
        </p:txBody>
      </p:sp>
      <p:sp>
        <p:nvSpPr>
          <p:cNvPr id="30745" name="AutoShape 25"/>
          <p:cNvSpPr>
            <a:spLocks noChangeArrowheads="1"/>
          </p:cNvSpPr>
          <p:nvPr/>
        </p:nvSpPr>
        <p:spPr bwMode="auto">
          <a:xfrm>
            <a:off x="388938" y="2605088"/>
            <a:ext cx="84359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B - Hiérarchiser ses parties prenantes (selon les impacts, intérêts, attentes, enjeux)</a:t>
            </a:r>
            <a:r>
              <a:rPr lang="fr-FR">
                <a:latin typeface="Bliss Light" pitchFamily="2" charset="0"/>
              </a:rPr>
              <a:t> </a:t>
            </a:r>
          </a:p>
        </p:txBody>
      </p:sp>
      <p:sp>
        <p:nvSpPr>
          <p:cNvPr id="30746" name="AutoShape 26"/>
          <p:cNvSpPr>
            <a:spLocks noChangeArrowheads="1"/>
          </p:cNvSpPr>
          <p:nvPr/>
        </p:nvSpPr>
        <p:spPr bwMode="auto">
          <a:xfrm>
            <a:off x="403225" y="3068638"/>
            <a:ext cx="84328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C - Identifier régulièrement les attentes des parties prenantes</a:t>
            </a:r>
          </a:p>
        </p:txBody>
      </p:sp>
      <p:sp>
        <p:nvSpPr>
          <p:cNvPr id="30747" name="AutoShape 27"/>
          <p:cNvSpPr>
            <a:spLocks noChangeArrowheads="1"/>
          </p:cNvSpPr>
          <p:nvPr/>
        </p:nvSpPr>
        <p:spPr bwMode="auto">
          <a:xfrm>
            <a:off x="403225" y="3541713"/>
            <a:ext cx="84328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Passer outre les attentes des parties prenantes </a:t>
            </a:r>
          </a:p>
        </p:txBody>
      </p:sp>
      <p:sp>
        <p:nvSpPr>
          <p:cNvPr id="30748" name="AutoShape 28"/>
          <p:cNvSpPr>
            <a:spLocks noChangeArrowheads="1"/>
          </p:cNvSpPr>
          <p:nvPr/>
        </p:nvSpPr>
        <p:spPr bwMode="auto">
          <a:xfrm>
            <a:off x="366713" y="4011613"/>
            <a:ext cx="84645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Avoir conscience que l’activité de l’entreprise a une répercussion directe ou indirecte sur un nombre important d’acteurs</a:t>
            </a:r>
            <a:r>
              <a:rPr lang="fr-FR">
                <a:latin typeface="Bliss Light" pitchFamily="2" charset="0"/>
              </a:rPr>
              <a:t> </a:t>
            </a:r>
          </a:p>
        </p:txBody>
      </p:sp>
      <p:sp>
        <p:nvSpPr>
          <p:cNvPr id="30749" name="AutoShape 29"/>
          <p:cNvSpPr>
            <a:spLocks noChangeArrowheads="1"/>
          </p:cNvSpPr>
          <p:nvPr/>
        </p:nvSpPr>
        <p:spPr bwMode="auto">
          <a:xfrm>
            <a:off x="376238" y="4783138"/>
            <a:ext cx="709771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F - Avoir conscience que ces acteurs ont une influence plus ou moins importante sur l'entreprise</a:t>
            </a:r>
            <a:r>
              <a:rPr lang="fr-FR">
                <a:latin typeface="Bliss Light" pitchFamily="2" charset="0"/>
              </a:rPr>
              <a:t> </a:t>
            </a:r>
          </a:p>
        </p:txBody>
      </p:sp>
      <p:pic>
        <p:nvPicPr>
          <p:cNvPr id="32778" name="Picture 48" descr="pp4"/>
          <p:cNvPicPr>
            <a:picLocks noChangeAspect="1" noChangeArrowheads="1"/>
          </p:cNvPicPr>
          <p:nvPr/>
        </p:nvPicPr>
        <p:blipFill>
          <a:blip r:embed="rId2"/>
          <a:srcRect l="10938" t="11185" r="11198" b="28482"/>
          <a:stretch>
            <a:fillRect/>
          </a:stretch>
        </p:blipFill>
        <p:spPr bwMode="auto">
          <a:xfrm>
            <a:off x="7378700" y="279400"/>
            <a:ext cx="1535113" cy="836613"/>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72388" y="5124450"/>
            <a:ext cx="1471612" cy="1722438"/>
          </a:xfrm>
          <a:prstGeom prst="rect">
            <a:avLst/>
          </a:prstGeom>
          <a:noFill/>
          <a:ln w="9525">
            <a:noFill/>
            <a:miter lim="800000"/>
            <a:headEnd/>
            <a:tailEnd/>
          </a:ln>
        </p:spPr>
      </p:pic>
      <p:sp>
        <p:nvSpPr>
          <p:cNvPr id="31" name="ZoneTexte 30"/>
          <p:cNvSpPr txBox="1">
            <a:spLocks noChangeArrowheads="1"/>
          </p:cNvSpPr>
          <p:nvPr/>
        </p:nvSpPr>
        <p:spPr bwMode="auto">
          <a:xfrm>
            <a:off x="8077200" y="58896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91488" y="58864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91488" y="59118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115300" y="58991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97838" y="59166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105775" y="59086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88313" y="59166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77200" y="59166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77200" y="59055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77200" y="5907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77200" y="58864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77200" y="59166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77200" y="59166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77200" y="59309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77200" y="5881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77200" y="5918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77200" y="59229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77200" y="59309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77200" y="5918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77200" y="5907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88313" y="59309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115300" y="5943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229600" y="5929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215313" y="5934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93088" y="5926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215313" y="5932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221663" y="5929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243888" y="5934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240713" y="59309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220075" y="5937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234363" y="5934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2811" name="Picture 81"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2812" name="Picture 82"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2813" name="Picture 83"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800"/>
                            </p:stCondLst>
                            <p:childTnLst>
                              <p:par>
                                <p:cTn id="11" presetID="12" presetClass="entr" presetSubtype="4" fill="hold" grpId="0" nodeType="afterEffect">
                                  <p:stCondLst>
                                    <p:cond delay="4500"/>
                                  </p:stCondLst>
                                  <p:childTnLst>
                                    <p:set>
                                      <p:cBhvr>
                                        <p:cTn id="12" dur="1" fill="hold">
                                          <p:stCondLst>
                                            <p:cond delay="0"/>
                                          </p:stCondLst>
                                        </p:cTn>
                                        <p:tgtEl>
                                          <p:spTgt spid="30744"/>
                                        </p:tgtEl>
                                        <p:attrNameLst>
                                          <p:attrName>style.visibility</p:attrName>
                                        </p:attrNameLst>
                                      </p:cBhvr>
                                      <p:to>
                                        <p:strVal val="visible"/>
                                      </p:to>
                                    </p:set>
                                    <p:animEffect transition="in" filter="slide(fromBottom)">
                                      <p:cBhvr>
                                        <p:cTn id="13" dur="500"/>
                                        <p:tgtEl>
                                          <p:spTgt spid="30744"/>
                                        </p:tgtEl>
                                      </p:cBhvr>
                                    </p:animEffect>
                                  </p:childTnLst>
                                </p:cTn>
                              </p:par>
                            </p:childTnLst>
                          </p:cTn>
                        </p:par>
                        <p:par>
                          <p:cTn id="14" fill="hold">
                            <p:stCondLst>
                              <p:cond delay="9800"/>
                            </p:stCondLst>
                            <p:childTnLst>
                              <p:par>
                                <p:cTn id="15" presetID="12" presetClass="entr" presetSubtype="4" fill="hold" grpId="0" nodeType="afterEffect">
                                  <p:stCondLst>
                                    <p:cond delay="4500"/>
                                  </p:stCondLst>
                                  <p:childTnLst>
                                    <p:set>
                                      <p:cBhvr>
                                        <p:cTn id="16" dur="1" fill="hold">
                                          <p:stCondLst>
                                            <p:cond delay="0"/>
                                          </p:stCondLst>
                                        </p:cTn>
                                        <p:tgtEl>
                                          <p:spTgt spid="30745"/>
                                        </p:tgtEl>
                                        <p:attrNameLst>
                                          <p:attrName>style.visibility</p:attrName>
                                        </p:attrNameLst>
                                      </p:cBhvr>
                                      <p:to>
                                        <p:strVal val="visible"/>
                                      </p:to>
                                    </p:set>
                                    <p:animEffect transition="in" filter="slide(fromBottom)">
                                      <p:cBhvr>
                                        <p:cTn id="17" dur="500"/>
                                        <p:tgtEl>
                                          <p:spTgt spid="30745"/>
                                        </p:tgtEl>
                                      </p:cBhvr>
                                    </p:animEffect>
                                  </p:childTnLst>
                                </p:cTn>
                              </p:par>
                            </p:childTnLst>
                          </p:cTn>
                        </p:par>
                        <p:par>
                          <p:cTn id="18" fill="hold">
                            <p:stCondLst>
                              <p:cond delay="14800"/>
                            </p:stCondLst>
                            <p:childTnLst>
                              <p:par>
                                <p:cTn id="19" presetID="12" presetClass="entr" presetSubtype="4" fill="hold" grpId="0" nodeType="afterEffect">
                                  <p:stCondLst>
                                    <p:cond delay="4500"/>
                                  </p:stCondLst>
                                  <p:childTnLst>
                                    <p:set>
                                      <p:cBhvr>
                                        <p:cTn id="20" dur="1" fill="hold">
                                          <p:stCondLst>
                                            <p:cond delay="0"/>
                                          </p:stCondLst>
                                        </p:cTn>
                                        <p:tgtEl>
                                          <p:spTgt spid="30746"/>
                                        </p:tgtEl>
                                        <p:attrNameLst>
                                          <p:attrName>style.visibility</p:attrName>
                                        </p:attrNameLst>
                                      </p:cBhvr>
                                      <p:to>
                                        <p:strVal val="visible"/>
                                      </p:to>
                                    </p:set>
                                    <p:animEffect transition="in" filter="slide(fromBottom)">
                                      <p:cBhvr>
                                        <p:cTn id="21" dur="500"/>
                                        <p:tgtEl>
                                          <p:spTgt spid="30746"/>
                                        </p:tgtEl>
                                      </p:cBhvr>
                                    </p:animEffect>
                                  </p:childTnLst>
                                </p:cTn>
                              </p:par>
                            </p:childTnLst>
                          </p:cTn>
                        </p:par>
                        <p:par>
                          <p:cTn id="22" fill="hold">
                            <p:stCondLst>
                              <p:cond delay="19800"/>
                            </p:stCondLst>
                            <p:childTnLst>
                              <p:par>
                                <p:cTn id="23" presetID="12" presetClass="entr" presetSubtype="4" fill="hold" grpId="0" nodeType="afterEffect">
                                  <p:stCondLst>
                                    <p:cond delay="4500"/>
                                  </p:stCondLst>
                                  <p:childTnLst>
                                    <p:set>
                                      <p:cBhvr>
                                        <p:cTn id="24" dur="1" fill="hold">
                                          <p:stCondLst>
                                            <p:cond delay="0"/>
                                          </p:stCondLst>
                                        </p:cTn>
                                        <p:tgtEl>
                                          <p:spTgt spid="30747"/>
                                        </p:tgtEl>
                                        <p:attrNameLst>
                                          <p:attrName>style.visibility</p:attrName>
                                        </p:attrNameLst>
                                      </p:cBhvr>
                                      <p:to>
                                        <p:strVal val="visible"/>
                                      </p:to>
                                    </p:set>
                                    <p:animEffect transition="in" filter="slide(fromBottom)">
                                      <p:cBhvr>
                                        <p:cTn id="25" dur="500"/>
                                        <p:tgtEl>
                                          <p:spTgt spid="30747"/>
                                        </p:tgtEl>
                                      </p:cBhvr>
                                    </p:animEffect>
                                  </p:childTnLst>
                                </p:cTn>
                              </p:par>
                            </p:childTnLst>
                          </p:cTn>
                        </p:par>
                        <p:par>
                          <p:cTn id="26" fill="hold">
                            <p:stCondLst>
                              <p:cond delay="24800"/>
                            </p:stCondLst>
                            <p:childTnLst>
                              <p:par>
                                <p:cTn id="27" presetID="12" presetClass="entr" presetSubtype="4" fill="hold" grpId="0" nodeType="afterEffect">
                                  <p:stCondLst>
                                    <p:cond delay="4500"/>
                                  </p:stCondLst>
                                  <p:childTnLst>
                                    <p:set>
                                      <p:cBhvr>
                                        <p:cTn id="28" dur="1" fill="hold">
                                          <p:stCondLst>
                                            <p:cond delay="0"/>
                                          </p:stCondLst>
                                        </p:cTn>
                                        <p:tgtEl>
                                          <p:spTgt spid="30748"/>
                                        </p:tgtEl>
                                        <p:attrNameLst>
                                          <p:attrName>style.visibility</p:attrName>
                                        </p:attrNameLst>
                                      </p:cBhvr>
                                      <p:to>
                                        <p:strVal val="visible"/>
                                      </p:to>
                                    </p:set>
                                    <p:animEffect transition="in" filter="slide(fromBottom)">
                                      <p:cBhvr>
                                        <p:cTn id="29" dur="500"/>
                                        <p:tgtEl>
                                          <p:spTgt spid="30748"/>
                                        </p:tgtEl>
                                      </p:cBhvr>
                                    </p:animEffect>
                                  </p:childTnLst>
                                </p:cTn>
                              </p:par>
                            </p:childTnLst>
                          </p:cTn>
                        </p:par>
                        <p:par>
                          <p:cTn id="30" fill="hold">
                            <p:stCondLst>
                              <p:cond delay="29800"/>
                            </p:stCondLst>
                            <p:childTnLst>
                              <p:par>
                                <p:cTn id="31" presetID="12" presetClass="entr" presetSubtype="4" fill="hold" grpId="0" nodeType="afterEffect">
                                  <p:stCondLst>
                                    <p:cond delay="4500"/>
                                  </p:stCondLst>
                                  <p:childTnLst>
                                    <p:set>
                                      <p:cBhvr>
                                        <p:cTn id="32" dur="1" fill="hold">
                                          <p:stCondLst>
                                            <p:cond delay="0"/>
                                          </p:stCondLst>
                                        </p:cTn>
                                        <p:tgtEl>
                                          <p:spTgt spid="30749"/>
                                        </p:tgtEl>
                                        <p:attrNameLst>
                                          <p:attrName>style.visibility</p:attrName>
                                        </p:attrNameLst>
                                      </p:cBhvr>
                                      <p:to>
                                        <p:strVal val="visible"/>
                                      </p:to>
                                    </p:set>
                                    <p:animEffect transition="in" filter="slide(fromBottom)">
                                      <p:cBhvr>
                                        <p:cTn id="33" dur="500"/>
                                        <p:tgtEl>
                                          <p:spTgt spid="30749"/>
                                        </p:tgtEl>
                                      </p:cBhvr>
                                    </p:animEffect>
                                  </p:childTnLst>
                                </p:cTn>
                              </p:par>
                            </p:childTnLst>
                          </p:cTn>
                        </p:par>
                        <p:par>
                          <p:cTn id="34" fill="hold">
                            <p:stCondLst>
                              <p:cond delay="34800"/>
                            </p:stCondLst>
                            <p:childTnLst>
                              <p:par>
                                <p:cTn id="35" presetID="1" presetClass="entr" presetSubtype="0" fill="hold" nodeType="afterEffect">
                                  <p:stCondLst>
                                    <p:cond delay="500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39800"/>
                            </p:stCondLst>
                            <p:childTnLst>
                              <p:par>
                                <p:cTn id="40" presetID="1" presetClass="exit" presetSubtype="0" fill="hold" grpId="1" nodeType="afterEffect">
                                  <p:stCondLst>
                                    <p:cond delay="1000"/>
                                  </p:stCondLst>
                                  <p:childTnLst>
                                    <p:set>
                                      <p:cBhvr>
                                        <p:cTn id="41" dur="1" fill="hold">
                                          <p:stCondLst>
                                            <p:cond delay="0"/>
                                          </p:stCondLst>
                                        </p:cTn>
                                        <p:tgtEl>
                                          <p:spTgt spid="31"/>
                                        </p:tgtEl>
                                        <p:attrNameLst>
                                          <p:attrName>style.visibility</p:attrName>
                                        </p:attrNameLst>
                                      </p:cBhvr>
                                      <p:to>
                                        <p:strVal val="hidden"/>
                                      </p:to>
                                    </p:set>
                                  </p:childTnLst>
                                </p:cTn>
                              </p:par>
                            </p:childTnLst>
                          </p:cTn>
                        </p:par>
                        <p:par>
                          <p:cTn id="42" fill="hold">
                            <p:stCondLst>
                              <p:cond delay="40800"/>
                            </p:stCondLst>
                            <p:childTnLst>
                              <p:par>
                                <p:cTn id="43" presetID="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par>
                          <p:cTn id="45" fill="hold">
                            <p:stCondLst>
                              <p:cond delay="40800"/>
                            </p:stCondLst>
                            <p:childTnLst>
                              <p:par>
                                <p:cTn id="46" presetID="1" presetClass="exit" presetSubtype="0" fill="hold" grpId="1" nodeType="afterEffect">
                                  <p:stCondLst>
                                    <p:cond delay="1000"/>
                                  </p:stCondLst>
                                  <p:childTnLst>
                                    <p:set>
                                      <p:cBhvr>
                                        <p:cTn id="47" dur="1" fill="hold">
                                          <p:stCondLst>
                                            <p:cond delay="0"/>
                                          </p:stCondLst>
                                        </p:cTn>
                                        <p:tgtEl>
                                          <p:spTgt spid="35"/>
                                        </p:tgtEl>
                                        <p:attrNameLst>
                                          <p:attrName>style.visibility</p:attrName>
                                        </p:attrNameLst>
                                      </p:cBhvr>
                                      <p:to>
                                        <p:strVal val="hidden"/>
                                      </p:to>
                                    </p:set>
                                  </p:childTnLst>
                                </p:cTn>
                              </p:par>
                            </p:childTnLst>
                          </p:cTn>
                        </p:par>
                        <p:par>
                          <p:cTn id="48" fill="hold">
                            <p:stCondLst>
                              <p:cond delay="41800"/>
                            </p:stCondLst>
                            <p:childTnLst>
                              <p:par>
                                <p:cTn id="49" presetID="1"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par>
                          <p:cTn id="51" fill="hold">
                            <p:stCondLst>
                              <p:cond delay="41800"/>
                            </p:stCondLst>
                            <p:childTnLst>
                              <p:par>
                                <p:cTn id="52" presetID="1" presetClass="exit" presetSubtype="0" fill="hold" grpId="1" nodeType="afterEffect">
                                  <p:stCondLst>
                                    <p:cond delay="1000"/>
                                  </p:stCondLst>
                                  <p:childTnLst>
                                    <p:set>
                                      <p:cBhvr>
                                        <p:cTn id="53" dur="1" fill="hold">
                                          <p:stCondLst>
                                            <p:cond delay="0"/>
                                          </p:stCondLst>
                                        </p:cTn>
                                        <p:tgtEl>
                                          <p:spTgt spid="36"/>
                                        </p:tgtEl>
                                        <p:attrNameLst>
                                          <p:attrName>style.visibility</p:attrName>
                                        </p:attrNameLst>
                                      </p:cBhvr>
                                      <p:to>
                                        <p:strVal val="hidden"/>
                                      </p:to>
                                    </p:set>
                                  </p:childTnLst>
                                </p:cTn>
                              </p:par>
                            </p:childTnLst>
                          </p:cTn>
                        </p:par>
                        <p:par>
                          <p:cTn id="54" fill="hold">
                            <p:stCondLst>
                              <p:cond delay="42800"/>
                            </p:stCondLst>
                            <p:childTnLst>
                              <p:par>
                                <p:cTn id="55" presetID="1"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par>
                          <p:cTn id="57" fill="hold">
                            <p:stCondLst>
                              <p:cond delay="42800"/>
                            </p:stCondLst>
                            <p:childTnLst>
                              <p:par>
                                <p:cTn id="58" presetID="1" presetClass="exit" presetSubtype="0" fill="hold" grpId="1" nodeType="afterEffect">
                                  <p:stCondLst>
                                    <p:cond delay="100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4380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par>
                          <p:cTn id="63" fill="hold">
                            <p:stCondLst>
                              <p:cond delay="43800"/>
                            </p:stCondLst>
                            <p:childTnLst>
                              <p:par>
                                <p:cTn id="64" presetID="1" presetClass="exit" presetSubtype="0" fill="hold" grpId="1" nodeType="afterEffect">
                                  <p:stCondLst>
                                    <p:cond delay="1000"/>
                                  </p:stCondLst>
                                  <p:childTnLst>
                                    <p:set>
                                      <p:cBhvr>
                                        <p:cTn id="65" dur="1" fill="hold">
                                          <p:stCondLst>
                                            <p:cond delay="0"/>
                                          </p:stCondLst>
                                        </p:cTn>
                                        <p:tgtEl>
                                          <p:spTgt spid="38"/>
                                        </p:tgtEl>
                                        <p:attrNameLst>
                                          <p:attrName>style.visibility</p:attrName>
                                        </p:attrNameLst>
                                      </p:cBhvr>
                                      <p:to>
                                        <p:strVal val="hidden"/>
                                      </p:to>
                                    </p:set>
                                  </p:childTnLst>
                                </p:cTn>
                              </p:par>
                            </p:childTnLst>
                          </p:cTn>
                        </p:par>
                        <p:par>
                          <p:cTn id="66" fill="hold">
                            <p:stCondLst>
                              <p:cond delay="44800"/>
                            </p:stCondLst>
                            <p:childTnLst>
                              <p:par>
                                <p:cTn id="67" presetID="1" presetClass="entr" presetSubtype="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44800"/>
                            </p:stCondLst>
                            <p:childTnLst>
                              <p:par>
                                <p:cTn id="70" presetID="1" presetClass="exit" presetSubtype="0" fill="hold" grpId="1" nodeType="afterEffect">
                                  <p:stCondLst>
                                    <p:cond delay="1000"/>
                                  </p:stCondLst>
                                  <p:childTnLst>
                                    <p:set>
                                      <p:cBhvr>
                                        <p:cTn id="71" dur="1" fill="hold">
                                          <p:stCondLst>
                                            <p:cond delay="0"/>
                                          </p:stCondLst>
                                        </p:cTn>
                                        <p:tgtEl>
                                          <p:spTgt spid="39"/>
                                        </p:tgtEl>
                                        <p:attrNameLst>
                                          <p:attrName>style.visibility</p:attrName>
                                        </p:attrNameLst>
                                      </p:cBhvr>
                                      <p:to>
                                        <p:strVal val="hidden"/>
                                      </p:to>
                                    </p:set>
                                  </p:childTnLst>
                                </p:cTn>
                              </p:par>
                            </p:childTnLst>
                          </p:cTn>
                        </p:par>
                        <p:par>
                          <p:cTn id="72" fill="hold">
                            <p:stCondLst>
                              <p:cond delay="45800"/>
                            </p:stCondLst>
                            <p:childTnLst>
                              <p:par>
                                <p:cTn id="73" presetID="1"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par>
                          <p:cTn id="75" fill="hold">
                            <p:stCondLst>
                              <p:cond delay="45800"/>
                            </p:stCondLst>
                            <p:childTnLst>
                              <p:par>
                                <p:cTn id="76" presetID="1" presetClass="exit" presetSubtype="0" fill="hold" grpId="1" nodeType="afterEffect">
                                  <p:stCondLst>
                                    <p:cond delay="1000"/>
                                  </p:stCondLst>
                                  <p:childTnLst>
                                    <p:set>
                                      <p:cBhvr>
                                        <p:cTn id="77" dur="1" fill="hold">
                                          <p:stCondLst>
                                            <p:cond delay="0"/>
                                          </p:stCondLst>
                                        </p:cTn>
                                        <p:tgtEl>
                                          <p:spTgt spid="40"/>
                                        </p:tgtEl>
                                        <p:attrNameLst>
                                          <p:attrName>style.visibility</p:attrName>
                                        </p:attrNameLst>
                                      </p:cBhvr>
                                      <p:to>
                                        <p:strVal val="hidden"/>
                                      </p:to>
                                    </p:set>
                                  </p:childTnLst>
                                </p:cTn>
                              </p:par>
                            </p:childTnLst>
                          </p:cTn>
                        </p:par>
                        <p:par>
                          <p:cTn id="78" fill="hold">
                            <p:stCondLst>
                              <p:cond delay="46800"/>
                            </p:stCondLst>
                            <p:childTnLst>
                              <p:par>
                                <p:cTn id="79" presetID="1"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par>
                          <p:cTn id="81" fill="hold">
                            <p:stCondLst>
                              <p:cond delay="46800"/>
                            </p:stCondLst>
                            <p:childTnLst>
                              <p:par>
                                <p:cTn id="82" presetID="1" presetClass="exit" presetSubtype="0" fill="hold" grpId="1" nodeType="afterEffect">
                                  <p:stCondLst>
                                    <p:cond delay="1000"/>
                                  </p:stCondLst>
                                  <p:childTnLst>
                                    <p:set>
                                      <p:cBhvr>
                                        <p:cTn id="83" dur="1" fill="hold">
                                          <p:stCondLst>
                                            <p:cond delay="0"/>
                                          </p:stCondLst>
                                        </p:cTn>
                                        <p:tgtEl>
                                          <p:spTgt spid="41"/>
                                        </p:tgtEl>
                                        <p:attrNameLst>
                                          <p:attrName>style.visibility</p:attrName>
                                        </p:attrNameLst>
                                      </p:cBhvr>
                                      <p:to>
                                        <p:strVal val="hidden"/>
                                      </p:to>
                                    </p:set>
                                  </p:childTnLst>
                                </p:cTn>
                              </p:par>
                            </p:childTnLst>
                          </p:cTn>
                        </p:par>
                        <p:par>
                          <p:cTn id="84" fill="hold">
                            <p:stCondLst>
                              <p:cond delay="47800"/>
                            </p:stCondLst>
                            <p:childTnLst>
                              <p:par>
                                <p:cTn id="85" presetID="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par>
                          <p:cTn id="87" fill="hold">
                            <p:stCondLst>
                              <p:cond delay="47800"/>
                            </p:stCondLst>
                            <p:childTnLst>
                              <p:par>
                                <p:cTn id="88" presetID="1" presetClass="exit" presetSubtype="0" fill="hold" grpId="1" nodeType="afterEffect">
                                  <p:stCondLst>
                                    <p:cond delay="1000"/>
                                  </p:stCondLst>
                                  <p:childTnLst>
                                    <p:set>
                                      <p:cBhvr>
                                        <p:cTn id="89" dur="1" fill="hold">
                                          <p:stCondLst>
                                            <p:cond delay="0"/>
                                          </p:stCondLst>
                                        </p:cTn>
                                        <p:tgtEl>
                                          <p:spTgt spid="42"/>
                                        </p:tgtEl>
                                        <p:attrNameLst>
                                          <p:attrName>style.visibility</p:attrName>
                                        </p:attrNameLst>
                                      </p:cBhvr>
                                      <p:to>
                                        <p:strVal val="hidden"/>
                                      </p:to>
                                    </p:set>
                                  </p:childTnLst>
                                </p:cTn>
                              </p:par>
                            </p:childTnLst>
                          </p:cTn>
                        </p:par>
                        <p:par>
                          <p:cTn id="90" fill="hold">
                            <p:stCondLst>
                              <p:cond delay="48800"/>
                            </p:stCondLst>
                            <p:childTnLst>
                              <p:par>
                                <p:cTn id="91" presetID="1"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48800"/>
                            </p:stCondLst>
                            <p:childTnLst>
                              <p:par>
                                <p:cTn id="94" presetID="1" presetClass="exit" presetSubtype="0" fill="hold" grpId="1" nodeType="afterEffect">
                                  <p:stCondLst>
                                    <p:cond delay="1000"/>
                                  </p:stCondLst>
                                  <p:childTnLst>
                                    <p:set>
                                      <p:cBhvr>
                                        <p:cTn id="95" dur="1" fill="hold">
                                          <p:stCondLst>
                                            <p:cond delay="0"/>
                                          </p:stCondLst>
                                        </p:cTn>
                                        <p:tgtEl>
                                          <p:spTgt spid="43"/>
                                        </p:tgtEl>
                                        <p:attrNameLst>
                                          <p:attrName>style.visibility</p:attrName>
                                        </p:attrNameLst>
                                      </p:cBhvr>
                                      <p:to>
                                        <p:strVal val="hidden"/>
                                      </p:to>
                                    </p:set>
                                  </p:childTnLst>
                                </p:cTn>
                              </p:par>
                            </p:childTnLst>
                          </p:cTn>
                        </p:par>
                        <p:par>
                          <p:cTn id="96" fill="hold">
                            <p:stCondLst>
                              <p:cond delay="4980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par>
                          <p:cTn id="99" fill="hold">
                            <p:stCondLst>
                              <p:cond delay="49800"/>
                            </p:stCondLst>
                            <p:childTnLst>
                              <p:par>
                                <p:cTn id="100" presetID="1" presetClass="exit" presetSubtype="0" fill="hold" grpId="1" nodeType="afterEffect">
                                  <p:stCondLst>
                                    <p:cond delay="1000"/>
                                  </p:stCondLst>
                                  <p:childTnLst>
                                    <p:set>
                                      <p:cBhvr>
                                        <p:cTn id="101" dur="1" fill="hold">
                                          <p:stCondLst>
                                            <p:cond delay="0"/>
                                          </p:stCondLst>
                                        </p:cTn>
                                        <p:tgtEl>
                                          <p:spTgt spid="44"/>
                                        </p:tgtEl>
                                        <p:attrNameLst>
                                          <p:attrName>style.visibility</p:attrName>
                                        </p:attrNameLst>
                                      </p:cBhvr>
                                      <p:to>
                                        <p:strVal val="hidden"/>
                                      </p:to>
                                    </p:set>
                                  </p:childTnLst>
                                </p:cTn>
                              </p:par>
                            </p:childTnLst>
                          </p:cTn>
                        </p:par>
                        <p:par>
                          <p:cTn id="102" fill="hold">
                            <p:stCondLst>
                              <p:cond delay="50800"/>
                            </p:stCondLst>
                            <p:childTnLst>
                              <p:par>
                                <p:cTn id="103" presetID="1"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par>
                          <p:cTn id="105" fill="hold">
                            <p:stCondLst>
                              <p:cond delay="50800"/>
                            </p:stCondLst>
                            <p:childTnLst>
                              <p:par>
                                <p:cTn id="106" presetID="1" presetClass="exit" presetSubtype="0" fill="hold" grpId="1" nodeType="afterEffect">
                                  <p:stCondLst>
                                    <p:cond delay="1000"/>
                                  </p:stCondLst>
                                  <p:childTnLst>
                                    <p:set>
                                      <p:cBhvr>
                                        <p:cTn id="107" dur="1" fill="hold">
                                          <p:stCondLst>
                                            <p:cond delay="0"/>
                                          </p:stCondLst>
                                        </p:cTn>
                                        <p:tgtEl>
                                          <p:spTgt spid="45"/>
                                        </p:tgtEl>
                                        <p:attrNameLst>
                                          <p:attrName>style.visibility</p:attrName>
                                        </p:attrNameLst>
                                      </p:cBhvr>
                                      <p:to>
                                        <p:strVal val="hidden"/>
                                      </p:to>
                                    </p:set>
                                  </p:childTnLst>
                                </p:cTn>
                              </p:par>
                            </p:childTnLst>
                          </p:cTn>
                        </p:par>
                        <p:par>
                          <p:cTn id="108" fill="hold">
                            <p:stCondLst>
                              <p:cond delay="51800"/>
                            </p:stCondLst>
                            <p:childTnLst>
                              <p:par>
                                <p:cTn id="109" presetID="1" presetClass="entr" presetSubtype="0"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par>
                          <p:cTn id="111" fill="hold">
                            <p:stCondLst>
                              <p:cond delay="51800"/>
                            </p:stCondLst>
                            <p:childTnLst>
                              <p:par>
                                <p:cTn id="112" presetID="1" presetClass="exit" presetSubtype="0" fill="hold" grpId="1" nodeType="afterEffect">
                                  <p:stCondLst>
                                    <p:cond delay="1000"/>
                                  </p:stCondLst>
                                  <p:childTnLst>
                                    <p:set>
                                      <p:cBhvr>
                                        <p:cTn id="113" dur="1" fill="hold">
                                          <p:stCondLst>
                                            <p:cond delay="0"/>
                                          </p:stCondLst>
                                        </p:cTn>
                                        <p:tgtEl>
                                          <p:spTgt spid="46"/>
                                        </p:tgtEl>
                                        <p:attrNameLst>
                                          <p:attrName>style.visibility</p:attrName>
                                        </p:attrNameLst>
                                      </p:cBhvr>
                                      <p:to>
                                        <p:strVal val="hidden"/>
                                      </p:to>
                                    </p:set>
                                  </p:childTnLst>
                                </p:cTn>
                              </p:par>
                            </p:childTnLst>
                          </p:cTn>
                        </p:par>
                        <p:par>
                          <p:cTn id="114" fill="hold">
                            <p:stCondLst>
                              <p:cond delay="5280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52800"/>
                            </p:stCondLst>
                            <p:childTnLst>
                              <p:par>
                                <p:cTn id="118" presetID="1" presetClass="exit" presetSubtype="0" fill="hold" grpId="1" nodeType="afterEffect">
                                  <p:stCondLst>
                                    <p:cond delay="1000"/>
                                  </p:stCondLst>
                                  <p:childTnLst>
                                    <p:set>
                                      <p:cBhvr>
                                        <p:cTn id="119" dur="1" fill="hold">
                                          <p:stCondLst>
                                            <p:cond delay="0"/>
                                          </p:stCondLst>
                                        </p:cTn>
                                        <p:tgtEl>
                                          <p:spTgt spid="47"/>
                                        </p:tgtEl>
                                        <p:attrNameLst>
                                          <p:attrName>style.visibility</p:attrName>
                                        </p:attrNameLst>
                                      </p:cBhvr>
                                      <p:to>
                                        <p:strVal val="hidden"/>
                                      </p:to>
                                    </p:set>
                                  </p:childTnLst>
                                </p:cTn>
                              </p:par>
                            </p:childTnLst>
                          </p:cTn>
                        </p:par>
                        <p:par>
                          <p:cTn id="120" fill="hold">
                            <p:stCondLst>
                              <p:cond delay="53800"/>
                            </p:stCondLst>
                            <p:childTnLst>
                              <p:par>
                                <p:cTn id="121" presetID="1" presetClass="entr" presetSubtype="0"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53800"/>
                            </p:stCondLst>
                            <p:childTnLst>
                              <p:par>
                                <p:cTn id="124" presetID="1" presetClass="exit" presetSubtype="0" fill="hold" grpId="1" nodeType="afterEffect">
                                  <p:stCondLst>
                                    <p:cond delay="100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54800"/>
                            </p:stCondLst>
                            <p:childTnLst>
                              <p:par>
                                <p:cTn id="127" presetID="1"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childTnLst>
                          </p:cTn>
                        </p:par>
                        <p:par>
                          <p:cTn id="129" fill="hold">
                            <p:stCondLst>
                              <p:cond delay="54800"/>
                            </p:stCondLst>
                            <p:childTnLst>
                              <p:par>
                                <p:cTn id="130" presetID="1" presetClass="exit" presetSubtype="0" fill="hold" grpId="1" nodeType="afterEffect">
                                  <p:stCondLst>
                                    <p:cond delay="100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55800"/>
                            </p:stCondLst>
                            <p:childTnLst>
                              <p:par>
                                <p:cTn id="133" presetID="1" presetClass="entr" presetSubtype="0" fill="hold" grpId="0" nodeType="after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55800"/>
                            </p:stCondLst>
                            <p:childTnLst>
                              <p:par>
                                <p:cTn id="136" presetID="1" presetClass="exit" presetSubtype="0" fill="hold" grpId="1" nodeType="afterEffect">
                                  <p:stCondLst>
                                    <p:cond delay="1000"/>
                                  </p:stCondLst>
                                  <p:childTnLst>
                                    <p:set>
                                      <p:cBhvr>
                                        <p:cTn id="137" dur="1" fill="hold">
                                          <p:stCondLst>
                                            <p:cond delay="0"/>
                                          </p:stCondLst>
                                        </p:cTn>
                                        <p:tgtEl>
                                          <p:spTgt spid="50"/>
                                        </p:tgtEl>
                                        <p:attrNameLst>
                                          <p:attrName>style.visibility</p:attrName>
                                        </p:attrNameLst>
                                      </p:cBhvr>
                                      <p:to>
                                        <p:strVal val="hidden"/>
                                      </p:to>
                                    </p:set>
                                  </p:childTnLst>
                                </p:cTn>
                              </p:par>
                            </p:childTnLst>
                          </p:cTn>
                        </p:par>
                        <p:par>
                          <p:cTn id="138" fill="hold">
                            <p:stCondLst>
                              <p:cond delay="56800"/>
                            </p:stCondLst>
                            <p:childTnLst>
                              <p:par>
                                <p:cTn id="139" presetID="1" presetClass="entr" presetSubtype="0" fill="hold" grpId="0" nodeType="after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56800"/>
                            </p:stCondLst>
                            <p:childTnLst>
                              <p:par>
                                <p:cTn id="142" presetID="1" presetClass="exit" presetSubtype="0" fill="hold" grpId="1" nodeType="afterEffect">
                                  <p:stCondLst>
                                    <p:cond delay="1000"/>
                                  </p:stCondLst>
                                  <p:childTnLst>
                                    <p:set>
                                      <p:cBhvr>
                                        <p:cTn id="143" dur="1" fill="hold">
                                          <p:stCondLst>
                                            <p:cond delay="0"/>
                                          </p:stCondLst>
                                        </p:cTn>
                                        <p:tgtEl>
                                          <p:spTgt spid="51"/>
                                        </p:tgtEl>
                                        <p:attrNameLst>
                                          <p:attrName>style.visibility</p:attrName>
                                        </p:attrNameLst>
                                      </p:cBhvr>
                                      <p:to>
                                        <p:strVal val="hidden"/>
                                      </p:to>
                                    </p:set>
                                  </p:childTnLst>
                                </p:cTn>
                              </p:par>
                            </p:childTnLst>
                          </p:cTn>
                        </p:par>
                        <p:par>
                          <p:cTn id="144" fill="hold">
                            <p:stCondLst>
                              <p:cond delay="57800"/>
                            </p:stCondLst>
                            <p:childTnLst>
                              <p:par>
                                <p:cTn id="145" presetID="1" presetClass="entr" presetSubtype="0" fill="hold" grpId="0" nodeType="after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par>
                          <p:cTn id="147" fill="hold">
                            <p:stCondLst>
                              <p:cond delay="57800"/>
                            </p:stCondLst>
                            <p:childTnLst>
                              <p:par>
                                <p:cTn id="148" presetID="1" presetClass="exit" presetSubtype="0" fill="hold" grpId="1" nodeType="afterEffect">
                                  <p:stCondLst>
                                    <p:cond delay="1000"/>
                                  </p:stCondLst>
                                  <p:childTnLst>
                                    <p:set>
                                      <p:cBhvr>
                                        <p:cTn id="149" dur="1" fill="hold">
                                          <p:stCondLst>
                                            <p:cond delay="0"/>
                                          </p:stCondLst>
                                        </p:cTn>
                                        <p:tgtEl>
                                          <p:spTgt spid="52"/>
                                        </p:tgtEl>
                                        <p:attrNameLst>
                                          <p:attrName>style.visibility</p:attrName>
                                        </p:attrNameLst>
                                      </p:cBhvr>
                                      <p:to>
                                        <p:strVal val="hidden"/>
                                      </p:to>
                                    </p:set>
                                  </p:childTnLst>
                                </p:cTn>
                              </p:par>
                            </p:childTnLst>
                          </p:cTn>
                        </p:par>
                        <p:par>
                          <p:cTn id="150" fill="hold">
                            <p:stCondLst>
                              <p:cond delay="58800"/>
                            </p:stCondLst>
                            <p:childTnLst>
                              <p:par>
                                <p:cTn id="151" presetID="1" presetClass="entr" presetSubtype="0" fill="hold" grpId="0" nodeType="after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childTnLst>
                          </p:cTn>
                        </p:par>
                        <p:par>
                          <p:cTn id="153" fill="hold">
                            <p:stCondLst>
                              <p:cond delay="58800"/>
                            </p:stCondLst>
                            <p:childTnLst>
                              <p:par>
                                <p:cTn id="154" presetID="1" presetClass="exit" presetSubtype="0" fill="hold" grpId="1" nodeType="afterEffect">
                                  <p:stCondLst>
                                    <p:cond delay="1000"/>
                                  </p:stCondLst>
                                  <p:childTnLst>
                                    <p:set>
                                      <p:cBhvr>
                                        <p:cTn id="155" dur="1" fill="hold">
                                          <p:stCondLst>
                                            <p:cond delay="0"/>
                                          </p:stCondLst>
                                        </p:cTn>
                                        <p:tgtEl>
                                          <p:spTgt spid="53"/>
                                        </p:tgtEl>
                                        <p:attrNameLst>
                                          <p:attrName>style.visibility</p:attrName>
                                        </p:attrNameLst>
                                      </p:cBhvr>
                                      <p:to>
                                        <p:strVal val="hidden"/>
                                      </p:to>
                                    </p:set>
                                  </p:childTnLst>
                                </p:cTn>
                              </p:par>
                            </p:childTnLst>
                          </p:cTn>
                        </p:par>
                        <p:par>
                          <p:cTn id="156" fill="hold">
                            <p:stCondLst>
                              <p:cond delay="59800"/>
                            </p:stCondLst>
                            <p:childTnLst>
                              <p:par>
                                <p:cTn id="157" presetID="1"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par>
                          <p:cTn id="159" fill="hold">
                            <p:stCondLst>
                              <p:cond delay="59800"/>
                            </p:stCondLst>
                            <p:childTnLst>
                              <p:par>
                                <p:cTn id="160" presetID="1" presetClass="exit" presetSubtype="0" fill="hold" grpId="1" nodeType="afterEffect">
                                  <p:stCondLst>
                                    <p:cond delay="1000"/>
                                  </p:stCondLst>
                                  <p:childTnLst>
                                    <p:set>
                                      <p:cBhvr>
                                        <p:cTn id="161" dur="1" fill="hold">
                                          <p:stCondLst>
                                            <p:cond delay="0"/>
                                          </p:stCondLst>
                                        </p:cTn>
                                        <p:tgtEl>
                                          <p:spTgt spid="54"/>
                                        </p:tgtEl>
                                        <p:attrNameLst>
                                          <p:attrName>style.visibility</p:attrName>
                                        </p:attrNameLst>
                                      </p:cBhvr>
                                      <p:to>
                                        <p:strVal val="hidden"/>
                                      </p:to>
                                    </p:set>
                                  </p:childTnLst>
                                </p:cTn>
                              </p:par>
                            </p:childTnLst>
                          </p:cTn>
                        </p:par>
                        <p:par>
                          <p:cTn id="162" fill="hold">
                            <p:stCondLst>
                              <p:cond delay="60800"/>
                            </p:stCondLst>
                            <p:childTnLst>
                              <p:par>
                                <p:cTn id="163" presetID="1" presetClass="entr" presetSubtype="0" fill="hold" grpId="0" nodeType="afterEffect">
                                  <p:stCondLst>
                                    <p:cond delay="0"/>
                                  </p:stCondLst>
                                  <p:childTnLst>
                                    <p:set>
                                      <p:cBhvr>
                                        <p:cTn id="164" dur="1" fill="hold">
                                          <p:stCondLst>
                                            <p:cond delay="0"/>
                                          </p:stCondLst>
                                        </p:cTn>
                                        <p:tgtEl>
                                          <p:spTgt spid="55"/>
                                        </p:tgtEl>
                                        <p:attrNameLst>
                                          <p:attrName>style.visibility</p:attrName>
                                        </p:attrNameLst>
                                      </p:cBhvr>
                                      <p:to>
                                        <p:strVal val="visible"/>
                                      </p:to>
                                    </p:set>
                                  </p:childTnLst>
                                </p:cTn>
                              </p:par>
                            </p:childTnLst>
                          </p:cTn>
                        </p:par>
                        <p:par>
                          <p:cTn id="165" fill="hold">
                            <p:stCondLst>
                              <p:cond delay="60800"/>
                            </p:stCondLst>
                            <p:childTnLst>
                              <p:par>
                                <p:cTn id="166" presetID="1" presetClass="exit" presetSubtype="0" fill="hold" grpId="1" nodeType="afterEffect">
                                  <p:stCondLst>
                                    <p:cond delay="1000"/>
                                  </p:stCondLst>
                                  <p:childTnLst>
                                    <p:set>
                                      <p:cBhvr>
                                        <p:cTn id="167" dur="1" fill="hold">
                                          <p:stCondLst>
                                            <p:cond delay="0"/>
                                          </p:stCondLst>
                                        </p:cTn>
                                        <p:tgtEl>
                                          <p:spTgt spid="55"/>
                                        </p:tgtEl>
                                        <p:attrNameLst>
                                          <p:attrName>style.visibility</p:attrName>
                                        </p:attrNameLst>
                                      </p:cBhvr>
                                      <p:to>
                                        <p:strVal val="hidden"/>
                                      </p:to>
                                    </p:set>
                                  </p:childTnLst>
                                </p:cTn>
                              </p:par>
                            </p:childTnLst>
                          </p:cTn>
                        </p:par>
                        <p:par>
                          <p:cTn id="168" fill="hold">
                            <p:stCondLst>
                              <p:cond delay="61800"/>
                            </p:stCondLst>
                            <p:childTnLst>
                              <p:par>
                                <p:cTn id="169" presetID="1" presetClass="entr" presetSubtype="0" fill="hold" grpId="0" nodeType="after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par>
                          <p:cTn id="171" fill="hold">
                            <p:stCondLst>
                              <p:cond delay="61800"/>
                            </p:stCondLst>
                            <p:childTnLst>
                              <p:par>
                                <p:cTn id="172" presetID="1" presetClass="exit" presetSubtype="0" fill="hold" grpId="1" nodeType="afterEffect">
                                  <p:stCondLst>
                                    <p:cond delay="1000"/>
                                  </p:stCondLst>
                                  <p:childTnLst>
                                    <p:set>
                                      <p:cBhvr>
                                        <p:cTn id="173" dur="1" fill="hold">
                                          <p:stCondLst>
                                            <p:cond delay="0"/>
                                          </p:stCondLst>
                                        </p:cTn>
                                        <p:tgtEl>
                                          <p:spTgt spid="56"/>
                                        </p:tgtEl>
                                        <p:attrNameLst>
                                          <p:attrName>style.visibility</p:attrName>
                                        </p:attrNameLst>
                                      </p:cBhvr>
                                      <p:to>
                                        <p:strVal val="hidden"/>
                                      </p:to>
                                    </p:set>
                                  </p:childTnLst>
                                </p:cTn>
                              </p:par>
                            </p:childTnLst>
                          </p:cTn>
                        </p:par>
                        <p:par>
                          <p:cTn id="174" fill="hold">
                            <p:stCondLst>
                              <p:cond delay="62800"/>
                            </p:stCondLst>
                            <p:childTnLst>
                              <p:par>
                                <p:cTn id="175" presetID="1" presetClass="entr" presetSubtype="0" fill="hold" grpId="0" nodeType="afterEffect">
                                  <p:stCondLst>
                                    <p:cond delay="0"/>
                                  </p:stCondLst>
                                  <p:childTnLst>
                                    <p:set>
                                      <p:cBhvr>
                                        <p:cTn id="176" dur="1" fill="hold">
                                          <p:stCondLst>
                                            <p:cond delay="0"/>
                                          </p:stCondLst>
                                        </p:cTn>
                                        <p:tgtEl>
                                          <p:spTgt spid="57"/>
                                        </p:tgtEl>
                                        <p:attrNameLst>
                                          <p:attrName>style.visibility</p:attrName>
                                        </p:attrNameLst>
                                      </p:cBhvr>
                                      <p:to>
                                        <p:strVal val="visible"/>
                                      </p:to>
                                    </p:set>
                                  </p:childTnLst>
                                </p:cTn>
                              </p:par>
                            </p:childTnLst>
                          </p:cTn>
                        </p:par>
                        <p:par>
                          <p:cTn id="177" fill="hold">
                            <p:stCondLst>
                              <p:cond delay="62800"/>
                            </p:stCondLst>
                            <p:childTnLst>
                              <p:par>
                                <p:cTn id="178" presetID="1" presetClass="exit" presetSubtype="0" fill="hold" grpId="1" nodeType="afterEffect">
                                  <p:stCondLst>
                                    <p:cond delay="1000"/>
                                  </p:stCondLst>
                                  <p:childTnLst>
                                    <p:set>
                                      <p:cBhvr>
                                        <p:cTn id="179" dur="1" fill="hold">
                                          <p:stCondLst>
                                            <p:cond delay="0"/>
                                          </p:stCondLst>
                                        </p:cTn>
                                        <p:tgtEl>
                                          <p:spTgt spid="57"/>
                                        </p:tgtEl>
                                        <p:attrNameLst>
                                          <p:attrName>style.visibility</p:attrName>
                                        </p:attrNameLst>
                                      </p:cBhvr>
                                      <p:to>
                                        <p:strVal val="hidden"/>
                                      </p:to>
                                    </p:set>
                                  </p:childTnLst>
                                </p:cTn>
                              </p:par>
                            </p:childTnLst>
                          </p:cTn>
                        </p:par>
                        <p:par>
                          <p:cTn id="180" fill="hold">
                            <p:stCondLst>
                              <p:cond delay="63800"/>
                            </p:stCondLst>
                            <p:childTnLst>
                              <p:par>
                                <p:cTn id="181" presetID="1" presetClass="entr" presetSubtype="0" fill="hold" grpId="0" nodeType="after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childTnLst>
                          </p:cTn>
                        </p:par>
                        <p:par>
                          <p:cTn id="183" fill="hold">
                            <p:stCondLst>
                              <p:cond delay="63800"/>
                            </p:stCondLst>
                            <p:childTnLst>
                              <p:par>
                                <p:cTn id="184" presetID="1" presetClass="exit" presetSubtype="0" fill="hold" grpId="1" nodeType="afterEffect">
                                  <p:stCondLst>
                                    <p:cond delay="1000"/>
                                  </p:stCondLst>
                                  <p:childTnLst>
                                    <p:set>
                                      <p:cBhvr>
                                        <p:cTn id="185" dur="1" fill="hold">
                                          <p:stCondLst>
                                            <p:cond delay="0"/>
                                          </p:stCondLst>
                                        </p:cTn>
                                        <p:tgtEl>
                                          <p:spTgt spid="58"/>
                                        </p:tgtEl>
                                        <p:attrNameLst>
                                          <p:attrName>style.visibility</p:attrName>
                                        </p:attrNameLst>
                                      </p:cBhvr>
                                      <p:to>
                                        <p:strVal val="hidden"/>
                                      </p:to>
                                    </p:set>
                                  </p:childTnLst>
                                </p:cTn>
                              </p:par>
                            </p:childTnLst>
                          </p:cTn>
                        </p:par>
                        <p:par>
                          <p:cTn id="186" fill="hold">
                            <p:stCondLst>
                              <p:cond delay="64800"/>
                            </p:stCondLst>
                            <p:childTnLst>
                              <p:par>
                                <p:cTn id="187" presetID="1" presetClass="entr" presetSubtype="0" fill="hold" grpId="0" nodeType="afterEffect">
                                  <p:stCondLst>
                                    <p:cond delay="0"/>
                                  </p:stCondLst>
                                  <p:childTnLst>
                                    <p:set>
                                      <p:cBhvr>
                                        <p:cTn id="188" dur="1" fill="hold">
                                          <p:stCondLst>
                                            <p:cond delay="0"/>
                                          </p:stCondLst>
                                        </p:cTn>
                                        <p:tgtEl>
                                          <p:spTgt spid="59"/>
                                        </p:tgtEl>
                                        <p:attrNameLst>
                                          <p:attrName>style.visibility</p:attrName>
                                        </p:attrNameLst>
                                      </p:cBhvr>
                                      <p:to>
                                        <p:strVal val="visible"/>
                                      </p:to>
                                    </p:set>
                                  </p:childTnLst>
                                </p:cTn>
                              </p:par>
                            </p:childTnLst>
                          </p:cTn>
                        </p:par>
                        <p:par>
                          <p:cTn id="189" fill="hold">
                            <p:stCondLst>
                              <p:cond delay="64800"/>
                            </p:stCondLst>
                            <p:childTnLst>
                              <p:par>
                                <p:cTn id="190" presetID="1" presetClass="exit" presetSubtype="0" fill="hold" grpId="1" nodeType="afterEffect">
                                  <p:stCondLst>
                                    <p:cond delay="1000"/>
                                  </p:stCondLst>
                                  <p:childTnLst>
                                    <p:set>
                                      <p:cBhvr>
                                        <p:cTn id="191" dur="1" fill="hold">
                                          <p:stCondLst>
                                            <p:cond delay="0"/>
                                          </p:stCondLst>
                                        </p:cTn>
                                        <p:tgtEl>
                                          <p:spTgt spid="59"/>
                                        </p:tgtEl>
                                        <p:attrNameLst>
                                          <p:attrName>style.visibility</p:attrName>
                                        </p:attrNameLst>
                                      </p:cBhvr>
                                      <p:to>
                                        <p:strVal val="hidden"/>
                                      </p:to>
                                    </p:set>
                                  </p:childTnLst>
                                </p:cTn>
                              </p:par>
                            </p:childTnLst>
                          </p:cTn>
                        </p:par>
                        <p:par>
                          <p:cTn id="192" fill="hold">
                            <p:stCondLst>
                              <p:cond delay="65800"/>
                            </p:stCondLst>
                            <p:childTnLst>
                              <p:par>
                                <p:cTn id="193" presetID="1" presetClass="entr" presetSubtype="0" fill="hold" grpId="0" nodeType="afterEffect">
                                  <p:stCondLst>
                                    <p:cond delay="0"/>
                                  </p:stCondLst>
                                  <p:childTnLst>
                                    <p:set>
                                      <p:cBhvr>
                                        <p:cTn id="194" dur="1" fill="hold">
                                          <p:stCondLst>
                                            <p:cond delay="0"/>
                                          </p:stCondLst>
                                        </p:cTn>
                                        <p:tgtEl>
                                          <p:spTgt spid="60"/>
                                        </p:tgtEl>
                                        <p:attrNameLst>
                                          <p:attrName>style.visibility</p:attrName>
                                        </p:attrNameLst>
                                      </p:cBhvr>
                                      <p:to>
                                        <p:strVal val="visible"/>
                                      </p:to>
                                    </p:set>
                                  </p:childTnLst>
                                </p:cTn>
                              </p:par>
                            </p:childTnLst>
                          </p:cTn>
                        </p:par>
                        <p:par>
                          <p:cTn id="195" fill="hold">
                            <p:stCondLst>
                              <p:cond delay="65800"/>
                            </p:stCondLst>
                            <p:childTnLst>
                              <p:par>
                                <p:cTn id="196" presetID="1" presetClass="exit" presetSubtype="0" fill="hold" grpId="1"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66800"/>
                            </p:stCondLst>
                            <p:childTnLst>
                              <p:par>
                                <p:cTn id="199" presetID="1" presetClass="entr" presetSubtype="0" fill="hold" grpId="0" nodeType="afterEffect">
                                  <p:stCondLst>
                                    <p:cond delay="0"/>
                                  </p:stCondLst>
                                  <p:childTnLst>
                                    <p:set>
                                      <p:cBhvr>
                                        <p:cTn id="200" dur="1" fill="hold">
                                          <p:stCondLst>
                                            <p:cond delay="0"/>
                                          </p:stCondLst>
                                        </p:cTn>
                                        <p:tgtEl>
                                          <p:spTgt spid="61"/>
                                        </p:tgtEl>
                                        <p:attrNameLst>
                                          <p:attrName>style.visibility</p:attrName>
                                        </p:attrNameLst>
                                      </p:cBhvr>
                                      <p:to>
                                        <p:strVal val="visible"/>
                                      </p:to>
                                    </p:set>
                                  </p:childTnLst>
                                </p:cTn>
                              </p:par>
                            </p:childTnLst>
                          </p:cTn>
                        </p:par>
                        <p:par>
                          <p:cTn id="201" fill="hold">
                            <p:stCondLst>
                              <p:cond delay="66800"/>
                            </p:stCondLst>
                            <p:childTnLst>
                              <p:par>
                                <p:cTn id="202" presetID="1" presetClass="exit" presetSubtype="0" fill="hold" grpId="1" nodeType="afterEffect">
                                  <p:stCondLst>
                                    <p:cond delay="1000"/>
                                  </p:stCondLst>
                                  <p:childTnLst>
                                    <p:set>
                                      <p:cBhvr>
                                        <p:cTn id="203" dur="1" fill="hold">
                                          <p:stCondLst>
                                            <p:cond delay="0"/>
                                          </p:stCondLst>
                                        </p:cTn>
                                        <p:tgtEl>
                                          <p:spTgt spid="61"/>
                                        </p:tgtEl>
                                        <p:attrNameLst>
                                          <p:attrName>style.visibility</p:attrName>
                                        </p:attrNameLst>
                                      </p:cBhvr>
                                      <p:to>
                                        <p:strVal val="hidden"/>
                                      </p:to>
                                    </p:set>
                                  </p:childTnLst>
                                </p:cTn>
                              </p:par>
                            </p:childTnLst>
                          </p:cTn>
                        </p:par>
                        <p:par>
                          <p:cTn id="204" fill="hold">
                            <p:stCondLst>
                              <p:cond delay="67800"/>
                            </p:stCondLst>
                            <p:childTnLst>
                              <p:par>
                                <p:cTn id="205" presetID="1" presetClass="entr" presetSubtype="0" fill="hold" grpId="0" nodeType="afterEffect">
                                  <p:stCondLst>
                                    <p:cond delay="0"/>
                                  </p:stCondLst>
                                  <p:childTnLst>
                                    <p:set>
                                      <p:cBhvr>
                                        <p:cTn id="206" dur="1" fill="hold">
                                          <p:stCondLst>
                                            <p:cond delay="0"/>
                                          </p:stCondLst>
                                        </p:cTn>
                                        <p:tgtEl>
                                          <p:spTgt spid="62"/>
                                        </p:tgtEl>
                                        <p:attrNameLst>
                                          <p:attrName>style.visibility</p:attrName>
                                        </p:attrNameLst>
                                      </p:cBhvr>
                                      <p:to>
                                        <p:strVal val="visible"/>
                                      </p:to>
                                    </p:set>
                                  </p:childTnLst>
                                </p:cTn>
                              </p:par>
                            </p:childTnLst>
                          </p:cTn>
                        </p:par>
                        <p:par>
                          <p:cTn id="207" fill="hold">
                            <p:stCondLst>
                              <p:cond delay="67800"/>
                            </p:stCondLst>
                            <p:childTnLst>
                              <p:par>
                                <p:cTn id="208" presetID="1" presetClass="exit" presetSubtype="0" fill="hold" grpId="1" nodeType="afterEffect">
                                  <p:stCondLst>
                                    <p:cond delay="1000"/>
                                  </p:stCondLst>
                                  <p:childTnLst>
                                    <p:set>
                                      <p:cBhvr>
                                        <p:cTn id="209" dur="1" fill="hold">
                                          <p:stCondLst>
                                            <p:cond delay="0"/>
                                          </p:stCondLst>
                                        </p:cTn>
                                        <p:tgtEl>
                                          <p:spTgt spid="62"/>
                                        </p:tgtEl>
                                        <p:attrNameLst>
                                          <p:attrName>style.visibility</p:attrName>
                                        </p:attrNameLst>
                                      </p:cBhvr>
                                      <p:to>
                                        <p:strVal val="hidden"/>
                                      </p:to>
                                    </p:set>
                                  </p:childTnLst>
                                </p:cTn>
                              </p:par>
                            </p:childTnLst>
                          </p:cTn>
                        </p:par>
                        <p:par>
                          <p:cTn id="210" fill="hold">
                            <p:stCondLst>
                              <p:cond delay="68800"/>
                            </p:stCondLst>
                            <p:childTnLst>
                              <p:par>
                                <p:cTn id="211" presetID="1" presetClass="entr" presetSubtype="0" fill="hold" grpId="0" nodeType="afterEffect">
                                  <p:stCondLst>
                                    <p:cond delay="0"/>
                                  </p:stCondLst>
                                  <p:childTnLst>
                                    <p:set>
                                      <p:cBhvr>
                                        <p:cTn id="212" dur="1" fill="hold">
                                          <p:stCondLst>
                                            <p:cond delay="0"/>
                                          </p:stCondLst>
                                        </p:cTn>
                                        <p:tgtEl>
                                          <p:spTgt spid="63"/>
                                        </p:tgtEl>
                                        <p:attrNameLst>
                                          <p:attrName>style.visibility</p:attrName>
                                        </p:attrNameLst>
                                      </p:cBhvr>
                                      <p:to>
                                        <p:strVal val="visible"/>
                                      </p:to>
                                    </p:set>
                                  </p:childTnLst>
                                </p:cTn>
                              </p:par>
                            </p:childTnLst>
                          </p:cTn>
                        </p:par>
                        <p:par>
                          <p:cTn id="213" fill="hold">
                            <p:stCondLst>
                              <p:cond delay="68800"/>
                            </p:stCondLst>
                            <p:childTnLst>
                              <p:par>
                                <p:cTn id="214" presetID="1" presetClass="exit" presetSubtype="0" fill="hold" grpId="1" nodeType="afterEffect">
                                  <p:stCondLst>
                                    <p:cond delay="1000"/>
                                  </p:stCondLst>
                                  <p:childTnLst>
                                    <p:set>
                                      <p:cBhvr>
                                        <p:cTn id="215" dur="1" fill="hold">
                                          <p:stCondLst>
                                            <p:cond delay="0"/>
                                          </p:stCondLst>
                                        </p:cTn>
                                        <p:tgtEl>
                                          <p:spTgt spid="63"/>
                                        </p:tgtEl>
                                        <p:attrNameLst>
                                          <p:attrName>style.visibility</p:attrName>
                                        </p:attrNameLst>
                                      </p:cBhvr>
                                      <p:to>
                                        <p:strVal val="hidden"/>
                                      </p:to>
                                    </p:set>
                                  </p:childTnLst>
                                </p:cTn>
                              </p:par>
                            </p:childTnLst>
                          </p:cTn>
                        </p:par>
                        <p:par>
                          <p:cTn id="216" fill="hold">
                            <p:stCondLst>
                              <p:cond delay="69800"/>
                            </p:stCondLst>
                            <p:childTnLst>
                              <p:par>
                                <p:cTn id="217" presetID="1" presetClass="entr" presetSubtype="0" fill="hold" grpId="0" nodeType="afterEffect">
                                  <p:stCondLst>
                                    <p:cond delay="0"/>
                                  </p:stCondLst>
                                  <p:childTnLst>
                                    <p:set>
                                      <p:cBhvr>
                                        <p:cTn id="2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744" grpId="0" animBg="1"/>
      <p:bldP spid="30745" grpId="0" animBg="1"/>
      <p:bldP spid="30746" grpId="0" animBg="1"/>
      <p:bldP spid="30747" grpId="0" animBg="1"/>
      <p:bldP spid="30748" grpId="0" animBg="1"/>
      <p:bldP spid="30749"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7" name="Titre 1"/>
          <p:cNvSpPr>
            <a:spLocks noGrp="1"/>
          </p:cNvSpPr>
          <p:nvPr>
            <p:ph type="title" idx="4294967295"/>
          </p:nvPr>
        </p:nvSpPr>
        <p:spPr/>
        <p:txBody>
          <a:bodyPr/>
          <a:lstStyle/>
          <a:p>
            <a:pPr eaLnBrk="1" hangingPunct="1"/>
            <a:r>
              <a:rPr lang="fr-FR" sz="1800" b="1" smtClean="0"/>
              <a:t>Au travers de ces actions, vous développez un dialogue gagnant-gagnant avec vos parties prenantes. Laquelle est l’intrus ?</a:t>
            </a:r>
            <a:r>
              <a:rPr lang="fr-FR" smtClean="0"/>
              <a:t> </a:t>
            </a:r>
          </a:p>
        </p:txBody>
      </p:sp>
      <p:sp>
        <p:nvSpPr>
          <p:cNvPr id="14745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Gouvernance – Question 11</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65138" y="231140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listant vos parties prenantes en fonction des projets menés ou à mener (enjeux stratégiques, sociaux, environnementaux, de satisfaction des clients, d'innovation etc.)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recueillant leurs attentes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intégrant vos parties prenantes dans les différents plans d'actions </a:t>
            </a:r>
          </a:p>
        </p:txBody>
      </p:sp>
      <p:sp>
        <p:nvSpPr>
          <p:cNvPr id="40986" name="AutoShape 26"/>
          <p:cNvSpPr>
            <a:spLocks noChangeArrowheads="1"/>
          </p:cNvSpPr>
          <p:nvPr/>
        </p:nvSpPr>
        <p:spPr bwMode="auto">
          <a:xfrm>
            <a:off x="461963" y="4022725"/>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écoutant les parties prenantes, n’avoir qu’une réponse partielle et ne pas en rendre compte aux parties prenantes consultées</a:t>
            </a:r>
          </a:p>
        </p:txBody>
      </p:sp>
      <p:pic>
        <p:nvPicPr>
          <p:cNvPr id="147464"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47465"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47466"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6"/>
                                        </p:tgtEl>
                                        <p:attrNameLst>
                                          <p:attrName>style.color</p:attrName>
                                        </p:attrNameLst>
                                      </p:cBhvr>
                                      <p:by>
                                        <p:hsl h="7200000" s="0" l="0"/>
                                      </p:by>
                                    </p:animClr>
                                    <p:animClr clrSpc="hsl" dir="cw">
                                      <p:cBhvr>
                                        <p:cTn id="7" dur="500" fill="hold"/>
                                        <p:tgtEl>
                                          <p:spTgt spid="40986"/>
                                        </p:tgtEl>
                                        <p:attrNameLst>
                                          <p:attrName>fillcolor</p:attrName>
                                        </p:attrNameLst>
                                      </p:cBhvr>
                                      <p:by>
                                        <p:hsl h="7200000" s="0" l="0"/>
                                      </p:by>
                                    </p:animClr>
                                    <p:animClr clrSpc="hsl" dir="cw">
                                      <p:cBhvr>
                                        <p:cTn id="8" dur="500" fill="hold"/>
                                        <p:tgtEl>
                                          <p:spTgt spid="40986"/>
                                        </p:tgtEl>
                                        <p:attrNameLst>
                                          <p:attrName>stroke.color</p:attrName>
                                        </p:attrNameLst>
                                      </p:cBhvr>
                                      <p:by>
                                        <p:hsl h="7200000" s="0" l="0"/>
                                      </p:by>
                                    </p:animClr>
                                    <p:set>
                                      <p:cBhvr>
                                        <p:cTn id="9" dur="500" fill="hold"/>
                                        <p:tgtEl>
                                          <p:spTgt spid="40986"/>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3"/>
                                        </p:tgtEl>
                                        <p:attrNameLst>
                                          <p:attrName>style.color</p:attrName>
                                        </p:attrNameLst>
                                      </p:cBhvr>
                                      <p:by>
                                        <p:hsl h="0" s="-70588" l="0"/>
                                      </p:by>
                                    </p:animClr>
                                    <p:animClr clrSpc="hsl" dir="cw">
                                      <p:cBhvr>
                                        <p:cTn id="12" dur="500" fill="hold"/>
                                        <p:tgtEl>
                                          <p:spTgt spid="40983"/>
                                        </p:tgtEl>
                                        <p:attrNameLst>
                                          <p:attrName>fillcolor</p:attrName>
                                        </p:attrNameLst>
                                      </p:cBhvr>
                                      <p:by>
                                        <p:hsl h="0" s="-70588" l="0"/>
                                      </p:by>
                                    </p:animClr>
                                    <p:animClr clrSpc="hsl" dir="cw">
                                      <p:cBhvr>
                                        <p:cTn id="13" dur="500" fill="hold"/>
                                        <p:tgtEl>
                                          <p:spTgt spid="40983"/>
                                        </p:tgtEl>
                                        <p:attrNameLst>
                                          <p:attrName>stroke.color</p:attrName>
                                        </p:attrNameLst>
                                      </p:cBhvr>
                                      <p:by>
                                        <p:hsl h="0" s="-70588" l="0"/>
                                      </p:by>
                                    </p:animClr>
                                    <p:set>
                                      <p:cBhvr>
                                        <p:cTn id="14" dur="500" fill="hold"/>
                                        <p:tgtEl>
                                          <p:spTgt spid="4098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2"/>
                                        </p:tgtEl>
                                        <p:attrNameLst>
                                          <p:attrName>style.color</p:attrName>
                                        </p:attrNameLst>
                                      </p:cBhvr>
                                      <p:by>
                                        <p:hsl h="0" s="-70588" l="0"/>
                                      </p:by>
                                    </p:animClr>
                                    <p:animClr clrSpc="hsl" dir="cw">
                                      <p:cBhvr>
                                        <p:cTn id="17" dur="500" fill="hold"/>
                                        <p:tgtEl>
                                          <p:spTgt spid="40982"/>
                                        </p:tgtEl>
                                        <p:attrNameLst>
                                          <p:attrName>fillcolor</p:attrName>
                                        </p:attrNameLst>
                                      </p:cBhvr>
                                      <p:by>
                                        <p:hsl h="0" s="-70588" l="0"/>
                                      </p:by>
                                    </p:animClr>
                                    <p:animClr clrSpc="hsl" dir="cw">
                                      <p:cBhvr>
                                        <p:cTn id="18" dur="500" fill="hold"/>
                                        <p:tgtEl>
                                          <p:spTgt spid="40982"/>
                                        </p:tgtEl>
                                        <p:attrNameLst>
                                          <p:attrName>stroke.color</p:attrName>
                                        </p:attrNameLst>
                                      </p:cBhvr>
                                      <p:by>
                                        <p:hsl h="0" s="-70588" l="0"/>
                                      </p:by>
                                    </p:animClr>
                                    <p:set>
                                      <p:cBhvr>
                                        <p:cTn id="19" dur="500" fill="hold"/>
                                        <p:tgtEl>
                                          <p:spTgt spid="40982"/>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5"/>
                                        </p:tgtEl>
                                        <p:attrNameLst>
                                          <p:attrName>style.color</p:attrName>
                                        </p:attrNameLst>
                                      </p:cBhvr>
                                      <p:by>
                                        <p:hsl h="0" s="-70588" l="0"/>
                                      </p:by>
                                    </p:animClr>
                                    <p:animClr clrSpc="hsl" dir="cw">
                                      <p:cBhvr>
                                        <p:cTn id="22" dur="500" fill="hold"/>
                                        <p:tgtEl>
                                          <p:spTgt spid="40985"/>
                                        </p:tgtEl>
                                        <p:attrNameLst>
                                          <p:attrName>fillcolor</p:attrName>
                                        </p:attrNameLst>
                                      </p:cBhvr>
                                      <p:by>
                                        <p:hsl h="0" s="-70588" l="0"/>
                                      </p:by>
                                    </p:animClr>
                                    <p:animClr clrSpc="hsl" dir="cw">
                                      <p:cBhvr>
                                        <p:cTn id="23" dur="500" fill="hold"/>
                                        <p:tgtEl>
                                          <p:spTgt spid="40985"/>
                                        </p:tgtEl>
                                        <p:attrNameLst>
                                          <p:attrName>stroke.color</p:attrName>
                                        </p:attrNameLst>
                                      </p:cBhvr>
                                      <p:by>
                                        <p:hsl h="0" s="-70588" l="0"/>
                                      </p:by>
                                    </p:animClr>
                                    <p:set>
                                      <p:cBhvr>
                                        <p:cTn id="24" dur="500" fill="hold"/>
                                        <p:tgtEl>
                                          <p:spTgt spid="409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D</a:t>
            </a:r>
          </a:p>
        </p:txBody>
      </p:sp>
      <p:sp>
        <p:nvSpPr>
          <p:cNvPr id="45060" name="Text Box 4"/>
          <p:cNvSpPr txBox="1">
            <a:spLocks noChangeArrowheads="1"/>
          </p:cNvSpPr>
          <p:nvPr/>
        </p:nvSpPr>
        <p:spPr bwMode="auto">
          <a:xfrm>
            <a:off x="769938" y="2911475"/>
            <a:ext cx="7772400" cy="2563813"/>
          </a:xfrm>
          <a:prstGeom prst="rect">
            <a:avLst/>
          </a:prstGeom>
          <a:noFill/>
          <a:ln w="9525">
            <a:noFill/>
            <a:miter lim="800000"/>
            <a:headEnd/>
            <a:tailEnd/>
          </a:ln>
        </p:spPr>
        <p:txBody>
          <a:bodyPr>
            <a:spAutoFit/>
          </a:bodyPr>
          <a:lstStyle/>
          <a:p>
            <a:pPr algn="ctr"/>
            <a:r>
              <a:rPr lang="fr-FR"/>
              <a:t>Il faut </a:t>
            </a:r>
            <a:r>
              <a:rPr lang="fr-FR">
                <a:solidFill>
                  <a:schemeClr val="accent2"/>
                </a:solidFill>
              </a:rPr>
              <a:t>écouter les besoins et prendre en considération les attentes des parties prenantes</a:t>
            </a:r>
            <a:r>
              <a:rPr lang="fr-FR"/>
              <a:t> afin d’y répondre au mieux. De même, il s’agit d’expliquer pourquoi l’entreprise va répondre à telle ou telle attente en priorité. </a:t>
            </a:r>
          </a:p>
          <a:p>
            <a:pPr algn="ctr"/>
            <a:endParaRPr lang="fr-FR"/>
          </a:p>
          <a:p>
            <a:pPr algn="ctr"/>
            <a:endParaRPr lang="fr-FR"/>
          </a:p>
          <a:p>
            <a:pPr algn="ctr"/>
            <a:r>
              <a:rPr lang="fr-FR"/>
              <a:t>NB : Une entreprise fortement engagée dans une démarche RSE doit être </a:t>
            </a:r>
            <a:r>
              <a:rPr lang="fr-FR">
                <a:solidFill>
                  <a:schemeClr val="accent2"/>
                </a:solidFill>
              </a:rPr>
              <a:t>influente sur ses parties prenantes</a:t>
            </a:r>
            <a:r>
              <a:rPr lang="fr-FR"/>
              <a:t> afin qu’elles s’impliquent dans </a:t>
            </a:r>
            <a:r>
              <a:rPr lang="fr-FR">
                <a:solidFill>
                  <a:schemeClr val="accent2"/>
                </a:solidFill>
              </a:rPr>
              <a:t>les mêmes démarches </a:t>
            </a:r>
          </a:p>
        </p:txBody>
      </p:sp>
      <p:sp>
        <p:nvSpPr>
          <p:cNvPr id="148483"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11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5" name="Titre 1"/>
          <p:cNvSpPr>
            <a:spLocks noGrp="1"/>
          </p:cNvSpPr>
          <p:nvPr>
            <p:ph type="title" idx="4294967295"/>
          </p:nvPr>
        </p:nvSpPr>
        <p:spPr/>
        <p:txBody>
          <a:bodyPr/>
          <a:lstStyle/>
          <a:p>
            <a:pPr eaLnBrk="1" hangingPunct="1"/>
            <a:r>
              <a:rPr lang="fr-FR" sz="1800" b="1" smtClean="0"/>
              <a:t>Vous devez prendre une décision importante pour l’organisation (sur une thématique quelconque). Comment procédez-vous ?</a:t>
            </a:r>
            <a:r>
              <a:rPr lang="fr-FR" smtClean="0"/>
              <a:t> </a:t>
            </a:r>
          </a:p>
        </p:txBody>
      </p:sp>
      <p:sp>
        <p:nvSpPr>
          <p:cNvPr id="1495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12</a:t>
            </a:r>
          </a:p>
          <a:p>
            <a:endParaRPr lang="fr-FR">
              <a:latin typeface="Century Gothic" pitchFamily="34" charset="0"/>
            </a:endParaRPr>
          </a:p>
        </p:txBody>
      </p:sp>
      <p:sp>
        <p:nvSpPr>
          <p:cNvPr id="149507"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149508"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149509"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149510"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149511"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149512"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149513"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149514"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149515"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149516"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07538" name="AutoShape 18"/>
          <p:cNvSpPr>
            <a:spLocks noChangeArrowheads="1"/>
          </p:cNvSpPr>
          <p:nvPr/>
        </p:nvSpPr>
        <p:spPr bwMode="auto">
          <a:xfrm>
            <a:off x="390525" y="2398713"/>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J’utilise systématiquement un outil ou système d'évaluation de l'impact RSE de cette décision qui prend en considération le niveau de risques liés à la décision</a:t>
            </a:r>
          </a:p>
        </p:txBody>
      </p:sp>
      <p:sp>
        <p:nvSpPr>
          <p:cNvPr id="107539" name="AutoShape 19"/>
          <p:cNvSpPr>
            <a:spLocks noChangeArrowheads="1"/>
          </p:cNvSpPr>
          <p:nvPr/>
        </p:nvSpPr>
        <p:spPr bwMode="auto">
          <a:xfrm>
            <a:off x="400050" y="3297238"/>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Je prends la décision la plus rentable économiquement parlant pour l’organisation, peu importe son impact</a:t>
            </a:r>
          </a:p>
        </p:txBody>
      </p:sp>
      <p:sp>
        <p:nvSpPr>
          <p:cNvPr id="107540" name="AutoShape 20"/>
          <p:cNvSpPr>
            <a:spLocks noChangeArrowheads="1"/>
          </p:cNvSpPr>
          <p:nvPr/>
        </p:nvSpPr>
        <p:spPr bwMode="auto">
          <a:xfrm>
            <a:off x="393700" y="4179888"/>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Je m’appuie sur des systèmes d'aide à la décision qui intègrent les critères RSE pour prendre la bonne décision</a:t>
            </a:r>
          </a:p>
        </p:txBody>
      </p:sp>
      <p:pic>
        <p:nvPicPr>
          <p:cNvPr id="149521" name="Picture 18" descr="risque"/>
          <p:cNvPicPr>
            <a:picLocks noChangeAspect="1" noChangeArrowheads="1"/>
          </p:cNvPicPr>
          <p:nvPr/>
        </p:nvPicPr>
        <p:blipFill>
          <a:blip r:embed="rId2"/>
          <a:srcRect/>
          <a:stretch>
            <a:fillRect/>
          </a:stretch>
        </p:blipFill>
        <p:spPr bwMode="auto">
          <a:xfrm>
            <a:off x="7312025" y="214313"/>
            <a:ext cx="1603375" cy="901700"/>
          </a:xfrm>
          <a:prstGeom prst="rect">
            <a:avLst/>
          </a:prstGeom>
          <a:noFill/>
          <a:ln w="9525">
            <a:noFill/>
            <a:miter lim="800000"/>
            <a:headEnd/>
            <a:tailEnd/>
          </a:ln>
        </p:spPr>
      </p:pic>
      <p:pic>
        <p:nvPicPr>
          <p:cNvPr id="149522" name="Picture 1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49523" name="Picture 2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49524" name="Picture 2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49525" name="Picture 22"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07538"/>
                                        </p:tgtEl>
                                        <p:attrNameLst>
                                          <p:attrName>style.color</p:attrName>
                                        </p:attrNameLst>
                                      </p:cBhvr>
                                      <p:by>
                                        <p:hsl h="7200000" s="0" l="0"/>
                                      </p:by>
                                    </p:animClr>
                                    <p:animClr clrSpc="hsl" dir="cw">
                                      <p:cBhvr>
                                        <p:cTn id="7" dur="500" fill="hold"/>
                                        <p:tgtEl>
                                          <p:spTgt spid="107538"/>
                                        </p:tgtEl>
                                        <p:attrNameLst>
                                          <p:attrName>fillcolor</p:attrName>
                                        </p:attrNameLst>
                                      </p:cBhvr>
                                      <p:by>
                                        <p:hsl h="7200000" s="0" l="0"/>
                                      </p:by>
                                    </p:animClr>
                                    <p:animClr clrSpc="hsl" dir="cw">
                                      <p:cBhvr>
                                        <p:cTn id="8" dur="500" fill="hold"/>
                                        <p:tgtEl>
                                          <p:spTgt spid="107538"/>
                                        </p:tgtEl>
                                        <p:attrNameLst>
                                          <p:attrName>stroke.color</p:attrName>
                                        </p:attrNameLst>
                                      </p:cBhvr>
                                      <p:by>
                                        <p:hsl h="7200000" s="0" l="0"/>
                                      </p:by>
                                    </p:animClr>
                                    <p:set>
                                      <p:cBhvr>
                                        <p:cTn id="9" dur="500" fill="hold"/>
                                        <p:tgtEl>
                                          <p:spTgt spid="107538"/>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107540"/>
                                        </p:tgtEl>
                                        <p:attrNameLst>
                                          <p:attrName>style.color</p:attrName>
                                        </p:attrNameLst>
                                      </p:cBhvr>
                                      <p:by>
                                        <p:hsl h="7200000" s="0" l="0"/>
                                      </p:by>
                                    </p:animClr>
                                    <p:animClr clrSpc="hsl" dir="cw">
                                      <p:cBhvr>
                                        <p:cTn id="12" dur="500" fill="hold"/>
                                        <p:tgtEl>
                                          <p:spTgt spid="107540"/>
                                        </p:tgtEl>
                                        <p:attrNameLst>
                                          <p:attrName>fillcolor</p:attrName>
                                        </p:attrNameLst>
                                      </p:cBhvr>
                                      <p:by>
                                        <p:hsl h="7200000" s="0" l="0"/>
                                      </p:by>
                                    </p:animClr>
                                    <p:animClr clrSpc="hsl" dir="cw">
                                      <p:cBhvr>
                                        <p:cTn id="13" dur="500" fill="hold"/>
                                        <p:tgtEl>
                                          <p:spTgt spid="107540"/>
                                        </p:tgtEl>
                                        <p:attrNameLst>
                                          <p:attrName>stroke.color</p:attrName>
                                        </p:attrNameLst>
                                      </p:cBhvr>
                                      <p:by>
                                        <p:hsl h="7200000" s="0" l="0"/>
                                      </p:by>
                                    </p:animClr>
                                    <p:set>
                                      <p:cBhvr>
                                        <p:cTn id="14" dur="500" fill="hold"/>
                                        <p:tgtEl>
                                          <p:spTgt spid="10754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07539"/>
                                        </p:tgtEl>
                                        <p:attrNameLst>
                                          <p:attrName>style.color</p:attrName>
                                        </p:attrNameLst>
                                      </p:cBhvr>
                                      <p:by>
                                        <p:hsl h="0" s="-70588" l="0"/>
                                      </p:by>
                                    </p:animClr>
                                    <p:animClr clrSpc="hsl" dir="cw">
                                      <p:cBhvr>
                                        <p:cTn id="17" dur="500" fill="hold"/>
                                        <p:tgtEl>
                                          <p:spTgt spid="107539"/>
                                        </p:tgtEl>
                                        <p:attrNameLst>
                                          <p:attrName>fillcolor</p:attrName>
                                        </p:attrNameLst>
                                      </p:cBhvr>
                                      <p:by>
                                        <p:hsl h="0" s="-70588" l="0"/>
                                      </p:by>
                                    </p:animClr>
                                    <p:animClr clrSpc="hsl" dir="cw">
                                      <p:cBhvr>
                                        <p:cTn id="18" dur="500" fill="hold"/>
                                        <p:tgtEl>
                                          <p:spTgt spid="107539"/>
                                        </p:tgtEl>
                                        <p:attrNameLst>
                                          <p:attrName>stroke.color</p:attrName>
                                        </p:attrNameLst>
                                      </p:cBhvr>
                                      <p:by>
                                        <p:hsl h="0" s="-70588" l="0"/>
                                      </p:by>
                                    </p:animClr>
                                    <p:set>
                                      <p:cBhvr>
                                        <p:cTn id="19" dur="500" fill="hold"/>
                                        <p:tgtEl>
                                          <p:spTgt spid="1075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8" grpId="0" animBg="1"/>
      <p:bldP spid="107539" grpId="0" animBg="1"/>
      <p:bldP spid="10754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et C</a:t>
            </a:r>
          </a:p>
        </p:txBody>
      </p:sp>
      <p:sp>
        <p:nvSpPr>
          <p:cNvPr id="45060" name="Text Box 4"/>
          <p:cNvSpPr txBox="1">
            <a:spLocks noChangeArrowheads="1"/>
          </p:cNvSpPr>
          <p:nvPr/>
        </p:nvSpPr>
        <p:spPr bwMode="auto">
          <a:xfrm>
            <a:off x="769938" y="3711575"/>
            <a:ext cx="7772400" cy="1465263"/>
          </a:xfrm>
          <a:prstGeom prst="rect">
            <a:avLst/>
          </a:prstGeom>
          <a:noFill/>
          <a:ln w="9525">
            <a:noFill/>
            <a:miter lim="800000"/>
            <a:headEnd/>
            <a:tailEnd/>
          </a:ln>
        </p:spPr>
        <p:txBody>
          <a:bodyPr>
            <a:spAutoFit/>
          </a:bodyPr>
          <a:lstStyle/>
          <a:p>
            <a:pPr algn="ctr"/>
            <a:r>
              <a:rPr lang="fr-FR"/>
              <a:t>Il faut penser à toujours </a:t>
            </a:r>
            <a:r>
              <a:rPr lang="fr-FR">
                <a:solidFill>
                  <a:schemeClr val="accent2"/>
                </a:solidFill>
              </a:rPr>
              <a:t>intégrer les critères RSE</a:t>
            </a:r>
            <a:r>
              <a:rPr lang="fr-FR"/>
              <a:t> dans la prise de vos décisions ! Vous contribuerez ainsi à créer une société de demain plus responsable et plus durable ! </a:t>
            </a:r>
          </a:p>
          <a:p>
            <a:pPr algn="ctr"/>
            <a:endParaRPr lang="fr-FR"/>
          </a:p>
          <a:p>
            <a:pPr algn="ctr"/>
            <a:endParaRPr lang="fr-FR"/>
          </a:p>
        </p:txBody>
      </p:sp>
      <p:sp>
        <p:nvSpPr>
          <p:cNvPr id="150531"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12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50533" name="Picture 6" descr="risque"/>
          <p:cNvPicPr>
            <a:picLocks noChangeAspect="1" noChangeArrowheads="1"/>
          </p:cNvPicPr>
          <p:nvPr/>
        </p:nvPicPr>
        <p:blipFill>
          <a:blip r:embed="rId2"/>
          <a:srcRect/>
          <a:stretch>
            <a:fillRect/>
          </a:stretch>
        </p:blipFill>
        <p:spPr bwMode="auto">
          <a:xfrm>
            <a:off x="7312025" y="214313"/>
            <a:ext cx="1603375" cy="901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3" name="Titre 1"/>
          <p:cNvSpPr>
            <a:spLocks noGrp="1"/>
          </p:cNvSpPr>
          <p:nvPr>
            <p:ph type="title" idx="4294967295"/>
          </p:nvPr>
        </p:nvSpPr>
        <p:spPr/>
        <p:txBody>
          <a:bodyPr/>
          <a:lstStyle/>
          <a:p>
            <a:pPr eaLnBrk="1" hangingPunct="1"/>
            <a:r>
              <a:rPr lang="fr-FR" sz="2000" b="1" smtClean="0"/>
              <a:t>Pour bien piloter et suivre la démarche RSE au sein d’une entreprise, il faut :</a:t>
            </a:r>
            <a:r>
              <a:rPr lang="fr-FR" smtClean="0"/>
              <a:t> </a:t>
            </a:r>
          </a:p>
        </p:txBody>
      </p:sp>
      <p:sp>
        <p:nvSpPr>
          <p:cNvPr id="1515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0744" name="AutoShape 24"/>
          <p:cNvSpPr>
            <a:spLocks noChangeArrowheads="1"/>
          </p:cNvSpPr>
          <p:nvPr/>
        </p:nvSpPr>
        <p:spPr bwMode="auto">
          <a:xfrm>
            <a:off x="404813" y="21669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A - S’interroger régulièrement sur l'efficacité du système de gouvernance</a:t>
            </a:r>
          </a:p>
        </p:txBody>
      </p:sp>
      <p:sp>
        <p:nvSpPr>
          <p:cNvPr id="30745" name="AutoShape 25"/>
          <p:cNvSpPr>
            <a:spLocks noChangeArrowheads="1"/>
          </p:cNvSpPr>
          <p:nvPr/>
        </p:nvSpPr>
        <p:spPr bwMode="auto">
          <a:xfrm>
            <a:off x="388938" y="2619375"/>
            <a:ext cx="84359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B - Faire connaître les résultats </a:t>
            </a:r>
          </a:p>
        </p:txBody>
      </p:sp>
      <p:sp>
        <p:nvSpPr>
          <p:cNvPr id="30746" name="AutoShape 26"/>
          <p:cNvSpPr>
            <a:spLocks noChangeArrowheads="1"/>
          </p:cNvSpPr>
          <p:nvPr/>
        </p:nvSpPr>
        <p:spPr bwMode="auto">
          <a:xfrm>
            <a:off x="403225" y="3068638"/>
            <a:ext cx="84328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C - Intégrer et identifier des indicateurs liés au suivi de la RSE</a:t>
            </a:r>
          </a:p>
        </p:txBody>
      </p:sp>
      <p:sp>
        <p:nvSpPr>
          <p:cNvPr id="30747" name="AutoShape 27"/>
          <p:cNvSpPr>
            <a:spLocks noChangeArrowheads="1"/>
          </p:cNvSpPr>
          <p:nvPr/>
        </p:nvSpPr>
        <p:spPr bwMode="auto">
          <a:xfrm>
            <a:off x="388938" y="3519488"/>
            <a:ext cx="8461375"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Impliquer des groupes de personnes indépendants afin d'évaluer comment les données sont collectées et traitées</a:t>
            </a:r>
          </a:p>
        </p:txBody>
      </p:sp>
      <p:sp>
        <p:nvSpPr>
          <p:cNvPr id="30748" name="AutoShape 28"/>
          <p:cNvSpPr>
            <a:spLocks noChangeArrowheads="1"/>
          </p:cNvSpPr>
          <p:nvPr/>
        </p:nvSpPr>
        <p:spPr bwMode="auto">
          <a:xfrm>
            <a:off x="366713" y="4268788"/>
            <a:ext cx="84645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Mettre en place une veille réglementaire sur la réglementation qui est applicable à l’organisation</a:t>
            </a:r>
            <a:r>
              <a:rPr lang="fr-FR"/>
              <a:t> </a:t>
            </a:r>
          </a:p>
        </p:txBody>
      </p:sp>
      <p:sp>
        <p:nvSpPr>
          <p:cNvPr id="30749" name="AutoShape 29"/>
          <p:cNvSpPr>
            <a:spLocks noChangeArrowheads="1"/>
          </p:cNvSpPr>
          <p:nvPr/>
        </p:nvSpPr>
        <p:spPr bwMode="auto">
          <a:xfrm>
            <a:off x="390525" y="5491163"/>
            <a:ext cx="706913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G - Impliquer fortement l’encadrement supérieur et intermédiaire </a:t>
            </a:r>
          </a:p>
        </p:txBody>
      </p:sp>
      <p:pic>
        <p:nvPicPr>
          <p:cNvPr id="151562"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51563"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51564"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
        <p:nvSpPr>
          <p:cNvPr id="3" name="AutoShape 28"/>
          <p:cNvSpPr>
            <a:spLocks noChangeArrowheads="1"/>
          </p:cNvSpPr>
          <p:nvPr/>
        </p:nvSpPr>
        <p:spPr bwMode="auto">
          <a:xfrm>
            <a:off x="414338" y="5027613"/>
            <a:ext cx="7700962"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Evaluer régulièrement l’intégration de la RSE auprès de l’ensemble des salariés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0744"/>
                                        </p:tgtEl>
                                        <p:attrNameLst>
                                          <p:attrName>style.color</p:attrName>
                                        </p:attrNameLst>
                                      </p:cBhvr>
                                      <p:by>
                                        <p:hsl h="7200000" s="0" l="0"/>
                                      </p:by>
                                    </p:animClr>
                                    <p:animClr clrSpc="hsl" dir="cw">
                                      <p:cBhvr>
                                        <p:cTn id="7" dur="500" fill="hold"/>
                                        <p:tgtEl>
                                          <p:spTgt spid="30744"/>
                                        </p:tgtEl>
                                        <p:attrNameLst>
                                          <p:attrName>fillcolor</p:attrName>
                                        </p:attrNameLst>
                                      </p:cBhvr>
                                      <p:by>
                                        <p:hsl h="7200000" s="0" l="0"/>
                                      </p:by>
                                    </p:animClr>
                                    <p:animClr clrSpc="hsl" dir="cw">
                                      <p:cBhvr>
                                        <p:cTn id="8" dur="500" fill="hold"/>
                                        <p:tgtEl>
                                          <p:spTgt spid="30744"/>
                                        </p:tgtEl>
                                        <p:attrNameLst>
                                          <p:attrName>stroke.color</p:attrName>
                                        </p:attrNameLst>
                                      </p:cBhvr>
                                      <p:by>
                                        <p:hsl h="7200000" s="0" l="0"/>
                                      </p:by>
                                    </p:animClr>
                                    <p:set>
                                      <p:cBhvr>
                                        <p:cTn id="9" dur="500" fill="hold"/>
                                        <p:tgtEl>
                                          <p:spTgt spid="30744"/>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30745"/>
                                        </p:tgtEl>
                                        <p:attrNameLst>
                                          <p:attrName>style.color</p:attrName>
                                        </p:attrNameLst>
                                      </p:cBhvr>
                                      <p:by>
                                        <p:hsl h="7200000" s="0" l="0"/>
                                      </p:by>
                                    </p:animClr>
                                    <p:animClr clrSpc="hsl" dir="cw">
                                      <p:cBhvr>
                                        <p:cTn id="12" dur="500" fill="hold"/>
                                        <p:tgtEl>
                                          <p:spTgt spid="30745"/>
                                        </p:tgtEl>
                                        <p:attrNameLst>
                                          <p:attrName>fillcolor</p:attrName>
                                        </p:attrNameLst>
                                      </p:cBhvr>
                                      <p:by>
                                        <p:hsl h="7200000" s="0" l="0"/>
                                      </p:by>
                                    </p:animClr>
                                    <p:animClr clrSpc="hsl" dir="cw">
                                      <p:cBhvr>
                                        <p:cTn id="13" dur="500" fill="hold"/>
                                        <p:tgtEl>
                                          <p:spTgt spid="30745"/>
                                        </p:tgtEl>
                                        <p:attrNameLst>
                                          <p:attrName>stroke.color</p:attrName>
                                        </p:attrNameLst>
                                      </p:cBhvr>
                                      <p:by>
                                        <p:hsl h="7200000" s="0" l="0"/>
                                      </p:by>
                                    </p:animClr>
                                    <p:set>
                                      <p:cBhvr>
                                        <p:cTn id="14" dur="500" fill="hold"/>
                                        <p:tgtEl>
                                          <p:spTgt spid="30745"/>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30746"/>
                                        </p:tgtEl>
                                        <p:attrNameLst>
                                          <p:attrName>style.color</p:attrName>
                                        </p:attrNameLst>
                                      </p:cBhvr>
                                      <p:by>
                                        <p:hsl h="7200000" s="0" l="0"/>
                                      </p:by>
                                    </p:animClr>
                                    <p:animClr clrSpc="hsl" dir="cw">
                                      <p:cBhvr>
                                        <p:cTn id="17" dur="500" fill="hold"/>
                                        <p:tgtEl>
                                          <p:spTgt spid="30746"/>
                                        </p:tgtEl>
                                        <p:attrNameLst>
                                          <p:attrName>fillcolor</p:attrName>
                                        </p:attrNameLst>
                                      </p:cBhvr>
                                      <p:by>
                                        <p:hsl h="7200000" s="0" l="0"/>
                                      </p:by>
                                    </p:animClr>
                                    <p:animClr clrSpc="hsl" dir="cw">
                                      <p:cBhvr>
                                        <p:cTn id="18" dur="500" fill="hold"/>
                                        <p:tgtEl>
                                          <p:spTgt spid="30746"/>
                                        </p:tgtEl>
                                        <p:attrNameLst>
                                          <p:attrName>stroke.color</p:attrName>
                                        </p:attrNameLst>
                                      </p:cBhvr>
                                      <p:by>
                                        <p:hsl h="7200000" s="0" l="0"/>
                                      </p:by>
                                    </p:animClr>
                                    <p:set>
                                      <p:cBhvr>
                                        <p:cTn id="19" dur="500" fill="hold"/>
                                        <p:tgtEl>
                                          <p:spTgt spid="30746"/>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30747"/>
                                        </p:tgtEl>
                                        <p:attrNameLst>
                                          <p:attrName>style.color</p:attrName>
                                        </p:attrNameLst>
                                      </p:cBhvr>
                                      <p:by>
                                        <p:hsl h="7200000" s="0" l="0"/>
                                      </p:by>
                                    </p:animClr>
                                    <p:animClr clrSpc="hsl" dir="cw">
                                      <p:cBhvr>
                                        <p:cTn id="22" dur="500" fill="hold"/>
                                        <p:tgtEl>
                                          <p:spTgt spid="30747"/>
                                        </p:tgtEl>
                                        <p:attrNameLst>
                                          <p:attrName>fillcolor</p:attrName>
                                        </p:attrNameLst>
                                      </p:cBhvr>
                                      <p:by>
                                        <p:hsl h="7200000" s="0" l="0"/>
                                      </p:by>
                                    </p:animClr>
                                    <p:animClr clrSpc="hsl" dir="cw">
                                      <p:cBhvr>
                                        <p:cTn id="23" dur="500" fill="hold"/>
                                        <p:tgtEl>
                                          <p:spTgt spid="30747"/>
                                        </p:tgtEl>
                                        <p:attrNameLst>
                                          <p:attrName>stroke.color</p:attrName>
                                        </p:attrNameLst>
                                      </p:cBhvr>
                                      <p:by>
                                        <p:hsl h="7200000" s="0" l="0"/>
                                      </p:by>
                                    </p:animClr>
                                    <p:set>
                                      <p:cBhvr>
                                        <p:cTn id="24" dur="500" fill="hold"/>
                                        <p:tgtEl>
                                          <p:spTgt spid="30747"/>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30748"/>
                                        </p:tgtEl>
                                        <p:attrNameLst>
                                          <p:attrName>style.color</p:attrName>
                                        </p:attrNameLst>
                                      </p:cBhvr>
                                      <p:by>
                                        <p:hsl h="7200000" s="0" l="0"/>
                                      </p:by>
                                    </p:animClr>
                                    <p:animClr clrSpc="hsl" dir="cw">
                                      <p:cBhvr>
                                        <p:cTn id="27" dur="500" fill="hold"/>
                                        <p:tgtEl>
                                          <p:spTgt spid="30748"/>
                                        </p:tgtEl>
                                        <p:attrNameLst>
                                          <p:attrName>fillcolor</p:attrName>
                                        </p:attrNameLst>
                                      </p:cBhvr>
                                      <p:by>
                                        <p:hsl h="7200000" s="0" l="0"/>
                                      </p:by>
                                    </p:animClr>
                                    <p:animClr clrSpc="hsl" dir="cw">
                                      <p:cBhvr>
                                        <p:cTn id="28" dur="500" fill="hold"/>
                                        <p:tgtEl>
                                          <p:spTgt spid="30748"/>
                                        </p:tgtEl>
                                        <p:attrNameLst>
                                          <p:attrName>stroke.color</p:attrName>
                                        </p:attrNameLst>
                                      </p:cBhvr>
                                      <p:by>
                                        <p:hsl h="7200000" s="0" l="0"/>
                                      </p:by>
                                    </p:animClr>
                                    <p:set>
                                      <p:cBhvr>
                                        <p:cTn id="29" dur="500" fill="hold"/>
                                        <p:tgtEl>
                                          <p:spTgt spid="30748"/>
                                        </p:tgtEl>
                                        <p:attrNameLst>
                                          <p:attrName>fill.type</p:attrName>
                                        </p:attrNameLst>
                                      </p:cBhvr>
                                      <p:to>
                                        <p:strVal val="solid"/>
                                      </p:to>
                                    </p:set>
                                  </p:childTnLst>
                                </p:cTn>
                              </p:par>
                              <p:par>
                                <p:cTn id="30" presetID="21" presetClass="emph" presetSubtype="0" fill="hold" grpId="0"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par>
                                <p:cTn id="35" presetID="21" presetClass="emph" presetSubtype="0" fill="hold" grpId="0" nodeType="withEffect">
                                  <p:stCondLst>
                                    <p:cond delay="0"/>
                                  </p:stCondLst>
                                  <p:childTnLst>
                                    <p:animClr clrSpc="hsl" dir="cw">
                                      <p:cBhvr override="childStyle">
                                        <p:cTn id="36" dur="500" fill="hold"/>
                                        <p:tgtEl>
                                          <p:spTgt spid="30749"/>
                                        </p:tgtEl>
                                        <p:attrNameLst>
                                          <p:attrName>style.color</p:attrName>
                                        </p:attrNameLst>
                                      </p:cBhvr>
                                      <p:by>
                                        <p:hsl h="7200000" s="0" l="0"/>
                                      </p:by>
                                    </p:animClr>
                                    <p:animClr clrSpc="hsl" dir="cw">
                                      <p:cBhvr>
                                        <p:cTn id="37" dur="500" fill="hold"/>
                                        <p:tgtEl>
                                          <p:spTgt spid="30749"/>
                                        </p:tgtEl>
                                        <p:attrNameLst>
                                          <p:attrName>fillcolor</p:attrName>
                                        </p:attrNameLst>
                                      </p:cBhvr>
                                      <p:by>
                                        <p:hsl h="7200000" s="0" l="0"/>
                                      </p:by>
                                    </p:animClr>
                                    <p:animClr clrSpc="hsl" dir="cw">
                                      <p:cBhvr>
                                        <p:cTn id="38" dur="500" fill="hold"/>
                                        <p:tgtEl>
                                          <p:spTgt spid="30749"/>
                                        </p:tgtEl>
                                        <p:attrNameLst>
                                          <p:attrName>stroke.color</p:attrName>
                                        </p:attrNameLst>
                                      </p:cBhvr>
                                      <p:by>
                                        <p:hsl h="7200000" s="0" l="0"/>
                                      </p:by>
                                    </p:animClr>
                                    <p:set>
                                      <p:cBhvr>
                                        <p:cTn id="39" dur="500" fill="hold"/>
                                        <p:tgtEl>
                                          <p:spTgt spid="307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4" grpId="0" animBg="1"/>
      <p:bldP spid="30745" grpId="0" animBg="1"/>
      <p:bldP spid="30746" grpId="0" animBg="1"/>
      <p:bldP spid="30747" grpId="0" animBg="1"/>
      <p:bldP spid="30748" grpId="0" animBg="1"/>
      <p:bldP spid="30749" grpId="0" animBg="1"/>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 F, G</a:t>
            </a:r>
          </a:p>
        </p:txBody>
      </p:sp>
      <p:sp>
        <p:nvSpPr>
          <p:cNvPr id="45060" name="Text Box 4"/>
          <p:cNvSpPr txBox="1">
            <a:spLocks noChangeArrowheads="1"/>
          </p:cNvSpPr>
          <p:nvPr/>
        </p:nvSpPr>
        <p:spPr bwMode="auto">
          <a:xfrm>
            <a:off x="769938" y="3711575"/>
            <a:ext cx="7772400" cy="1465263"/>
          </a:xfrm>
          <a:prstGeom prst="rect">
            <a:avLst/>
          </a:prstGeom>
          <a:noFill/>
          <a:ln w="9525">
            <a:noFill/>
            <a:miter lim="800000"/>
            <a:headEnd/>
            <a:tailEnd/>
          </a:ln>
        </p:spPr>
        <p:txBody>
          <a:bodyPr>
            <a:spAutoFit/>
          </a:bodyPr>
          <a:lstStyle/>
          <a:p>
            <a:pPr algn="ctr"/>
            <a:r>
              <a:rPr lang="fr-FR"/>
              <a:t>Il faut penser à toujours </a:t>
            </a:r>
            <a:r>
              <a:rPr lang="fr-FR">
                <a:solidFill>
                  <a:schemeClr val="accent2"/>
                </a:solidFill>
              </a:rPr>
              <a:t>intégrer les critères RSE</a:t>
            </a:r>
            <a:r>
              <a:rPr lang="fr-FR"/>
              <a:t> dans la prise de vos décisions ! Vous contribuerez ainsi à créer une société de demain plus responsable et plus durable ! </a:t>
            </a:r>
          </a:p>
          <a:p>
            <a:pPr algn="ctr"/>
            <a:endParaRPr lang="fr-FR"/>
          </a:p>
          <a:p>
            <a:pPr algn="ctr"/>
            <a:endParaRPr lang="fr-FR"/>
          </a:p>
        </p:txBody>
      </p:sp>
      <p:sp>
        <p:nvSpPr>
          <p:cNvPr id="152579"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13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1" name="Titre 1"/>
          <p:cNvSpPr>
            <a:spLocks noGrp="1"/>
          </p:cNvSpPr>
          <p:nvPr>
            <p:ph type="title" idx="4294967295"/>
          </p:nvPr>
        </p:nvSpPr>
        <p:spPr/>
        <p:txBody>
          <a:bodyPr/>
          <a:lstStyle/>
          <a:p>
            <a:pPr eaLnBrk="1" hangingPunct="1"/>
            <a:r>
              <a:rPr lang="fr-FR" sz="2000" b="1" smtClean="0"/>
              <a:t>Quels moyens permettent de motiver les salariés d'une entreprise à s'inscrire dans une démarche RSE ?</a:t>
            </a:r>
          </a:p>
        </p:txBody>
      </p:sp>
      <p:sp>
        <p:nvSpPr>
          <p:cNvPr id="1536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4272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Valoriser les comportements innovants en matière de RSE</a:t>
            </a:r>
          </a:p>
        </p:txBody>
      </p:sp>
      <p:sp>
        <p:nvSpPr>
          <p:cNvPr id="42008" name="AutoShape 24"/>
          <p:cNvSpPr>
            <a:spLocks noChangeArrowheads="1"/>
          </p:cNvSpPr>
          <p:nvPr/>
        </p:nvSpPr>
        <p:spPr bwMode="auto">
          <a:xfrm>
            <a:off x="479425" y="29210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Laisser chacun agir à sa façon</a:t>
            </a:r>
          </a:p>
        </p:txBody>
      </p:sp>
      <p:sp>
        <p:nvSpPr>
          <p:cNvPr id="42009" name="AutoShape 25"/>
          <p:cNvSpPr>
            <a:spLocks noChangeArrowheads="1"/>
          </p:cNvSpPr>
          <p:nvPr/>
        </p:nvSpPr>
        <p:spPr bwMode="auto">
          <a:xfrm>
            <a:off x="473075" y="34178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Récompenser les salariés en matière de bonnes pratiques de RSE</a:t>
            </a:r>
          </a:p>
        </p:txBody>
      </p:sp>
      <p:sp>
        <p:nvSpPr>
          <p:cNvPr id="42010" name="AutoShape 26"/>
          <p:cNvSpPr>
            <a:spLocks noChangeArrowheads="1"/>
          </p:cNvSpPr>
          <p:nvPr/>
        </p:nvSpPr>
        <p:spPr bwMode="auto">
          <a:xfrm>
            <a:off x="482600" y="39131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Développer un sentiment d'appartenance à l'entreprise</a:t>
            </a:r>
          </a:p>
        </p:txBody>
      </p:sp>
      <p:sp>
        <p:nvSpPr>
          <p:cNvPr id="42011" name="AutoShape 27"/>
          <p:cNvSpPr>
            <a:spLocks noChangeArrowheads="1"/>
          </p:cNvSpPr>
          <p:nvPr/>
        </p:nvSpPr>
        <p:spPr bwMode="auto">
          <a:xfrm>
            <a:off x="484188" y="44275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Encourager le partage de bonnes pratiques entre les équipes</a:t>
            </a:r>
          </a:p>
        </p:txBody>
      </p:sp>
      <p:pic>
        <p:nvPicPr>
          <p:cNvPr id="153609"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53610"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53611"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9"/>
                                        </p:tgtEl>
                                        <p:attrNameLst>
                                          <p:attrName>style.color</p:attrName>
                                        </p:attrNameLst>
                                      </p:cBhvr>
                                      <p:by>
                                        <p:hsl h="7200000" s="0" l="0"/>
                                      </p:by>
                                    </p:animClr>
                                    <p:animClr clrSpc="hsl" dir="cw">
                                      <p:cBhvr>
                                        <p:cTn id="12" dur="500" fill="hold"/>
                                        <p:tgtEl>
                                          <p:spTgt spid="42009"/>
                                        </p:tgtEl>
                                        <p:attrNameLst>
                                          <p:attrName>fillcolor</p:attrName>
                                        </p:attrNameLst>
                                      </p:cBhvr>
                                      <p:by>
                                        <p:hsl h="7200000" s="0" l="0"/>
                                      </p:by>
                                    </p:animClr>
                                    <p:animClr clrSpc="hsl" dir="cw">
                                      <p:cBhvr>
                                        <p:cTn id="13" dur="500" fill="hold"/>
                                        <p:tgtEl>
                                          <p:spTgt spid="42009"/>
                                        </p:tgtEl>
                                        <p:attrNameLst>
                                          <p:attrName>stroke.color</p:attrName>
                                        </p:attrNameLst>
                                      </p:cBhvr>
                                      <p:by>
                                        <p:hsl h="7200000" s="0" l="0"/>
                                      </p:by>
                                    </p:animClr>
                                    <p:set>
                                      <p:cBhvr>
                                        <p:cTn id="14" dur="500" fill="hold"/>
                                        <p:tgtEl>
                                          <p:spTgt spid="42009"/>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10"/>
                                        </p:tgtEl>
                                        <p:attrNameLst>
                                          <p:attrName>style.color</p:attrName>
                                        </p:attrNameLst>
                                      </p:cBhvr>
                                      <p:by>
                                        <p:hsl h="7200000" s="0" l="0"/>
                                      </p:by>
                                    </p:animClr>
                                    <p:animClr clrSpc="hsl" dir="cw">
                                      <p:cBhvr>
                                        <p:cTn id="17" dur="500" fill="hold"/>
                                        <p:tgtEl>
                                          <p:spTgt spid="42010"/>
                                        </p:tgtEl>
                                        <p:attrNameLst>
                                          <p:attrName>fillcolor</p:attrName>
                                        </p:attrNameLst>
                                      </p:cBhvr>
                                      <p:by>
                                        <p:hsl h="7200000" s="0" l="0"/>
                                      </p:by>
                                    </p:animClr>
                                    <p:animClr clrSpc="hsl" dir="cw">
                                      <p:cBhvr>
                                        <p:cTn id="18" dur="500" fill="hold"/>
                                        <p:tgtEl>
                                          <p:spTgt spid="42010"/>
                                        </p:tgtEl>
                                        <p:attrNameLst>
                                          <p:attrName>stroke.color</p:attrName>
                                        </p:attrNameLst>
                                      </p:cBhvr>
                                      <p:by>
                                        <p:hsl h="7200000" s="0" l="0"/>
                                      </p:by>
                                    </p:animClr>
                                    <p:set>
                                      <p:cBhvr>
                                        <p:cTn id="19" dur="500" fill="hold"/>
                                        <p:tgtEl>
                                          <p:spTgt spid="42010"/>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1"/>
                                        </p:tgtEl>
                                        <p:attrNameLst>
                                          <p:attrName>style.color</p:attrName>
                                        </p:attrNameLst>
                                      </p:cBhvr>
                                      <p:by>
                                        <p:hsl h="7200000" s="0" l="0"/>
                                      </p:by>
                                    </p:animClr>
                                    <p:animClr clrSpc="hsl" dir="cw">
                                      <p:cBhvr>
                                        <p:cTn id="22" dur="500" fill="hold"/>
                                        <p:tgtEl>
                                          <p:spTgt spid="42011"/>
                                        </p:tgtEl>
                                        <p:attrNameLst>
                                          <p:attrName>fillcolor</p:attrName>
                                        </p:attrNameLst>
                                      </p:cBhvr>
                                      <p:by>
                                        <p:hsl h="7200000" s="0" l="0"/>
                                      </p:by>
                                    </p:animClr>
                                    <p:animClr clrSpc="hsl" dir="cw">
                                      <p:cBhvr>
                                        <p:cTn id="23" dur="500" fill="hold"/>
                                        <p:tgtEl>
                                          <p:spTgt spid="42011"/>
                                        </p:tgtEl>
                                        <p:attrNameLst>
                                          <p:attrName>stroke.color</p:attrName>
                                        </p:attrNameLst>
                                      </p:cBhvr>
                                      <p:by>
                                        <p:hsl h="7200000" s="0" l="0"/>
                                      </p:by>
                                    </p:animClr>
                                    <p:set>
                                      <p:cBhvr>
                                        <p:cTn id="24" dur="500" fill="hold"/>
                                        <p:tgtEl>
                                          <p:spTgt spid="42011"/>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08"/>
                                        </p:tgtEl>
                                        <p:attrNameLst>
                                          <p:attrName>style.color</p:attrName>
                                        </p:attrNameLst>
                                      </p:cBhvr>
                                      <p:by>
                                        <p:hsl h="0" s="-70588" l="0"/>
                                      </p:by>
                                    </p:animClr>
                                    <p:animClr clrSpc="hsl" dir="cw">
                                      <p:cBhvr>
                                        <p:cTn id="27" dur="500" fill="hold"/>
                                        <p:tgtEl>
                                          <p:spTgt spid="42008"/>
                                        </p:tgtEl>
                                        <p:attrNameLst>
                                          <p:attrName>fillcolor</p:attrName>
                                        </p:attrNameLst>
                                      </p:cBhvr>
                                      <p:by>
                                        <p:hsl h="0" s="-70588" l="0"/>
                                      </p:by>
                                    </p:animClr>
                                    <p:animClr clrSpc="hsl" dir="cw">
                                      <p:cBhvr>
                                        <p:cTn id="28" dur="500" fill="hold"/>
                                        <p:tgtEl>
                                          <p:spTgt spid="42008"/>
                                        </p:tgtEl>
                                        <p:attrNameLst>
                                          <p:attrName>stroke.color</p:attrName>
                                        </p:attrNameLst>
                                      </p:cBhvr>
                                      <p:by>
                                        <p:hsl h="0" s="-70588" l="0"/>
                                      </p:by>
                                    </p:animClr>
                                    <p:set>
                                      <p:cBhvr>
                                        <p:cTn id="29" dur="500" fill="hold"/>
                                        <p:tgtEl>
                                          <p:spTgt spid="420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C, D, E,</a:t>
            </a:r>
          </a:p>
        </p:txBody>
      </p:sp>
      <p:sp>
        <p:nvSpPr>
          <p:cNvPr id="45060" name="Text Box 4"/>
          <p:cNvSpPr txBox="1">
            <a:spLocks noChangeArrowheads="1"/>
          </p:cNvSpPr>
          <p:nvPr/>
        </p:nvSpPr>
        <p:spPr bwMode="auto">
          <a:xfrm>
            <a:off x="769938" y="2249488"/>
            <a:ext cx="7772400" cy="4760912"/>
          </a:xfrm>
          <a:prstGeom prst="rect">
            <a:avLst/>
          </a:prstGeom>
          <a:noFill/>
          <a:ln w="9525">
            <a:noFill/>
            <a:miter lim="800000"/>
            <a:headEnd/>
            <a:tailEnd/>
          </a:ln>
        </p:spPr>
        <p:txBody>
          <a:bodyPr>
            <a:spAutoFit/>
          </a:bodyPr>
          <a:lstStyle/>
          <a:p>
            <a:pPr algn="ctr"/>
            <a:r>
              <a:rPr lang="fr-FR"/>
              <a:t>Si le portage de la démarche RSE par la direction est indispensable, </a:t>
            </a:r>
            <a:r>
              <a:rPr lang="fr-FR">
                <a:solidFill>
                  <a:schemeClr val="accent2"/>
                </a:solidFill>
              </a:rPr>
              <a:t>motiver l’ensemble des salariés pour qu’ils se sentent pleinement acteurs de la démarche RSE reste un enjeu majeur</a:t>
            </a:r>
            <a:r>
              <a:rPr lang="fr-FR"/>
              <a:t> ! </a:t>
            </a:r>
          </a:p>
          <a:p>
            <a:pPr algn="ctr"/>
            <a:endParaRPr lang="fr-FR"/>
          </a:p>
          <a:p>
            <a:pPr algn="ctr"/>
            <a:r>
              <a:rPr lang="fr-FR"/>
              <a:t>La démarche RSE est justement à </a:t>
            </a:r>
            <a:r>
              <a:rPr lang="fr-FR">
                <a:solidFill>
                  <a:schemeClr val="accent2"/>
                </a:solidFill>
              </a:rPr>
              <a:t>l'inverse d'une façon de manager type « carotte et bâton »...</a:t>
            </a:r>
            <a:r>
              <a:rPr lang="fr-FR"/>
              <a:t> Donc </a:t>
            </a:r>
            <a:r>
              <a:rPr lang="fr-FR">
                <a:solidFill>
                  <a:schemeClr val="accent2"/>
                </a:solidFill>
              </a:rPr>
              <a:t>elle ne doit pas entraîner de récompense</a:t>
            </a:r>
            <a:r>
              <a:rPr lang="fr-FR"/>
              <a:t>. La démarche RSE est une démarche </a:t>
            </a:r>
            <a:r>
              <a:rPr lang="fr-FR" b="1">
                <a:solidFill>
                  <a:schemeClr val="accent2"/>
                </a:solidFill>
              </a:rPr>
              <a:t>volontaire</a:t>
            </a:r>
            <a:r>
              <a:rPr lang="fr-FR"/>
              <a:t>, qui prône la responsabilité de tous et donc, elle doit être un état d'esprit et un « savoir être et faire »... </a:t>
            </a:r>
          </a:p>
          <a:p>
            <a:pPr algn="ctr"/>
            <a:endParaRPr lang="fr-FR"/>
          </a:p>
          <a:p>
            <a:pPr algn="ctr"/>
            <a:r>
              <a:rPr lang="fr-FR"/>
              <a:t>Le « bonus » vient de la démarche et des résultats qu'elle permet d'obtenir en termes de « bien être au travail », « de bonne ambiance », de résultats économiques, etc... qui sont intéressant et valorisant pour tous. « Faire de la RSE » </a:t>
            </a:r>
            <a:r>
              <a:rPr lang="fr-FR">
                <a:solidFill>
                  <a:schemeClr val="accent2"/>
                </a:solidFill>
              </a:rPr>
              <a:t>ne doit pas se « monnayer »,</a:t>
            </a:r>
            <a:r>
              <a:rPr lang="fr-FR"/>
              <a:t> ni en terme de bonus (financier ou pas), ni en terme de récompense... </a:t>
            </a:r>
            <a:r>
              <a:rPr lang="fr-FR" b="1">
                <a:solidFill>
                  <a:schemeClr val="accent2"/>
                </a:solidFill>
              </a:rPr>
              <a:t>l'implication des salariés doit être obtenue sans ces « artifices », sinon, ils ne seront pas pleinement impliquer.</a:t>
            </a:r>
          </a:p>
          <a:p>
            <a:pPr algn="ctr"/>
            <a:endParaRPr lang="fr-FR" b="1">
              <a:solidFill>
                <a:schemeClr val="accent2"/>
              </a:solidFill>
            </a:endParaRPr>
          </a:p>
        </p:txBody>
      </p:sp>
      <p:sp>
        <p:nvSpPr>
          <p:cNvPr id="154627"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14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49" name="Titre 1"/>
          <p:cNvSpPr>
            <a:spLocks noGrp="1"/>
          </p:cNvSpPr>
          <p:nvPr>
            <p:ph type="title" idx="4294967295"/>
          </p:nvPr>
        </p:nvSpPr>
        <p:spPr/>
        <p:txBody>
          <a:bodyPr/>
          <a:lstStyle/>
          <a:p>
            <a:pPr eaLnBrk="1" hangingPunct="1"/>
            <a:r>
              <a:rPr lang="fr-FR" sz="1800" b="1" smtClean="0"/>
              <a:t>Selon vous, parmi les moyens suivants qui permettent de mesurer la performance globale dans une entreprise, lequel est un intrus ?</a:t>
            </a:r>
            <a:r>
              <a:rPr lang="fr-FR" smtClean="0"/>
              <a:t> </a:t>
            </a:r>
          </a:p>
        </p:txBody>
      </p:sp>
      <p:sp>
        <p:nvSpPr>
          <p:cNvPr id="1556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5138" y="211931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Faire une revue de performance intégrant l’ensemble des questions centrales de la RSE et prendre en compte les résultats </a:t>
            </a:r>
          </a:p>
        </p:txBody>
      </p:sp>
      <p:sp>
        <p:nvSpPr>
          <p:cNvPr id="42008" name="AutoShape 24"/>
          <p:cNvSpPr>
            <a:spLocks noChangeArrowheads="1"/>
          </p:cNvSpPr>
          <p:nvPr/>
        </p:nvSpPr>
        <p:spPr bwMode="auto">
          <a:xfrm>
            <a:off x="479425" y="287813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Considérer le niveau de résultats lié aux indicateurs spécifiques RSE</a:t>
            </a:r>
          </a:p>
        </p:txBody>
      </p:sp>
      <p:sp>
        <p:nvSpPr>
          <p:cNvPr id="42009" name="AutoShape 25"/>
          <p:cNvSpPr>
            <a:spLocks noChangeArrowheads="1"/>
          </p:cNvSpPr>
          <p:nvPr/>
        </p:nvSpPr>
        <p:spPr bwMode="auto">
          <a:xfrm>
            <a:off x="458788" y="3324225"/>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Veiller à collecter des données qualitatives qui peuvent manquer parfois dans les bilans RSE</a:t>
            </a:r>
          </a:p>
        </p:txBody>
      </p:sp>
      <p:sp>
        <p:nvSpPr>
          <p:cNvPr id="42010" name="AutoShape 26"/>
          <p:cNvSpPr>
            <a:spLocks noChangeArrowheads="1"/>
          </p:cNvSpPr>
          <p:nvPr/>
        </p:nvSpPr>
        <p:spPr bwMode="auto">
          <a:xfrm>
            <a:off x="468313" y="407670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Créer des outils de reporting afin de mesurer le déploiement de votre plan d'action ainsi que les difficultés rencontrées </a:t>
            </a:r>
          </a:p>
        </p:txBody>
      </p:sp>
      <p:sp>
        <p:nvSpPr>
          <p:cNvPr id="42011" name="AutoShape 27"/>
          <p:cNvSpPr>
            <a:spLocks noChangeArrowheads="1"/>
          </p:cNvSpPr>
          <p:nvPr/>
        </p:nvSpPr>
        <p:spPr bwMode="auto">
          <a:xfrm>
            <a:off x="484188" y="482758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Aucun </a:t>
            </a:r>
          </a:p>
        </p:txBody>
      </p:sp>
      <p:pic>
        <p:nvPicPr>
          <p:cNvPr id="155657"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55658"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55659"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11"/>
                                        </p:tgtEl>
                                        <p:attrNameLst>
                                          <p:attrName>style.color</p:attrName>
                                        </p:attrNameLst>
                                      </p:cBhvr>
                                      <p:by>
                                        <p:hsl h="7200000" s="0" l="0"/>
                                      </p:by>
                                    </p:animClr>
                                    <p:animClr clrSpc="hsl" dir="cw">
                                      <p:cBhvr>
                                        <p:cTn id="7" dur="500" fill="hold"/>
                                        <p:tgtEl>
                                          <p:spTgt spid="42011"/>
                                        </p:tgtEl>
                                        <p:attrNameLst>
                                          <p:attrName>fillcolor</p:attrName>
                                        </p:attrNameLst>
                                      </p:cBhvr>
                                      <p:by>
                                        <p:hsl h="7200000" s="0" l="0"/>
                                      </p:by>
                                    </p:animClr>
                                    <p:animClr clrSpc="hsl" dir="cw">
                                      <p:cBhvr>
                                        <p:cTn id="8" dur="500" fill="hold"/>
                                        <p:tgtEl>
                                          <p:spTgt spid="42011"/>
                                        </p:tgtEl>
                                        <p:attrNameLst>
                                          <p:attrName>stroke.color</p:attrName>
                                        </p:attrNameLst>
                                      </p:cBhvr>
                                      <p:by>
                                        <p:hsl h="7200000" s="0" l="0"/>
                                      </p:by>
                                    </p:animClr>
                                    <p:set>
                                      <p:cBhvr>
                                        <p:cTn id="9" dur="500" fill="hold"/>
                                        <p:tgtEl>
                                          <p:spTgt spid="42011"/>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2010"/>
                                        </p:tgtEl>
                                        <p:attrNameLst>
                                          <p:attrName>style.color</p:attrName>
                                        </p:attrNameLst>
                                      </p:cBhvr>
                                      <p:by>
                                        <p:hsl h="0" s="-70588" l="0"/>
                                      </p:by>
                                    </p:animClr>
                                    <p:animClr clrSpc="hsl" dir="cw">
                                      <p:cBhvr>
                                        <p:cTn id="12" dur="500" fill="hold"/>
                                        <p:tgtEl>
                                          <p:spTgt spid="42010"/>
                                        </p:tgtEl>
                                        <p:attrNameLst>
                                          <p:attrName>fillcolor</p:attrName>
                                        </p:attrNameLst>
                                      </p:cBhvr>
                                      <p:by>
                                        <p:hsl h="0" s="-70588" l="0"/>
                                      </p:by>
                                    </p:animClr>
                                    <p:animClr clrSpc="hsl" dir="cw">
                                      <p:cBhvr>
                                        <p:cTn id="13" dur="500" fill="hold"/>
                                        <p:tgtEl>
                                          <p:spTgt spid="42010"/>
                                        </p:tgtEl>
                                        <p:attrNameLst>
                                          <p:attrName>stroke.color</p:attrName>
                                        </p:attrNameLst>
                                      </p:cBhvr>
                                      <p:by>
                                        <p:hsl h="0" s="-70588" l="0"/>
                                      </p:by>
                                    </p:animClr>
                                    <p:set>
                                      <p:cBhvr>
                                        <p:cTn id="14" dur="500" fill="hold"/>
                                        <p:tgtEl>
                                          <p:spTgt spid="4201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0" s="-70588" l="0"/>
                                      </p:by>
                                    </p:animClr>
                                    <p:animClr clrSpc="hsl" dir="cw">
                                      <p:cBhvr>
                                        <p:cTn id="17" dur="500" fill="hold"/>
                                        <p:tgtEl>
                                          <p:spTgt spid="42009"/>
                                        </p:tgtEl>
                                        <p:attrNameLst>
                                          <p:attrName>fillcolor</p:attrName>
                                        </p:attrNameLst>
                                      </p:cBhvr>
                                      <p:by>
                                        <p:hsl h="0" s="-70588" l="0"/>
                                      </p:by>
                                    </p:animClr>
                                    <p:animClr clrSpc="hsl" dir="cw">
                                      <p:cBhvr>
                                        <p:cTn id="18" dur="500" fill="hold"/>
                                        <p:tgtEl>
                                          <p:spTgt spid="42009"/>
                                        </p:tgtEl>
                                        <p:attrNameLst>
                                          <p:attrName>stroke.color</p:attrName>
                                        </p:attrNameLst>
                                      </p:cBhvr>
                                      <p:by>
                                        <p:hsl h="0" s="-70588" l="0"/>
                                      </p:by>
                                    </p:animClr>
                                    <p:set>
                                      <p:cBhvr>
                                        <p:cTn id="19" dur="500" fill="hold"/>
                                        <p:tgtEl>
                                          <p:spTgt spid="42009"/>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2008"/>
                                        </p:tgtEl>
                                        <p:attrNameLst>
                                          <p:attrName>style.color</p:attrName>
                                        </p:attrNameLst>
                                      </p:cBhvr>
                                      <p:by>
                                        <p:hsl h="0" s="-70588" l="0"/>
                                      </p:by>
                                    </p:animClr>
                                    <p:animClr clrSpc="hsl" dir="cw">
                                      <p:cBhvr>
                                        <p:cTn id="22" dur="500" fill="hold"/>
                                        <p:tgtEl>
                                          <p:spTgt spid="42008"/>
                                        </p:tgtEl>
                                        <p:attrNameLst>
                                          <p:attrName>fillcolor</p:attrName>
                                        </p:attrNameLst>
                                      </p:cBhvr>
                                      <p:by>
                                        <p:hsl h="0" s="-70588" l="0"/>
                                      </p:by>
                                    </p:animClr>
                                    <p:animClr clrSpc="hsl" dir="cw">
                                      <p:cBhvr>
                                        <p:cTn id="23" dur="500" fill="hold"/>
                                        <p:tgtEl>
                                          <p:spTgt spid="42008"/>
                                        </p:tgtEl>
                                        <p:attrNameLst>
                                          <p:attrName>stroke.color</p:attrName>
                                        </p:attrNameLst>
                                      </p:cBhvr>
                                      <p:by>
                                        <p:hsl h="0" s="-70588" l="0"/>
                                      </p:by>
                                    </p:animClr>
                                    <p:set>
                                      <p:cBhvr>
                                        <p:cTn id="24" dur="500" fill="hold"/>
                                        <p:tgtEl>
                                          <p:spTgt spid="42008"/>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07"/>
                                        </p:tgtEl>
                                        <p:attrNameLst>
                                          <p:attrName>style.color</p:attrName>
                                        </p:attrNameLst>
                                      </p:cBhvr>
                                      <p:by>
                                        <p:hsl h="0" s="-70588" l="0"/>
                                      </p:by>
                                    </p:animClr>
                                    <p:animClr clrSpc="hsl" dir="cw">
                                      <p:cBhvr>
                                        <p:cTn id="27" dur="500" fill="hold"/>
                                        <p:tgtEl>
                                          <p:spTgt spid="42007"/>
                                        </p:tgtEl>
                                        <p:attrNameLst>
                                          <p:attrName>fillcolor</p:attrName>
                                        </p:attrNameLst>
                                      </p:cBhvr>
                                      <p:by>
                                        <p:hsl h="0" s="-70588" l="0"/>
                                      </p:by>
                                    </p:animClr>
                                    <p:animClr clrSpc="hsl" dir="cw">
                                      <p:cBhvr>
                                        <p:cTn id="28" dur="500" fill="hold"/>
                                        <p:tgtEl>
                                          <p:spTgt spid="42007"/>
                                        </p:tgtEl>
                                        <p:attrNameLst>
                                          <p:attrName>stroke.color</p:attrName>
                                        </p:attrNameLst>
                                      </p:cBhvr>
                                      <p:by>
                                        <p:hsl h="0" s="-70588" l="0"/>
                                      </p:by>
                                    </p:animClr>
                                    <p:set>
                                      <p:cBhvr>
                                        <p:cTn id="29" dur="500" fill="hold"/>
                                        <p:tgtEl>
                                          <p:spTgt spid="420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E</a:t>
            </a:r>
          </a:p>
        </p:txBody>
      </p:sp>
      <p:sp>
        <p:nvSpPr>
          <p:cNvPr id="45060" name="Text Box 4"/>
          <p:cNvSpPr txBox="1">
            <a:spLocks noChangeArrowheads="1"/>
          </p:cNvSpPr>
          <p:nvPr/>
        </p:nvSpPr>
        <p:spPr bwMode="auto">
          <a:xfrm>
            <a:off x="769938" y="3503613"/>
            <a:ext cx="7772400" cy="915987"/>
          </a:xfrm>
          <a:prstGeom prst="rect">
            <a:avLst/>
          </a:prstGeom>
          <a:noFill/>
          <a:ln w="9525">
            <a:noFill/>
            <a:miter lim="800000"/>
            <a:headEnd/>
            <a:tailEnd/>
          </a:ln>
        </p:spPr>
        <p:txBody>
          <a:bodyPr>
            <a:spAutoFit/>
          </a:bodyPr>
          <a:lstStyle/>
          <a:p>
            <a:pPr algn="ctr"/>
            <a:r>
              <a:rPr lang="fr-FR"/>
              <a:t>Il n’y a pas de démarche d’entreprise sans évaluation de sa pertinence fondée sur des </a:t>
            </a:r>
            <a:r>
              <a:rPr lang="fr-FR">
                <a:solidFill>
                  <a:schemeClr val="accent2"/>
                </a:solidFill>
              </a:rPr>
              <a:t>indicateurs objectifs et accompagnés d’un reporting précis et large. </a:t>
            </a:r>
          </a:p>
        </p:txBody>
      </p:sp>
      <p:sp>
        <p:nvSpPr>
          <p:cNvPr id="156675"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15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Il est important de communiquer avec ses parties prenantes pour différentes raisons. Laquelle est l’intrus ?</a:t>
            </a:r>
            <a:r>
              <a:rPr lang="fr-FR" smtClean="0"/>
              <a:t> </a:t>
            </a:r>
          </a:p>
        </p:txBody>
      </p:sp>
      <p:sp>
        <p:nvSpPr>
          <p:cNvPr id="3379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34156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Instaurer un climat de confiance et de collaboration</a:t>
            </a:r>
          </a:p>
        </p:txBody>
      </p:sp>
      <p:sp>
        <p:nvSpPr>
          <p:cNvPr id="42008" name="AutoShape 24"/>
          <p:cNvSpPr>
            <a:spLocks noChangeArrowheads="1"/>
          </p:cNvSpPr>
          <p:nvPr/>
        </p:nvSpPr>
        <p:spPr bwMode="auto">
          <a:xfrm>
            <a:off x="479425" y="28209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établir un dialogue une seule fois avec chacune des parties prenantes </a:t>
            </a:r>
          </a:p>
        </p:txBody>
      </p:sp>
      <p:sp>
        <p:nvSpPr>
          <p:cNvPr id="42009" name="AutoShape 25"/>
          <p:cNvSpPr>
            <a:spLocks noChangeArrowheads="1"/>
          </p:cNvSpPr>
          <p:nvPr/>
        </p:nvSpPr>
        <p:spPr bwMode="auto">
          <a:xfrm>
            <a:off x="458788" y="32813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Augmenter les chances de parvenir à élaborer des actions portées et acceptées par toutes les parties prenantes</a:t>
            </a:r>
          </a:p>
        </p:txBody>
      </p:sp>
      <p:sp>
        <p:nvSpPr>
          <p:cNvPr id="42010" name="AutoShape 26"/>
          <p:cNvSpPr>
            <a:spLocks noChangeArrowheads="1"/>
          </p:cNvSpPr>
          <p:nvPr/>
        </p:nvSpPr>
        <p:spPr bwMode="auto">
          <a:xfrm>
            <a:off x="468313" y="4048125"/>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Répondre à toutes les attentes des parties prenantes qui sont associées par l'organisation à sa stratégie de communication</a:t>
            </a:r>
          </a:p>
        </p:txBody>
      </p:sp>
      <p:sp>
        <p:nvSpPr>
          <p:cNvPr id="42011" name="AutoShape 27"/>
          <p:cNvSpPr>
            <a:spLocks noChangeArrowheads="1"/>
          </p:cNvSpPr>
          <p:nvPr/>
        </p:nvSpPr>
        <p:spPr bwMode="auto">
          <a:xfrm>
            <a:off x="484188" y="4813300"/>
            <a:ext cx="59086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Assurer la pérennité de l’entreprise</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3833"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3834"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3835"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76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826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276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726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176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626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3026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126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126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226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226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326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326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426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426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526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526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626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626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726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726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826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826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926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926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4026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4026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126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126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226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226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326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326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426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426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526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526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626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626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726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726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826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826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926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926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5026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5026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126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126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226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226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326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326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426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426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526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526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626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626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726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726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826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826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926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926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6026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7" name="Titre 1"/>
          <p:cNvSpPr>
            <a:spLocks noGrp="1"/>
          </p:cNvSpPr>
          <p:nvPr>
            <p:ph type="title" idx="4294967295"/>
          </p:nvPr>
        </p:nvSpPr>
        <p:spPr/>
        <p:txBody>
          <a:bodyPr/>
          <a:lstStyle/>
          <a:p>
            <a:pPr eaLnBrk="1" hangingPunct="1"/>
            <a:r>
              <a:rPr lang="fr-FR" sz="2000" b="1" smtClean="0"/>
              <a:t>Quelles sont les raisons essentielles pour lesquelles une entreprise est redevable vis-à-vis de son environnement ?</a:t>
            </a:r>
          </a:p>
        </p:txBody>
      </p:sp>
      <p:sp>
        <p:nvSpPr>
          <p:cNvPr id="15769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Gouvernance – Question 16</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4622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Pour répondre aux obligations juridiques </a:t>
            </a:r>
          </a:p>
        </p:txBody>
      </p:sp>
      <p:sp>
        <p:nvSpPr>
          <p:cNvPr id="40983" name="AutoShape 23"/>
          <p:cNvSpPr>
            <a:spLocks noChangeArrowheads="1"/>
          </p:cNvSpPr>
          <p:nvPr/>
        </p:nvSpPr>
        <p:spPr bwMode="auto">
          <a:xfrm>
            <a:off x="479425" y="30194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la transparence des décisions et des activités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Pour permettre le maintien d'un environnement vivable pour tous</a:t>
            </a:r>
          </a:p>
        </p:txBody>
      </p:sp>
      <p:sp>
        <p:nvSpPr>
          <p:cNvPr id="40986" name="AutoShape 26"/>
          <p:cNvSpPr>
            <a:spLocks noChangeArrowheads="1"/>
          </p:cNvSpPr>
          <p:nvPr/>
        </p:nvSpPr>
        <p:spPr bwMode="auto">
          <a:xfrm>
            <a:off x="476250" y="41021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Pour garantir la pérennité des matières premières pour les entreprises</a:t>
            </a:r>
          </a:p>
        </p:txBody>
      </p:sp>
      <p:pic>
        <p:nvPicPr>
          <p:cNvPr id="157704"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57705"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57706"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2"/>
                                        </p:tgtEl>
                                        <p:attrNameLst>
                                          <p:attrName>style.color</p:attrName>
                                        </p:attrNameLst>
                                      </p:cBhvr>
                                      <p:by>
                                        <p:hsl h="7200000" s="0" l="0"/>
                                      </p:by>
                                    </p:animClr>
                                    <p:animClr clrSpc="hsl" dir="cw">
                                      <p:cBhvr>
                                        <p:cTn id="7" dur="500" fill="hold"/>
                                        <p:tgtEl>
                                          <p:spTgt spid="40982"/>
                                        </p:tgtEl>
                                        <p:attrNameLst>
                                          <p:attrName>fillcolor</p:attrName>
                                        </p:attrNameLst>
                                      </p:cBhvr>
                                      <p:by>
                                        <p:hsl h="7200000" s="0" l="0"/>
                                      </p:by>
                                    </p:animClr>
                                    <p:animClr clrSpc="hsl" dir="cw">
                                      <p:cBhvr>
                                        <p:cTn id="8" dur="500" fill="hold"/>
                                        <p:tgtEl>
                                          <p:spTgt spid="40982"/>
                                        </p:tgtEl>
                                        <p:attrNameLst>
                                          <p:attrName>stroke.color</p:attrName>
                                        </p:attrNameLst>
                                      </p:cBhvr>
                                      <p:by>
                                        <p:hsl h="7200000" s="0" l="0"/>
                                      </p:by>
                                    </p:animClr>
                                    <p:set>
                                      <p:cBhvr>
                                        <p:cTn id="9" dur="500" fill="hold"/>
                                        <p:tgtEl>
                                          <p:spTgt spid="40982"/>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40983"/>
                                        </p:tgtEl>
                                        <p:attrNameLst>
                                          <p:attrName>style.color</p:attrName>
                                        </p:attrNameLst>
                                      </p:cBhvr>
                                      <p:by>
                                        <p:hsl h="7200000" s="0" l="0"/>
                                      </p:by>
                                    </p:animClr>
                                    <p:animClr clrSpc="hsl" dir="cw">
                                      <p:cBhvr>
                                        <p:cTn id="12" dur="500" fill="hold"/>
                                        <p:tgtEl>
                                          <p:spTgt spid="40983"/>
                                        </p:tgtEl>
                                        <p:attrNameLst>
                                          <p:attrName>fillcolor</p:attrName>
                                        </p:attrNameLst>
                                      </p:cBhvr>
                                      <p:by>
                                        <p:hsl h="7200000" s="0" l="0"/>
                                      </p:by>
                                    </p:animClr>
                                    <p:animClr clrSpc="hsl" dir="cw">
                                      <p:cBhvr>
                                        <p:cTn id="13" dur="500" fill="hold"/>
                                        <p:tgtEl>
                                          <p:spTgt spid="40983"/>
                                        </p:tgtEl>
                                        <p:attrNameLst>
                                          <p:attrName>stroke.color</p:attrName>
                                        </p:attrNameLst>
                                      </p:cBhvr>
                                      <p:by>
                                        <p:hsl h="7200000" s="0" l="0"/>
                                      </p:by>
                                    </p:animClr>
                                    <p:set>
                                      <p:cBhvr>
                                        <p:cTn id="14" dur="500" fill="hold"/>
                                        <p:tgtEl>
                                          <p:spTgt spid="40983"/>
                                        </p:tgtEl>
                                        <p:attrNameLst>
                                          <p:attrName>fill.type</p:attrName>
                                        </p:attrNameLst>
                                      </p:cBhvr>
                                      <p:to>
                                        <p:strVal val="solid"/>
                                      </p:to>
                                    </p:set>
                                  </p:childTnLst>
                                </p:cTn>
                              </p:par>
                              <p:par>
                                <p:cTn id="15" presetID="21" presetClass="emph" presetSubtype="0" fill="hold" nodeType="withEffect">
                                  <p:stCondLst>
                                    <p:cond delay="0"/>
                                  </p:stCondLst>
                                  <p:childTnLst>
                                    <p:animClr clrSpc="hsl" dir="cw">
                                      <p:cBhvr override="childStyle">
                                        <p:cTn id="16" dur="500" fill="hold"/>
                                        <p:tgtEl>
                                          <p:spTgt spid="40985"/>
                                        </p:tgtEl>
                                        <p:attrNameLst>
                                          <p:attrName>style.color</p:attrName>
                                        </p:attrNameLst>
                                      </p:cBhvr>
                                      <p:by>
                                        <p:hsl h="7200000" s="0" l="0"/>
                                      </p:by>
                                    </p:animClr>
                                    <p:animClr clrSpc="hsl" dir="cw">
                                      <p:cBhvr>
                                        <p:cTn id="17" dur="500" fill="hold"/>
                                        <p:tgtEl>
                                          <p:spTgt spid="40985"/>
                                        </p:tgtEl>
                                        <p:attrNameLst>
                                          <p:attrName>fillcolor</p:attrName>
                                        </p:attrNameLst>
                                      </p:cBhvr>
                                      <p:by>
                                        <p:hsl h="7200000" s="0" l="0"/>
                                      </p:by>
                                    </p:animClr>
                                    <p:animClr clrSpc="hsl" dir="cw">
                                      <p:cBhvr>
                                        <p:cTn id="18" dur="500" fill="hold"/>
                                        <p:tgtEl>
                                          <p:spTgt spid="40985"/>
                                        </p:tgtEl>
                                        <p:attrNameLst>
                                          <p:attrName>stroke.color</p:attrName>
                                        </p:attrNameLst>
                                      </p:cBhvr>
                                      <p:by>
                                        <p:hsl h="7200000" s="0" l="0"/>
                                      </p:by>
                                    </p:animClr>
                                    <p:set>
                                      <p:cBhvr>
                                        <p:cTn id="19" dur="500" fill="hold"/>
                                        <p:tgtEl>
                                          <p:spTgt spid="40985"/>
                                        </p:tgtEl>
                                        <p:attrNameLst>
                                          <p:attrName>fill.type</p:attrName>
                                        </p:attrNameLst>
                                      </p:cBhvr>
                                      <p:to>
                                        <p:strVal val="solid"/>
                                      </p:to>
                                    </p:set>
                                  </p:childTnLst>
                                </p:cTn>
                              </p:par>
                              <p:par>
                                <p:cTn id="20" presetID="21" presetClass="emph" presetSubtype="0" fill="hold" nodeType="withEffect">
                                  <p:stCondLst>
                                    <p:cond delay="0"/>
                                  </p:stCondLst>
                                  <p:childTnLst>
                                    <p:animClr clrSpc="hsl" dir="cw">
                                      <p:cBhvr override="childStyle">
                                        <p:cTn id="21" dur="500" fill="hold"/>
                                        <p:tgtEl>
                                          <p:spTgt spid="40986"/>
                                        </p:tgtEl>
                                        <p:attrNameLst>
                                          <p:attrName>style.color</p:attrName>
                                        </p:attrNameLst>
                                      </p:cBhvr>
                                      <p:by>
                                        <p:hsl h="7200000" s="0" l="0"/>
                                      </p:by>
                                    </p:animClr>
                                    <p:animClr clrSpc="hsl" dir="cw">
                                      <p:cBhvr>
                                        <p:cTn id="22" dur="500" fill="hold"/>
                                        <p:tgtEl>
                                          <p:spTgt spid="40986"/>
                                        </p:tgtEl>
                                        <p:attrNameLst>
                                          <p:attrName>fillcolor</p:attrName>
                                        </p:attrNameLst>
                                      </p:cBhvr>
                                      <p:by>
                                        <p:hsl h="7200000" s="0" l="0"/>
                                      </p:by>
                                    </p:animClr>
                                    <p:animClr clrSpc="hsl" dir="cw">
                                      <p:cBhvr>
                                        <p:cTn id="23" dur="500" fill="hold"/>
                                        <p:tgtEl>
                                          <p:spTgt spid="40986"/>
                                        </p:tgtEl>
                                        <p:attrNameLst>
                                          <p:attrName>stroke.color</p:attrName>
                                        </p:attrNameLst>
                                      </p:cBhvr>
                                      <p:by>
                                        <p:hsl h="7200000" s="0"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a:t>
            </a:r>
          </a:p>
        </p:txBody>
      </p:sp>
      <p:sp>
        <p:nvSpPr>
          <p:cNvPr id="45060" name="Text Box 4"/>
          <p:cNvSpPr txBox="1">
            <a:spLocks noChangeArrowheads="1"/>
          </p:cNvSpPr>
          <p:nvPr/>
        </p:nvSpPr>
        <p:spPr bwMode="auto">
          <a:xfrm>
            <a:off x="769938" y="3503613"/>
            <a:ext cx="7772400" cy="641350"/>
          </a:xfrm>
          <a:prstGeom prst="rect">
            <a:avLst/>
          </a:prstGeom>
          <a:noFill/>
          <a:ln w="9525">
            <a:noFill/>
            <a:miter lim="800000"/>
            <a:headEnd/>
            <a:tailEnd/>
          </a:ln>
        </p:spPr>
        <p:txBody>
          <a:bodyPr>
            <a:spAutoFit/>
          </a:bodyPr>
          <a:lstStyle/>
          <a:p>
            <a:pPr algn="ctr"/>
            <a:r>
              <a:rPr lang="fr-FR"/>
              <a:t>Une entreprise doit impérativement être </a:t>
            </a:r>
            <a:r>
              <a:rPr lang="fr-FR">
                <a:solidFill>
                  <a:schemeClr val="accent2"/>
                </a:solidFill>
              </a:rPr>
              <a:t>redevable de son environnement</a:t>
            </a:r>
            <a:r>
              <a:rPr lang="fr-FR"/>
              <a:t> pour prôner une société de demain plus durable et plus responsable ! </a:t>
            </a:r>
          </a:p>
        </p:txBody>
      </p:sp>
      <p:sp>
        <p:nvSpPr>
          <p:cNvPr id="158723"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15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5" name="Titre 1"/>
          <p:cNvSpPr>
            <a:spLocks noGrp="1"/>
          </p:cNvSpPr>
          <p:nvPr>
            <p:ph type="title" idx="4294967295"/>
          </p:nvPr>
        </p:nvSpPr>
        <p:spPr/>
        <p:txBody>
          <a:bodyPr/>
          <a:lstStyle/>
          <a:p>
            <a:pPr eaLnBrk="1" hangingPunct="1"/>
            <a:r>
              <a:rPr lang="fr-FR" sz="2000" b="1" smtClean="0"/>
              <a:t>Selon vous, il est utile de consulter les parties prenantes internes de votre entreprise :</a:t>
            </a:r>
            <a:r>
              <a:rPr lang="fr-FR" smtClean="0"/>
              <a:t> </a:t>
            </a:r>
          </a:p>
        </p:txBody>
      </p:sp>
      <p:sp>
        <p:nvSpPr>
          <p:cNvPr id="15974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Gouvernance – Question 17</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4622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 fois tous les deux mois</a:t>
            </a:r>
          </a:p>
        </p:txBody>
      </p:sp>
      <p:sp>
        <p:nvSpPr>
          <p:cNvPr id="40983" name="AutoShape 23"/>
          <p:cNvSpPr>
            <a:spLocks noChangeArrowheads="1"/>
          </p:cNvSpPr>
          <p:nvPr/>
        </p:nvSpPr>
        <p:spPr bwMode="auto">
          <a:xfrm>
            <a:off x="479425" y="30194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 fois par an</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 fois par an</a:t>
            </a:r>
          </a:p>
        </p:txBody>
      </p:sp>
      <p:sp>
        <p:nvSpPr>
          <p:cNvPr id="40986" name="AutoShape 26"/>
          <p:cNvSpPr>
            <a:spLocks noChangeArrowheads="1"/>
          </p:cNvSpPr>
          <p:nvPr/>
        </p:nvSpPr>
        <p:spPr bwMode="auto">
          <a:xfrm>
            <a:off x="461963" y="40941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 une fréquence adaptée en en fonction des attentes et des besoins de ces parties prenantes </a:t>
            </a:r>
          </a:p>
        </p:txBody>
      </p:sp>
      <p:pic>
        <p:nvPicPr>
          <p:cNvPr id="159752"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59753"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59754"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6"/>
                                        </p:tgtEl>
                                        <p:attrNameLst>
                                          <p:attrName>style.color</p:attrName>
                                        </p:attrNameLst>
                                      </p:cBhvr>
                                      <p:by>
                                        <p:hsl h="7200000" s="0" l="0"/>
                                      </p:by>
                                    </p:animClr>
                                    <p:animClr clrSpc="hsl" dir="cw">
                                      <p:cBhvr>
                                        <p:cTn id="7" dur="500" fill="hold"/>
                                        <p:tgtEl>
                                          <p:spTgt spid="40986"/>
                                        </p:tgtEl>
                                        <p:attrNameLst>
                                          <p:attrName>fillcolor</p:attrName>
                                        </p:attrNameLst>
                                      </p:cBhvr>
                                      <p:by>
                                        <p:hsl h="7200000" s="0" l="0"/>
                                      </p:by>
                                    </p:animClr>
                                    <p:animClr clrSpc="hsl" dir="cw">
                                      <p:cBhvr>
                                        <p:cTn id="8" dur="500" fill="hold"/>
                                        <p:tgtEl>
                                          <p:spTgt spid="40986"/>
                                        </p:tgtEl>
                                        <p:attrNameLst>
                                          <p:attrName>stroke.color</p:attrName>
                                        </p:attrNameLst>
                                      </p:cBhvr>
                                      <p:by>
                                        <p:hsl h="7200000" s="0" l="0"/>
                                      </p:by>
                                    </p:animClr>
                                    <p:set>
                                      <p:cBhvr>
                                        <p:cTn id="9" dur="500" fill="hold"/>
                                        <p:tgtEl>
                                          <p:spTgt spid="40986"/>
                                        </p:tgtEl>
                                        <p:attrNameLst>
                                          <p:attrName>fill.type</p:attrName>
                                        </p:attrNameLst>
                                      </p:cBhvr>
                                      <p:to>
                                        <p:strVal val="solid"/>
                                      </p:to>
                                    </p:set>
                                  </p:childTnLst>
                                </p:cTn>
                              </p:par>
                              <p:par>
                                <p:cTn id="10" presetID="25" presetClass="emph" presetSubtype="0" fill="hold" nodeType="withEffect">
                                  <p:stCondLst>
                                    <p:cond delay="0"/>
                                  </p:stCondLst>
                                  <p:childTnLst>
                                    <p:animClr clrSpc="hsl" dir="cw">
                                      <p:cBhvr override="childStyle">
                                        <p:cTn id="11" dur="500" fill="hold"/>
                                        <p:tgtEl>
                                          <p:spTgt spid="40985"/>
                                        </p:tgtEl>
                                        <p:attrNameLst>
                                          <p:attrName>style.color</p:attrName>
                                        </p:attrNameLst>
                                      </p:cBhvr>
                                      <p:by>
                                        <p:hsl h="0" s="-70588" l="0"/>
                                      </p:by>
                                    </p:animClr>
                                    <p:animClr clrSpc="hsl" dir="cw">
                                      <p:cBhvr>
                                        <p:cTn id="12" dur="500" fill="hold"/>
                                        <p:tgtEl>
                                          <p:spTgt spid="40985"/>
                                        </p:tgtEl>
                                        <p:attrNameLst>
                                          <p:attrName>fillcolor</p:attrName>
                                        </p:attrNameLst>
                                      </p:cBhvr>
                                      <p:by>
                                        <p:hsl h="0" s="-70588" l="0"/>
                                      </p:by>
                                    </p:animClr>
                                    <p:animClr clrSpc="hsl" dir="cw">
                                      <p:cBhvr>
                                        <p:cTn id="13" dur="500" fill="hold"/>
                                        <p:tgtEl>
                                          <p:spTgt spid="40985"/>
                                        </p:tgtEl>
                                        <p:attrNameLst>
                                          <p:attrName>stroke.color</p:attrName>
                                        </p:attrNameLst>
                                      </p:cBhvr>
                                      <p:by>
                                        <p:hsl h="0" s="-70588" l="0"/>
                                      </p:by>
                                    </p:animClr>
                                    <p:set>
                                      <p:cBhvr>
                                        <p:cTn id="14" dur="500" fill="hold"/>
                                        <p:tgtEl>
                                          <p:spTgt spid="40985"/>
                                        </p:tgtEl>
                                        <p:attrNameLst>
                                          <p:attrName>fill.type</p:attrName>
                                        </p:attrNameLst>
                                      </p:cBhvr>
                                      <p:to>
                                        <p:strVal val="solid"/>
                                      </p:to>
                                    </p:set>
                                  </p:childTnLst>
                                </p:cTn>
                              </p:par>
                              <p:par>
                                <p:cTn id="15" presetID="25" presetClass="emph" presetSubtype="0" fill="hold" nodeType="withEffect">
                                  <p:stCondLst>
                                    <p:cond delay="0"/>
                                  </p:stCondLst>
                                  <p:childTnLst>
                                    <p:animClr clrSpc="hsl" dir="cw">
                                      <p:cBhvr override="childStyle">
                                        <p:cTn id="16" dur="500" fill="hold"/>
                                        <p:tgtEl>
                                          <p:spTgt spid="40983"/>
                                        </p:tgtEl>
                                        <p:attrNameLst>
                                          <p:attrName>style.color</p:attrName>
                                        </p:attrNameLst>
                                      </p:cBhvr>
                                      <p:by>
                                        <p:hsl h="0" s="-70588" l="0"/>
                                      </p:by>
                                    </p:animClr>
                                    <p:animClr clrSpc="hsl" dir="cw">
                                      <p:cBhvr>
                                        <p:cTn id="17" dur="500" fill="hold"/>
                                        <p:tgtEl>
                                          <p:spTgt spid="40983"/>
                                        </p:tgtEl>
                                        <p:attrNameLst>
                                          <p:attrName>fillcolor</p:attrName>
                                        </p:attrNameLst>
                                      </p:cBhvr>
                                      <p:by>
                                        <p:hsl h="0" s="-70588" l="0"/>
                                      </p:by>
                                    </p:animClr>
                                    <p:animClr clrSpc="hsl" dir="cw">
                                      <p:cBhvr>
                                        <p:cTn id="18" dur="500" fill="hold"/>
                                        <p:tgtEl>
                                          <p:spTgt spid="40983"/>
                                        </p:tgtEl>
                                        <p:attrNameLst>
                                          <p:attrName>stroke.color</p:attrName>
                                        </p:attrNameLst>
                                      </p:cBhvr>
                                      <p:by>
                                        <p:hsl h="0" s="-70588" l="0"/>
                                      </p:by>
                                    </p:animClr>
                                    <p:set>
                                      <p:cBhvr>
                                        <p:cTn id="19" dur="500" fill="hold"/>
                                        <p:tgtEl>
                                          <p:spTgt spid="40983"/>
                                        </p:tgtEl>
                                        <p:attrNameLst>
                                          <p:attrName>fill.type</p:attrName>
                                        </p:attrNameLst>
                                      </p:cBhvr>
                                      <p:to>
                                        <p:strVal val="solid"/>
                                      </p:to>
                                    </p:set>
                                  </p:childTnLst>
                                </p:cTn>
                              </p:par>
                              <p:par>
                                <p:cTn id="20" presetID="25" presetClass="emph" presetSubtype="0" fill="hold" nodeType="withEffect">
                                  <p:stCondLst>
                                    <p:cond delay="0"/>
                                  </p:stCondLst>
                                  <p:childTnLst>
                                    <p:animClr clrSpc="hsl" dir="cw">
                                      <p:cBhvr override="childStyle">
                                        <p:cTn id="21" dur="500" fill="hold"/>
                                        <p:tgtEl>
                                          <p:spTgt spid="40982"/>
                                        </p:tgtEl>
                                        <p:attrNameLst>
                                          <p:attrName>style.color</p:attrName>
                                        </p:attrNameLst>
                                      </p:cBhvr>
                                      <p:by>
                                        <p:hsl h="0" s="-70588" l="0"/>
                                      </p:by>
                                    </p:animClr>
                                    <p:animClr clrSpc="hsl" dir="cw">
                                      <p:cBhvr>
                                        <p:cTn id="22" dur="500" fill="hold"/>
                                        <p:tgtEl>
                                          <p:spTgt spid="40982"/>
                                        </p:tgtEl>
                                        <p:attrNameLst>
                                          <p:attrName>fillcolor</p:attrName>
                                        </p:attrNameLst>
                                      </p:cBhvr>
                                      <p:by>
                                        <p:hsl h="0" s="-70588" l="0"/>
                                      </p:by>
                                    </p:animClr>
                                    <p:animClr clrSpc="hsl" dir="cw">
                                      <p:cBhvr>
                                        <p:cTn id="23" dur="500" fill="hold"/>
                                        <p:tgtEl>
                                          <p:spTgt spid="40982"/>
                                        </p:tgtEl>
                                        <p:attrNameLst>
                                          <p:attrName>stroke.color</p:attrName>
                                        </p:attrNameLst>
                                      </p:cBhvr>
                                      <p:by>
                                        <p:hsl h="0" s="-70588" l="0"/>
                                      </p:by>
                                    </p:animClr>
                                    <p:set>
                                      <p:cBhvr>
                                        <p:cTn id="24" dur="500" fill="hold"/>
                                        <p:tgtEl>
                                          <p:spTgt spid="409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D</a:t>
            </a:r>
          </a:p>
        </p:txBody>
      </p:sp>
      <p:sp>
        <p:nvSpPr>
          <p:cNvPr id="45060" name="Text Box 4"/>
          <p:cNvSpPr txBox="1">
            <a:spLocks noChangeArrowheads="1"/>
          </p:cNvSpPr>
          <p:nvPr/>
        </p:nvSpPr>
        <p:spPr bwMode="auto">
          <a:xfrm>
            <a:off x="769938" y="3503613"/>
            <a:ext cx="7772400" cy="915987"/>
          </a:xfrm>
          <a:prstGeom prst="rect">
            <a:avLst/>
          </a:prstGeom>
          <a:noFill/>
          <a:ln w="9525">
            <a:noFill/>
            <a:miter lim="800000"/>
            <a:headEnd/>
            <a:tailEnd/>
          </a:ln>
        </p:spPr>
        <p:txBody>
          <a:bodyPr>
            <a:spAutoFit/>
          </a:bodyPr>
          <a:lstStyle/>
          <a:p>
            <a:pPr algn="ctr"/>
            <a:r>
              <a:rPr lang="fr-FR"/>
              <a:t>Il n’existe pas de règles quant à la fréquence de consultation des parties prenantes. Chacun doit </a:t>
            </a:r>
            <a:r>
              <a:rPr lang="fr-FR">
                <a:solidFill>
                  <a:schemeClr val="accent2"/>
                </a:solidFill>
              </a:rPr>
              <a:t>adapter cette fréquence  en fonction des attentes</a:t>
            </a:r>
            <a:r>
              <a:rPr lang="fr-FR"/>
              <a:t> </a:t>
            </a:r>
            <a:r>
              <a:rPr lang="fr-FR">
                <a:solidFill>
                  <a:schemeClr val="accent2"/>
                </a:solidFill>
              </a:rPr>
              <a:t>et besoins</a:t>
            </a:r>
            <a:r>
              <a:rPr lang="fr-FR"/>
              <a:t> de ses parties prenantes. </a:t>
            </a:r>
          </a:p>
        </p:txBody>
      </p:sp>
      <p:sp>
        <p:nvSpPr>
          <p:cNvPr id="160771"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15 – Gouvernance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Titre 1"/>
          <p:cNvSpPr>
            <a:spLocks noGrp="1"/>
          </p:cNvSpPr>
          <p:nvPr>
            <p:ph type="ctrTitle" idx="4294967295"/>
          </p:nvPr>
        </p:nvSpPr>
        <p:spPr>
          <a:xfrm>
            <a:off x="0" y="2157413"/>
            <a:ext cx="8915400" cy="877887"/>
          </a:xfrm>
        </p:spPr>
        <p:txBody>
          <a:bodyPr/>
          <a:lstStyle/>
          <a:p>
            <a:pPr eaLnBrk="1" hangingPunct="1"/>
            <a:r>
              <a:rPr lang="fr-FR" b="1" smtClean="0"/>
              <a:t>Thème 3 : L’environnement</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61796" name="Picture 6" descr="env"/>
          <p:cNvPicPr>
            <a:picLocks noChangeAspect="1" noChangeArrowheads="1"/>
          </p:cNvPicPr>
          <p:nvPr/>
        </p:nvPicPr>
        <p:blipFill>
          <a:blip r:embed="rId2"/>
          <a:srcRect/>
          <a:stretch>
            <a:fillRect/>
          </a:stretch>
        </p:blipFill>
        <p:spPr bwMode="auto">
          <a:xfrm>
            <a:off x="914400" y="3035300"/>
            <a:ext cx="8001000"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0962">
                                            <p:txEl>
                                              <p:charRg st="4294967295" end="4294967295"/>
                                            </p:txEl>
                                          </p:spTgt>
                                        </p:tgtEl>
                                        <p:attrNameLst>
                                          <p:attrName>style.visibility</p:attrName>
                                        </p:attrNameLst>
                                      </p:cBhvr>
                                      <p:to>
                                        <p:strVal val="visible"/>
                                      </p:to>
                                    </p:set>
                                    <p:animEffect transition="in" filter="fade">
                                      <p:cBhvr>
                                        <p:cTn id="7" dur="768" decel="100000"/>
                                        <p:tgtEl>
                                          <p:spTgt spid="40962">
                                            <p:txEl>
                                              <p:charRg st="4294967295" end="4294967295"/>
                                            </p:txEl>
                                          </p:spTgt>
                                        </p:tgtEl>
                                      </p:cBhvr>
                                    </p:animEffect>
                                    <p:animScale>
                                      <p:cBhvr>
                                        <p:cTn id="8" dur="768" decel="100000"/>
                                        <p:tgtEl>
                                          <p:spTgt spid="40962">
                                            <p:txEl>
                                              <p:charRg st="4294967295" end="4294967295"/>
                                            </p:txEl>
                                          </p:spTgt>
                                        </p:tgtEl>
                                      </p:cBhvr>
                                      <p:from x="10000" y="10000"/>
                                      <p:to x="200000" y="450000"/>
                                    </p:animScale>
                                    <p:animScale>
                                      <p:cBhvr>
                                        <p:cTn id="9" dur="1230" accel="100000" fill="hold">
                                          <p:stCondLst>
                                            <p:cond delay="768"/>
                                          </p:stCondLst>
                                        </p:cTn>
                                        <p:tgtEl>
                                          <p:spTgt spid="40962">
                                            <p:txEl>
                                              <p:charRg st="4294967295" end="4294967295"/>
                                            </p:txEl>
                                          </p:spTgt>
                                        </p:tgtEl>
                                      </p:cBhvr>
                                      <p:from x="200000" y="450000"/>
                                      <p:to x="100000" y="100000"/>
                                    </p:animScale>
                                    <p:set>
                                      <p:cBhvr>
                                        <p:cTn id="10" dur="768" fill="hold"/>
                                        <p:tgtEl>
                                          <p:spTgt spid="40962">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0962">
                                            <p:txEl>
                                              <p:charRg st="4294967295" end="4294967295"/>
                                            </p:txEl>
                                          </p:spTgt>
                                        </p:tgtEl>
                                        <p:attrNameLst>
                                          <p:attrName>ppt_x</p:attrName>
                                        </p:attrNameLst>
                                      </p:cBhvr>
                                    </p:anim>
                                    <p:set>
                                      <p:cBhvr>
                                        <p:cTn id="12" dur="768" fill="hold"/>
                                        <p:tgtEl>
                                          <p:spTgt spid="40962">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0962">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Titre 1"/>
          <p:cNvSpPr>
            <a:spLocks noGrp="1"/>
          </p:cNvSpPr>
          <p:nvPr>
            <p:ph type="title" idx="4294967295"/>
          </p:nvPr>
        </p:nvSpPr>
        <p:spPr/>
        <p:txBody>
          <a:bodyPr/>
          <a:lstStyle/>
          <a:p>
            <a:pPr eaLnBrk="1" hangingPunct="1"/>
            <a:r>
              <a:rPr lang="fr-FR" sz="1200" b="1" smtClean="0"/>
              <a:t>Si chacun des 48 000 collaborateurs d’une entreprise utilisait sa propre tasse à la machine à café ou à la fontaine à eau, combien de gobelets en plastique seraient économisés à l’année ?</a:t>
            </a:r>
            <a:r>
              <a:rPr lang="fr-FR" smtClean="0"/>
              <a:t> </a:t>
            </a:r>
          </a:p>
        </p:txBody>
      </p:sp>
      <p:sp>
        <p:nvSpPr>
          <p:cNvPr id="16281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18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 million</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 millions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 millions </a:t>
            </a:r>
          </a:p>
        </p:txBody>
      </p:sp>
      <p:pic>
        <p:nvPicPr>
          <p:cNvPr id="162823"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62824"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62825"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4"/>
                                        </p:tgtEl>
                                        <p:attrNameLst>
                                          <p:attrName>style.color</p:attrName>
                                        </p:attrNameLst>
                                      </p:cBhvr>
                                      <p:by>
                                        <p:hsl h="7200000" s="0" l="0"/>
                                      </p:by>
                                    </p:animClr>
                                    <p:animClr clrSpc="hsl" dir="cw">
                                      <p:cBhvr>
                                        <p:cTn id="7" dur="500" fill="hold"/>
                                        <p:tgtEl>
                                          <p:spTgt spid="33814"/>
                                        </p:tgtEl>
                                        <p:attrNameLst>
                                          <p:attrName>fillcolor</p:attrName>
                                        </p:attrNameLst>
                                      </p:cBhvr>
                                      <p:by>
                                        <p:hsl h="7200000" s="0" l="0"/>
                                      </p:by>
                                    </p:animClr>
                                    <p:animClr clrSpc="hsl" dir="cw">
                                      <p:cBhvr>
                                        <p:cTn id="8" dur="500" fill="hold"/>
                                        <p:tgtEl>
                                          <p:spTgt spid="33814"/>
                                        </p:tgtEl>
                                        <p:attrNameLst>
                                          <p:attrName>stroke.color</p:attrName>
                                        </p:attrNameLst>
                                      </p:cBhvr>
                                      <p:by>
                                        <p:hsl h="7200000" s="0" l="0"/>
                                      </p:by>
                                    </p:animClr>
                                    <p:set>
                                      <p:cBhvr>
                                        <p:cTn id="9" dur="500" fill="hold"/>
                                        <p:tgtEl>
                                          <p:spTgt spid="33814"/>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0" s="-70588" l="0"/>
                                      </p:by>
                                    </p:animClr>
                                    <p:animClr clrSpc="hsl" dir="cw">
                                      <p:cBhvr>
                                        <p:cTn id="17" dur="500" fill="hold"/>
                                        <p:tgtEl>
                                          <p:spTgt spid="33816"/>
                                        </p:tgtEl>
                                        <p:attrNameLst>
                                          <p:attrName>fillcolor</p:attrName>
                                        </p:attrNameLst>
                                      </p:cBhvr>
                                      <p:by>
                                        <p:hsl h="0" s="-70588" l="0"/>
                                      </p:by>
                                    </p:animClr>
                                    <p:animClr clrSpc="hsl" dir="cw">
                                      <p:cBhvr>
                                        <p:cTn id="18" dur="500" fill="hold"/>
                                        <p:tgtEl>
                                          <p:spTgt spid="33816"/>
                                        </p:tgtEl>
                                        <p:attrNameLst>
                                          <p:attrName>stroke.color</p:attrName>
                                        </p:attrNameLst>
                                      </p:cBhvr>
                                      <p:by>
                                        <p:hsl h="0" s="-70588"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45060" name="Text Box 4"/>
          <p:cNvSpPr txBox="1">
            <a:spLocks noChangeArrowheads="1"/>
          </p:cNvSpPr>
          <p:nvPr/>
        </p:nvSpPr>
        <p:spPr bwMode="auto">
          <a:xfrm>
            <a:off x="684213" y="3411538"/>
            <a:ext cx="7966075" cy="1739900"/>
          </a:xfrm>
          <a:prstGeom prst="rect">
            <a:avLst/>
          </a:prstGeom>
          <a:noFill/>
          <a:ln w="9525">
            <a:noFill/>
            <a:miter lim="800000"/>
            <a:headEnd/>
            <a:tailEnd/>
          </a:ln>
        </p:spPr>
        <p:txBody>
          <a:bodyPr>
            <a:spAutoFit/>
          </a:bodyPr>
          <a:lstStyle/>
          <a:p>
            <a:pPr algn="ctr"/>
            <a:r>
              <a:rPr lang="fr-FR"/>
              <a:t>Pour limiter la consommation de gobelets ou bouteilles en plastiques, des gestes simples peuvent être adoptés : </a:t>
            </a:r>
          </a:p>
          <a:p>
            <a:pPr algn="ctr"/>
            <a:endParaRPr lang="fr-FR"/>
          </a:p>
          <a:p>
            <a:r>
              <a:rPr lang="fr-FR"/>
              <a:t>- apporter sa tasse au bureau</a:t>
            </a:r>
          </a:p>
          <a:p>
            <a:r>
              <a:rPr lang="fr-FR"/>
              <a:t>- remplacer bouteille d’eau en réunion par carafe</a:t>
            </a:r>
          </a:p>
          <a:p>
            <a:r>
              <a:rPr lang="fr-FR"/>
              <a:t>- …</a:t>
            </a:r>
          </a:p>
        </p:txBody>
      </p:sp>
      <p:sp>
        <p:nvSpPr>
          <p:cNvPr id="163843"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18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40295" name="Text Box 7"/>
          <p:cNvSpPr txBox="1">
            <a:spLocks noChangeArrowheads="1"/>
          </p:cNvSpPr>
          <p:nvPr/>
        </p:nvSpPr>
        <p:spPr bwMode="auto">
          <a:xfrm>
            <a:off x="5499100" y="6499225"/>
            <a:ext cx="3644900"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Pôle Emploi – Développement durable pas à pas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7560"/>
                            </p:stCondLst>
                            <p:childTnLst>
                              <p:par>
                                <p:cTn id="17" presetID="1" presetClass="entr" presetSubtype="0" fill="hold" grpId="0" nodeType="afterEffect">
                                  <p:stCondLst>
                                    <p:cond delay="500"/>
                                  </p:stCondLst>
                                  <p:childTnLst>
                                    <p:set>
                                      <p:cBhvr>
                                        <p:cTn id="18" dur="1" fill="hold">
                                          <p:stCondLst>
                                            <p:cond delay="0"/>
                                          </p:stCondLst>
                                        </p:cTn>
                                        <p:tgtEl>
                                          <p:spTgt spid="140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0295" grpId="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Titre 1"/>
          <p:cNvSpPr>
            <a:spLocks noGrp="1"/>
          </p:cNvSpPr>
          <p:nvPr>
            <p:ph type="title" idx="4294967295"/>
          </p:nvPr>
        </p:nvSpPr>
        <p:spPr/>
        <p:txBody>
          <a:bodyPr/>
          <a:lstStyle/>
          <a:p>
            <a:pPr eaLnBrk="1" hangingPunct="1"/>
            <a:r>
              <a:rPr lang="fr-FR" sz="2000" b="1" smtClean="0"/>
              <a:t>En moyenne, quel poids de papier est consommé par un employé de bureau chaque année ?</a:t>
            </a:r>
            <a:r>
              <a:rPr lang="fr-FR" smtClean="0"/>
              <a:t> </a:t>
            </a:r>
          </a:p>
        </p:txBody>
      </p:sp>
      <p:sp>
        <p:nvSpPr>
          <p:cNvPr id="1648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19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- 35 kg (14 ramettes de papier)</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- 75 kg (30 ramettes de papier)</a:t>
            </a:r>
            <a:r>
              <a:rPr lang="fr-FR"/>
              <a:t>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- 100 kg (40 ramettes de papier)</a:t>
            </a:r>
            <a:r>
              <a:rPr lang="fr-FR"/>
              <a:t> </a:t>
            </a:r>
          </a:p>
        </p:txBody>
      </p:sp>
      <p:pic>
        <p:nvPicPr>
          <p:cNvPr id="164871" name="Picture 20" descr="papier"/>
          <p:cNvPicPr>
            <a:picLocks noChangeAspect="1" noChangeArrowheads="1"/>
          </p:cNvPicPr>
          <p:nvPr/>
        </p:nvPicPr>
        <p:blipFill>
          <a:blip r:embed="rId2"/>
          <a:srcRect/>
          <a:stretch>
            <a:fillRect/>
          </a:stretch>
        </p:blipFill>
        <p:spPr bwMode="auto">
          <a:xfrm>
            <a:off x="7342188" y="214313"/>
            <a:ext cx="1562100" cy="909637"/>
          </a:xfrm>
          <a:prstGeom prst="rect">
            <a:avLst/>
          </a:prstGeom>
          <a:noFill/>
          <a:ln w="9525">
            <a:noFill/>
            <a:miter lim="800000"/>
            <a:headEnd/>
            <a:tailEnd/>
          </a:ln>
        </p:spPr>
      </p:pic>
      <p:pic>
        <p:nvPicPr>
          <p:cNvPr id="164872" name="Picture 2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64873" name="Picture 2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64874" name="Picture 2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64875" name="Picture 24"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4"/>
                                        </p:tgtEl>
                                        <p:attrNameLst>
                                          <p:attrName>style.color</p:attrName>
                                        </p:attrNameLst>
                                      </p:cBhvr>
                                      <p:by>
                                        <p:hsl h="7200000" s="0" l="0"/>
                                      </p:by>
                                    </p:animClr>
                                    <p:animClr clrSpc="hsl" dir="cw">
                                      <p:cBhvr>
                                        <p:cTn id="7" dur="500" fill="hold"/>
                                        <p:tgtEl>
                                          <p:spTgt spid="33814"/>
                                        </p:tgtEl>
                                        <p:attrNameLst>
                                          <p:attrName>fillcolor</p:attrName>
                                        </p:attrNameLst>
                                      </p:cBhvr>
                                      <p:by>
                                        <p:hsl h="7200000" s="0" l="0"/>
                                      </p:by>
                                    </p:animClr>
                                    <p:animClr clrSpc="hsl" dir="cw">
                                      <p:cBhvr>
                                        <p:cTn id="8" dur="500" fill="hold"/>
                                        <p:tgtEl>
                                          <p:spTgt spid="33814"/>
                                        </p:tgtEl>
                                        <p:attrNameLst>
                                          <p:attrName>stroke.color</p:attrName>
                                        </p:attrNameLst>
                                      </p:cBhvr>
                                      <p:by>
                                        <p:hsl h="7200000" s="0" l="0"/>
                                      </p:by>
                                    </p:animClr>
                                    <p:set>
                                      <p:cBhvr>
                                        <p:cTn id="9" dur="500" fill="hold"/>
                                        <p:tgtEl>
                                          <p:spTgt spid="33814"/>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0" s="-70588" l="0"/>
                                      </p:by>
                                    </p:animClr>
                                    <p:animClr clrSpc="hsl" dir="cw">
                                      <p:cBhvr>
                                        <p:cTn id="17" dur="500" fill="hold"/>
                                        <p:tgtEl>
                                          <p:spTgt spid="33816"/>
                                        </p:tgtEl>
                                        <p:attrNameLst>
                                          <p:attrName>fillcolor</p:attrName>
                                        </p:attrNameLst>
                                      </p:cBhvr>
                                      <p:by>
                                        <p:hsl h="0" s="-70588" l="0"/>
                                      </p:by>
                                    </p:animClr>
                                    <p:animClr clrSpc="hsl" dir="cw">
                                      <p:cBhvr>
                                        <p:cTn id="18" dur="500" fill="hold"/>
                                        <p:tgtEl>
                                          <p:spTgt spid="33816"/>
                                        </p:tgtEl>
                                        <p:attrNameLst>
                                          <p:attrName>stroke.color</p:attrName>
                                        </p:attrNameLst>
                                      </p:cBhvr>
                                      <p:by>
                                        <p:hsl h="0" s="-70588"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45060" name="Text Box 4"/>
          <p:cNvSpPr txBox="1">
            <a:spLocks noChangeArrowheads="1"/>
          </p:cNvSpPr>
          <p:nvPr/>
        </p:nvSpPr>
        <p:spPr bwMode="auto">
          <a:xfrm>
            <a:off x="769938" y="2063750"/>
            <a:ext cx="7772400" cy="4486275"/>
          </a:xfrm>
          <a:prstGeom prst="rect">
            <a:avLst/>
          </a:prstGeom>
          <a:noFill/>
          <a:ln w="9525">
            <a:noFill/>
            <a:miter lim="800000"/>
            <a:headEnd/>
            <a:tailEnd/>
          </a:ln>
        </p:spPr>
        <p:txBody>
          <a:bodyPr>
            <a:spAutoFit/>
          </a:bodyPr>
          <a:lstStyle/>
          <a:p>
            <a:r>
              <a:rPr lang="fr-FR">
                <a:solidFill>
                  <a:schemeClr val="folHlink"/>
                </a:solidFill>
              </a:rPr>
              <a:t>Gestes simples</a:t>
            </a:r>
            <a:r>
              <a:rPr lang="fr-FR"/>
              <a:t> pour diminuer considérablement cette consommation : </a:t>
            </a:r>
          </a:p>
          <a:p>
            <a:endParaRPr lang="fr-FR"/>
          </a:p>
          <a:p>
            <a:pPr>
              <a:buFontTx/>
              <a:buChar char="•"/>
            </a:pPr>
            <a:r>
              <a:rPr lang="fr-FR"/>
              <a:t> Paramétrer son imprimante en mode «</a:t>
            </a:r>
            <a:r>
              <a:rPr lang="fr-FR">
                <a:solidFill>
                  <a:schemeClr val="folHlink"/>
                </a:solidFill>
              </a:rPr>
              <a:t>recto/verso</a:t>
            </a:r>
            <a:r>
              <a:rPr lang="fr-FR"/>
              <a:t> » </a:t>
            </a:r>
          </a:p>
          <a:p>
            <a:pPr>
              <a:buFontTx/>
              <a:buChar char="•"/>
            </a:pPr>
            <a:endParaRPr lang="fr-FR"/>
          </a:p>
          <a:p>
            <a:pPr>
              <a:buFontTx/>
              <a:buChar char="•"/>
            </a:pPr>
            <a:r>
              <a:rPr lang="fr-FR"/>
              <a:t> Utiliser les versos des feuilles imprimées dont vous n’avez plus l’utilité en tant que </a:t>
            </a:r>
            <a:r>
              <a:rPr lang="fr-FR">
                <a:solidFill>
                  <a:schemeClr val="folHlink"/>
                </a:solidFill>
              </a:rPr>
              <a:t>brouillon</a:t>
            </a:r>
          </a:p>
          <a:p>
            <a:pPr>
              <a:buFontTx/>
              <a:buChar char="•"/>
            </a:pPr>
            <a:endParaRPr lang="fr-FR">
              <a:solidFill>
                <a:schemeClr val="folHlink"/>
              </a:solidFill>
            </a:endParaRPr>
          </a:p>
          <a:p>
            <a:pPr>
              <a:buFontTx/>
              <a:buChar char="•"/>
            </a:pPr>
            <a:r>
              <a:rPr lang="fr-FR"/>
              <a:t> Penser à visualiser la </a:t>
            </a:r>
            <a:r>
              <a:rPr lang="fr-FR">
                <a:solidFill>
                  <a:schemeClr val="folHlink"/>
                </a:solidFill>
              </a:rPr>
              <a:t>bonne mise en page</a:t>
            </a:r>
            <a:r>
              <a:rPr lang="fr-FR"/>
              <a:t> de votre document avant impression (imprimer 2 pages ou plus par feuille) </a:t>
            </a:r>
          </a:p>
          <a:p>
            <a:pPr>
              <a:buFontTx/>
              <a:buChar char="•"/>
            </a:pPr>
            <a:endParaRPr lang="fr-FR"/>
          </a:p>
          <a:p>
            <a:pPr>
              <a:buFontTx/>
              <a:buChar char="•"/>
            </a:pPr>
            <a:r>
              <a:rPr lang="fr-FR"/>
              <a:t> Développer au maximum les </a:t>
            </a:r>
            <a:r>
              <a:rPr lang="fr-FR">
                <a:solidFill>
                  <a:schemeClr val="folHlink"/>
                </a:solidFill>
              </a:rPr>
              <a:t>échanges dématérialisés</a:t>
            </a:r>
            <a:r>
              <a:rPr lang="fr-FR"/>
              <a:t> </a:t>
            </a:r>
          </a:p>
          <a:p>
            <a:endParaRPr lang="fr-FR"/>
          </a:p>
          <a:p>
            <a:endParaRPr lang="fr-FR"/>
          </a:p>
          <a:p>
            <a:pPr algn="ctr"/>
            <a:r>
              <a:rPr lang="fr-FR">
                <a:solidFill>
                  <a:schemeClr val="folHlink"/>
                </a:solidFill>
              </a:rPr>
              <a:t>Utilisez « Le Développement durable en Pratique dans les hauts du Lyonnais – Fiche Pratique n°1 : Le Papier ! »</a:t>
            </a:r>
            <a:br>
              <a:rPr lang="fr-FR">
                <a:solidFill>
                  <a:schemeClr val="folHlink"/>
                </a:solidFill>
              </a:rPr>
            </a:br>
            <a:r>
              <a:rPr lang="fr-FR">
                <a:solidFill>
                  <a:schemeClr val="folHlink"/>
                </a:solidFill>
              </a:rPr>
              <a:t>(www.cc-hauts-du-lyonnais.fr/IMG/pdf/fiche_pratique_no1_le_</a:t>
            </a:r>
            <a:r>
              <a:rPr lang="fr-FR" b="1">
                <a:solidFill>
                  <a:schemeClr val="folHlink"/>
                </a:solidFill>
              </a:rPr>
              <a:t>papier</a:t>
            </a:r>
            <a:r>
              <a:rPr lang="fr-FR">
                <a:solidFill>
                  <a:schemeClr val="folHlink"/>
                </a:solidFill>
              </a:rPr>
              <a:t>.pdf</a:t>
            </a:r>
            <a:r>
              <a:rPr lang="fr-FR" i="1">
                <a:solidFill>
                  <a:schemeClr val="folHlink"/>
                </a:solidFill>
              </a:rPr>
              <a:t>)</a:t>
            </a:r>
            <a:r>
              <a:rPr lang="fr-FR">
                <a:solidFill>
                  <a:schemeClr val="folHlink"/>
                </a:solidFill>
              </a:rPr>
              <a:t> </a:t>
            </a:r>
          </a:p>
        </p:txBody>
      </p:sp>
      <p:sp>
        <p:nvSpPr>
          <p:cNvPr id="165891"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19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65893" name="Picture 6" descr="papier"/>
          <p:cNvPicPr>
            <a:picLocks noChangeAspect="1" noChangeArrowheads="1"/>
          </p:cNvPicPr>
          <p:nvPr/>
        </p:nvPicPr>
        <p:blipFill>
          <a:blip r:embed="rId2"/>
          <a:srcRect/>
          <a:stretch>
            <a:fillRect/>
          </a:stretch>
        </p:blipFill>
        <p:spPr bwMode="auto">
          <a:xfrm>
            <a:off x="7342188" y="214313"/>
            <a:ext cx="1562100" cy="909637"/>
          </a:xfrm>
          <a:prstGeom prst="rect">
            <a:avLst/>
          </a:prstGeom>
          <a:noFill/>
          <a:ln w="9525">
            <a:noFill/>
            <a:miter lim="800000"/>
            <a:headEnd/>
            <a:tailEnd/>
          </a:ln>
        </p:spPr>
      </p:pic>
      <p:sp>
        <p:nvSpPr>
          <p:cNvPr id="140295" name="Text Box 7"/>
          <p:cNvSpPr txBox="1">
            <a:spLocks noChangeArrowheads="1"/>
          </p:cNvSpPr>
          <p:nvPr/>
        </p:nvSpPr>
        <p:spPr bwMode="auto">
          <a:xfrm>
            <a:off x="6251575" y="6499225"/>
            <a:ext cx="2778125" cy="366713"/>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Eco-Quiz – Semaine du DD – MGEN</a:t>
            </a:r>
            <a:r>
              <a:rPr lang="fr-F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0440"/>
                            </p:stCondLst>
                            <p:childTnLst>
                              <p:par>
                                <p:cTn id="17" presetID="1" presetClass="entr" presetSubtype="0" fill="hold" grpId="0" nodeType="afterEffect">
                                  <p:stCondLst>
                                    <p:cond delay="500"/>
                                  </p:stCondLst>
                                  <p:childTnLst>
                                    <p:set>
                                      <p:cBhvr>
                                        <p:cTn id="18" dur="1" fill="hold">
                                          <p:stCondLst>
                                            <p:cond delay="0"/>
                                          </p:stCondLst>
                                        </p:cTn>
                                        <p:tgtEl>
                                          <p:spTgt spid="140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0295"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3" name="Titre 1"/>
          <p:cNvSpPr>
            <a:spLocks noGrp="1"/>
          </p:cNvSpPr>
          <p:nvPr>
            <p:ph type="title" idx="4294967295"/>
          </p:nvPr>
        </p:nvSpPr>
        <p:spPr/>
        <p:txBody>
          <a:bodyPr/>
          <a:lstStyle/>
          <a:p>
            <a:pPr eaLnBrk="1" hangingPunct="1"/>
            <a:r>
              <a:rPr lang="fr-FR" sz="2000" b="1" smtClean="0"/>
              <a:t>Vous êtes dirigeant d’une organisation. Comment allez-vous encourager des modes de consommation durable ?</a:t>
            </a:r>
          </a:p>
        </p:txBody>
      </p:sp>
      <p:sp>
        <p:nvSpPr>
          <p:cNvPr id="16691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1488" y="2230438"/>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A - En ayant connaissance des impacts de vos activités sur l'Homme et sur l'environnement sur tout le cycle de vie du produit/service</a:t>
            </a:r>
            <a:r>
              <a:rPr lang="fr-FR" sz="1400"/>
              <a:t> </a:t>
            </a:r>
          </a:p>
        </p:txBody>
      </p:sp>
      <p:sp>
        <p:nvSpPr>
          <p:cNvPr id="42008" name="AutoShape 24"/>
          <p:cNvSpPr>
            <a:spLocks noChangeArrowheads="1"/>
          </p:cNvSpPr>
          <p:nvPr/>
        </p:nvSpPr>
        <p:spPr bwMode="auto">
          <a:xfrm>
            <a:off x="471488" y="2824163"/>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B - En utilisant les principes d’éco conception en intégrant l’environnement dès la conception d’un produit/service, et lors de toutes les étapes de son cycle de vie </a:t>
            </a:r>
          </a:p>
        </p:txBody>
      </p:sp>
      <p:sp>
        <p:nvSpPr>
          <p:cNvPr id="42009" name="AutoShape 25"/>
          <p:cNvSpPr>
            <a:spLocks noChangeArrowheads="1"/>
          </p:cNvSpPr>
          <p:nvPr/>
        </p:nvSpPr>
        <p:spPr bwMode="auto">
          <a:xfrm>
            <a:off x="465138" y="3421063"/>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C - En faisant le choix de produits/services qui respectent les droits sociaux de ceux qui ont participé à sa production </a:t>
            </a:r>
          </a:p>
        </p:txBody>
      </p:sp>
      <p:sp>
        <p:nvSpPr>
          <p:cNvPr id="42010" name="AutoShape 26"/>
          <p:cNvSpPr>
            <a:spLocks noChangeArrowheads="1"/>
          </p:cNvSpPr>
          <p:nvPr/>
        </p:nvSpPr>
        <p:spPr bwMode="auto">
          <a:xfrm>
            <a:off x="474663" y="4017963"/>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D - En sensibilisant les consommateurs aux principes du développement durable en les incitants à un usage raisonné des produits/services </a:t>
            </a:r>
          </a:p>
        </p:txBody>
      </p:sp>
      <p:sp>
        <p:nvSpPr>
          <p:cNvPr id="42011" name="AutoShape 27"/>
          <p:cNvSpPr>
            <a:spLocks noChangeArrowheads="1"/>
          </p:cNvSpPr>
          <p:nvPr/>
        </p:nvSpPr>
        <p:spPr bwMode="auto">
          <a:xfrm>
            <a:off x="496888" y="5676900"/>
            <a:ext cx="5900737" cy="33655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F - En formant les acheteurs aux achats responsables</a:t>
            </a:r>
          </a:p>
        </p:txBody>
      </p:sp>
      <p:sp>
        <p:nvSpPr>
          <p:cNvPr id="3" name="AutoShape 27"/>
          <p:cNvSpPr>
            <a:spLocks noChangeArrowheads="1"/>
          </p:cNvSpPr>
          <p:nvPr/>
        </p:nvSpPr>
        <p:spPr bwMode="auto">
          <a:xfrm>
            <a:off x="439738" y="4614863"/>
            <a:ext cx="7094537" cy="1044575"/>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E - En optimisant les déplacements de vos équipes : en utilisant des modes de transport d’une distance plus courte et/ou dont la logistique a été optimisée pour émettre moins de pollution et de gaz à effet de serre, notamment grâce au recours au ferroviaire, au fluvial, au covoiturage et au dématérialisé (visio-audio…)</a:t>
            </a:r>
          </a:p>
        </p:txBody>
      </p:sp>
      <p:pic>
        <p:nvPicPr>
          <p:cNvPr id="166922"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66923"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66924"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7200000" s="0" l="0"/>
                                      </p:by>
                                    </p:animClr>
                                    <p:animClr clrSpc="hsl" dir="cw">
                                      <p:cBhvr>
                                        <p:cTn id="27" dur="500" fill="hold"/>
                                        <p:tgtEl>
                                          <p:spTgt spid="42011"/>
                                        </p:tgtEl>
                                        <p:attrNameLst>
                                          <p:attrName>fillcolor</p:attrName>
                                        </p:attrNameLst>
                                      </p:cBhvr>
                                      <p:by>
                                        <p:hsl h="7200000" s="0" l="0"/>
                                      </p:by>
                                    </p:animClr>
                                    <p:animClr clrSpc="hsl" dir="cw">
                                      <p:cBhvr>
                                        <p:cTn id="28" dur="500" fill="hold"/>
                                        <p:tgtEl>
                                          <p:spTgt spid="42011"/>
                                        </p:tgtEl>
                                        <p:attrNameLst>
                                          <p:attrName>stroke.color</p:attrName>
                                        </p:attrNameLst>
                                      </p:cBhvr>
                                      <p:by>
                                        <p:hsl h="7200000" s="0" l="0"/>
                                      </p:by>
                                    </p:animClr>
                                    <p:set>
                                      <p:cBhvr>
                                        <p:cTn id="29" dur="500" fill="hold"/>
                                        <p:tgtEl>
                                          <p:spTgt spid="42011"/>
                                        </p:tgtEl>
                                        <p:attrNameLst>
                                          <p:attrName>fill.type</p:attrName>
                                        </p:attrNameLst>
                                      </p:cBhvr>
                                      <p:to>
                                        <p:strVal val="solid"/>
                                      </p:to>
                                    </p:set>
                                  </p:childTnLst>
                                </p:cTn>
                              </p:par>
                              <p:par>
                                <p:cTn id="30" presetID="21" presetClass="emph" presetSubtype="0" fill="hold" grpId="0"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800" b="1" smtClean="0"/>
              <a:t>Au travers de ces actions, vous développez un dialogue gagnant-gagnant avec vos parties prenantes. Laquelle est l’intrus ?</a:t>
            </a:r>
            <a:r>
              <a:rPr lang="fr-FR" smtClean="0"/>
              <a:t> </a:t>
            </a:r>
          </a:p>
        </p:txBody>
      </p:sp>
      <p:sp>
        <p:nvSpPr>
          <p:cNvPr id="3481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Gouvernance – Question 11</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65138" y="231140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listant vos parties prenantes en fonction des projets menés ou à mener (enjeux stratégiques, sociaux, environnementaux, de satisfaction des clients, d'innovation etc.)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recueillant leurs attentes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intégrant vos parties prenantes dans les différents plans d'actions </a:t>
            </a:r>
          </a:p>
        </p:txBody>
      </p:sp>
      <p:sp>
        <p:nvSpPr>
          <p:cNvPr id="40986" name="AutoShape 26"/>
          <p:cNvSpPr>
            <a:spLocks noChangeArrowheads="1"/>
          </p:cNvSpPr>
          <p:nvPr/>
        </p:nvSpPr>
        <p:spPr bwMode="auto">
          <a:xfrm>
            <a:off x="461963" y="4022725"/>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écoutant les parties prenantes, n’avoir qu’une réponse partielle et ne pas en rendre compte aux parties prenantes consultées</a:t>
            </a:r>
          </a:p>
        </p:txBody>
      </p:sp>
      <p:pic>
        <p:nvPicPr>
          <p:cNvPr id="4" name="Image 3"/>
          <p:cNvPicPr>
            <a:picLocks noChangeAspect="1"/>
          </p:cNvPicPr>
          <p:nvPr/>
        </p:nvPicPr>
        <p:blipFill>
          <a:blip r:embed="rId2"/>
          <a:srcRect/>
          <a:stretch>
            <a:fillRect/>
          </a:stretch>
        </p:blipFill>
        <p:spPr bwMode="auto">
          <a:xfrm>
            <a:off x="7600950" y="48260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0225"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8163" y="56769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387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1650"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3875" y="5680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0225" y="56769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2450"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692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4863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292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4841"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4842"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4843"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24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824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174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524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874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174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174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274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274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374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374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474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474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574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574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674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674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774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774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874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874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974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974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074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074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174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174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274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274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374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374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474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474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574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574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674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 F</a:t>
            </a:r>
          </a:p>
        </p:txBody>
      </p:sp>
      <p:sp>
        <p:nvSpPr>
          <p:cNvPr id="45060" name="Text Box 4"/>
          <p:cNvSpPr txBox="1">
            <a:spLocks noChangeArrowheads="1"/>
          </p:cNvSpPr>
          <p:nvPr/>
        </p:nvSpPr>
        <p:spPr bwMode="auto">
          <a:xfrm>
            <a:off x="769938" y="2190750"/>
            <a:ext cx="7772400" cy="4003675"/>
          </a:xfrm>
          <a:prstGeom prst="rect">
            <a:avLst/>
          </a:prstGeom>
          <a:noFill/>
          <a:ln w="9525">
            <a:noFill/>
            <a:miter lim="800000"/>
            <a:headEnd/>
            <a:tailEnd/>
          </a:ln>
        </p:spPr>
        <p:txBody>
          <a:bodyPr>
            <a:spAutoFit/>
          </a:bodyPr>
          <a:lstStyle/>
          <a:p>
            <a:pPr algn="ctr"/>
            <a:r>
              <a:rPr lang="fr-FR" sz="1600"/>
              <a:t>La consommation durable comprend </a:t>
            </a:r>
            <a:r>
              <a:rPr lang="fr-FR" sz="1600">
                <a:solidFill>
                  <a:schemeClr val="accent2"/>
                </a:solidFill>
              </a:rPr>
              <a:t>trois dimensions</a:t>
            </a:r>
            <a:r>
              <a:rPr lang="fr-FR" sz="1600"/>
              <a:t> : mieux acheter, mieux utiliser et mieux jeter :</a:t>
            </a:r>
          </a:p>
          <a:p>
            <a:pPr algn="ctr"/>
            <a:endParaRPr lang="fr-FR" sz="1600"/>
          </a:p>
          <a:p>
            <a:pPr algn="ctr"/>
            <a:r>
              <a:rPr lang="fr-FR" sz="1600" b="1">
                <a:solidFill>
                  <a:schemeClr val="accent2"/>
                </a:solidFill>
              </a:rPr>
              <a:t>Mieux acheter</a:t>
            </a:r>
            <a:r>
              <a:rPr lang="fr-FR" sz="1600"/>
              <a:t>, en </a:t>
            </a:r>
            <a:r>
              <a:rPr lang="fr-FR" sz="1600">
                <a:solidFill>
                  <a:schemeClr val="accent2"/>
                </a:solidFill>
              </a:rPr>
              <a:t>sélectionnant les produits qui ont le moins d’impact sur l’environnement</a:t>
            </a:r>
            <a:r>
              <a:rPr lang="fr-FR" sz="1600"/>
              <a:t> (consommation éco-responsable) tout au long de leur cycle de vie (production, distribution, utilisation, fin de vie)</a:t>
            </a:r>
          </a:p>
          <a:p>
            <a:pPr algn="ctr"/>
            <a:endParaRPr lang="fr-FR" sz="1600" b="1"/>
          </a:p>
          <a:p>
            <a:pPr algn="ctr"/>
            <a:r>
              <a:rPr lang="fr-FR" sz="1600" b="1">
                <a:solidFill>
                  <a:schemeClr val="accent2"/>
                </a:solidFill>
              </a:rPr>
              <a:t>Mieux utiliser</a:t>
            </a:r>
            <a:r>
              <a:rPr lang="fr-FR" sz="1600"/>
              <a:t>, c’est mieux utiliser les produits pour limiter leurs impacts sur l’environnement. Adopter un juste dosage pour les produits ménagers, utiliser le papier recto-verso, adopter des comportements économes en énergie, réparer les produits pour allonger leur durée de vie… sont des exemples dune meilleur utilisation des produits.</a:t>
            </a:r>
          </a:p>
          <a:p>
            <a:pPr algn="ctr"/>
            <a:endParaRPr lang="fr-FR" sz="1600" b="1"/>
          </a:p>
          <a:p>
            <a:pPr algn="ctr"/>
            <a:r>
              <a:rPr lang="fr-FR" sz="1600" b="1">
                <a:solidFill>
                  <a:schemeClr val="accent2"/>
                </a:solidFill>
              </a:rPr>
              <a:t>Mieux jeter</a:t>
            </a:r>
            <a:r>
              <a:rPr lang="fr-FR" sz="1600"/>
              <a:t>, c’est favoriser la valorisation finale d’un produit. Soit en le réutilisant, après l’avoir réparé par exemple, soit en l’orientant vers une filière de recyclage, à travers notamment un tri pertinent des déchets ménagers.</a:t>
            </a:r>
          </a:p>
        </p:txBody>
      </p:sp>
      <p:sp>
        <p:nvSpPr>
          <p:cNvPr id="167939"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20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75784" name="Text Box 8"/>
          <p:cNvSpPr txBox="1">
            <a:spLocks noChangeArrowheads="1"/>
          </p:cNvSpPr>
          <p:nvPr/>
        </p:nvSpPr>
        <p:spPr bwMode="auto">
          <a:xfrm>
            <a:off x="4695825" y="6419850"/>
            <a:ext cx="4646613" cy="3968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Ministère de l’écologie, du développement durable et de l’énergie - Qu’est-ce que la consommation durable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3124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1" name="Titre 1"/>
          <p:cNvSpPr>
            <a:spLocks noGrp="1"/>
          </p:cNvSpPr>
          <p:nvPr>
            <p:ph type="title" idx="4294967295"/>
          </p:nvPr>
        </p:nvSpPr>
        <p:spPr/>
        <p:txBody>
          <a:bodyPr/>
          <a:lstStyle/>
          <a:p>
            <a:pPr eaLnBrk="1" hangingPunct="1"/>
            <a:r>
              <a:rPr lang="fr-FR" sz="2800" b="1" smtClean="0"/>
              <a:t>L'envoi d'un email engendre l'émission de :</a:t>
            </a:r>
            <a:r>
              <a:rPr lang="fr-FR" smtClean="0"/>
              <a:t> </a:t>
            </a:r>
          </a:p>
        </p:txBody>
      </p:sp>
      <p:sp>
        <p:nvSpPr>
          <p:cNvPr id="1689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 grammes de CO2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- 19 grammes de CO2</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- 26 grammes de CO2</a:t>
            </a:r>
          </a:p>
        </p:txBody>
      </p:sp>
      <p:pic>
        <p:nvPicPr>
          <p:cNvPr id="168967" name="Picture 20" descr="email"/>
          <p:cNvPicPr>
            <a:picLocks noChangeAspect="1" noChangeArrowheads="1"/>
          </p:cNvPicPr>
          <p:nvPr/>
        </p:nvPicPr>
        <p:blipFill>
          <a:blip r:embed="rId2"/>
          <a:srcRect/>
          <a:stretch>
            <a:fillRect/>
          </a:stretch>
        </p:blipFill>
        <p:spPr bwMode="auto">
          <a:xfrm>
            <a:off x="7473950" y="214313"/>
            <a:ext cx="1439863" cy="909637"/>
          </a:xfrm>
          <a:prstGeom prst="rect">
            <a:avLst/>
          </a:prstGeom>
          <a:noFill/>
          <a:ln w="9525">
            <a:noFill/>
            <a:miter lim="800000"/>
            <a:headEnd/>
            <a:tailEnd/>
          </a:ln>
        </p:spPr>
      </p:pic>
      <p:pic>
        <p:nvPicPr>
          <p:cNvPr id="168968"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68969"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68970"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4"/>
                                        </p:tgtEl>
                                        <p:attrNameLst>
                                          <p:attrName>style.color</p:attrName>
                                        </p:attrNameLst>
                                      </p:cBhvr>
                                      <p:by>
                                        <p:hsl h="7200000" s="0" l="0"/>
                                      </p:by>
                                    </p:animClr>
                                    <p:animClr clrSpc="hsl" dir="cw">
                                      <p:cBhvr>
                                        <p:cTn id="7" dur="500" fill="hold"/>
                                        <p:tgtEl>
                                          <p:spTgt spid="33814"/>
                                        </p:tgtEl>
                                        <p:attrNameLst>
                                          <p:attrName>fillcolor</p:attrName>
                                        </p:attrNameLst>
                                      </p:cBhvr>
                                      <p:by>
                                        <p:hsl h="7200000" s="0" l="0"/>
                                      </p:by>
                                    </p:animClr>
                                    <p:animClr clrSpc="hsl" dir="cw">
                                      <p:cBhvr>
                                        <p:cTn id="8" dur="500" fill="hold"/>
                                        <p:tgtEl>
                                          <p:spTgt spid="33814"/>
                                        </p:tgtEl>
                                        <p:attrNameLst>
                                          <p:attrName>stroke.color</p:attrName>
                                        </p:attrNameLst>
                                      </p:cBhvr>
                                      <p:by>
                                        <p:hsl h="7200000" s="0" l="0"/>
                                      </p:by>
                                    </p:animClr>
                                    <p:set>
                                      <p:cBhvr>
                                        <p:cTn id="9" dur="500" fill="hold"/>
                                        <p:tgtEl>
                                          <p:spTgt spid="33814"/>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0" s="-70588" l="0"/>
                                      </p:by>
                                    </p:animClr>
                                    <p:animClr clrSpc="hsl" dir="cw">
                                      <p:cBhvr>
                                        <p:cTn id="17" dur="500" fill="hold"/>
                                        <p:tgtEl>
                                          <p:spTgt spid="33816"/>
                                        </p:tgtEl>
                                        <p:attrNameLst>
                                          <p:attrName>fillcolor</p:attrName>
                                        </p:attrNameLst>
                                      </p:cBhvr>
                                      <p:by>
                                        <p:hsl h="0" s="-70588" l="0"/>
                                      </p:by>
                                    </p:animClr>
                                    <p:animClr clrSpc="hsl" dir="cw">
                                      <p:cBhvr>
                                        <p:cTn id="18" dur="500" fill="hold"/>
                                        <p:tgtEl>
                                          <p:spTgt spid="33816"/>
                                        </p:tgtEl>
                                        <p:attrNameLst>
                                          <p:attrName>stroke.color</p:attrName>
                                        </p:attrNameLst>
                                      </p:cBhvr>
                                      <p:by>
                                        <p:hsl h="0" s="-70588"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45060" name="Text Box 4"/>
          <p:cNvSpPr txBox="1">
            <a:spLocks noChangeArrowheads="1"/>
          </p:cNvSpPr>
          <p:nvPr/>
        </p:nvSpPr>
        <p:spPr bwMode="auto">
          <a:xfrm>
            <a:off x="769938" y="2667000"/>
            <a:ext cx="7772400" cy="3662363"/>
          </a:xfrm>
          <a:prstGeom prst="rect">
            <a:avLst/>
          </a:prstGeom>
          <a:noFill/>
          <a:ln w="9525">
            <a:noFill/>
            <a:miter lim="800000"/>
            <a:headEnd/>
            <a:tailEnd/>
          </a:ln>
        </p:spPr>
        <p:txBody>
          <a:bodyPr>
            <a:spAutoFit/>
          </a:bodyPr>
          <a:lstStyle/>
          <a:p>
            <a:pPr algn="ctr"/>
            <a:r>
              <a:rPr lang="fr-FR"/>
              <a:t>En France, chaque salarié, dans une entreprise de 100 personnes, reçoit en moyenne </a:t>
            </a:r>
            <a:r>
              <a:rPr lang="fr-FR">
                <a:solidFill>
                  <a:schemeClr val="accent2"/>
                </a:solidFill>
              </a:rPr>
              <a:t>58 courriels par jour et en envoie 33</a:t>
            </a:r>
            <a:r>
              <a:rPr lang="fr-FR"/>
              <a:t>. A raison d'une taille moyenne d'1 Mo par mail, l'ADEME a calculé que ces envois d'emails dans le cadre professionnel génèrent chaque année des émissions de gaz à effet de serre effarantes : </a:t>
            </a:r>
            <a:r>
              <a:rPr lang="fr-FR">
                <a:solidFill>
                  <a:schemeClr val="accent2"/>
                </a:solidFill>
              </a:rPr>
              <a:t>pas moins de 13,6 tonnes de CO2 </a:t>
            </a:r>
            <a:r>
              <a:rPr lang="fr-FR"/>
              <a:t>soit</a:t>
            </a:r>
            <a:r>
              <a:rPr lang="fr-FR">
                <a:solidFill>
                  <a:schemeClr val="accent2"/>
                </a:solidFill>
              </a:rPr>
              <a:t> environ 13 allers-retours Paris-New York — ou encore 136 kg équivalent CO2 par salarié</a:t>
            </a:r>
            <a:r>
              <a:rPr lang="fr-FR"/>
              <a:t> !</a:t>
            </a:r>
          </a:p>
          <a:p>
            <a:pPr algn="ctr"/>
            <a:endParaRPr lang="fr-FR" u="sng"/>
          </a:p>
          <a:p>
            <a:pPr algn="ctr"/>
            <a:r>
              <a:rPr lang="fr-FR" u="sng"/>
              <a:t>Astuce </a:t>
            </a:r>
            <a:r>
              <a:rPr lang="fr-FR"/>
              <a:t>: Plutôt que d'envoyer un mail à votre collègue du bureau d'à côté, </a:t>
            </a:r>
            <a:r>
              <a:rPr lang="fr-FR">
                <a:solidFill>
                  <a:schemeClr val="accent2"/>
                </a:solidFill>
              </a:rPr>
              <a:t>déplacez vous</a:t>
            </a:r>
            <a:r>
              <a:rPr lang="fr-FR"/>
              <a:t> pour lui donner l’information, vous </a:t>
            </a:r>
            <a:r>
              <a:rPr lang="fr-FR">
                <a:solidFill>
                  <a:schemeClr val="accent2"/>
                </a:solidFill>
              </a:rPr>
              <a:t>créerez en même temps du lien dans l'entreprise</a:t>
            </a:r>
            <a:r>
              <a:rPr lang="fr-FR"/>
              <a:t> ! De même, si vous êtes dans l’obligation d’envoyer un mail, veiller à </a:t>
            </a:r>
            <a:r>
              <a:rPr lang="fr-FR">
                <a:solidFill>
                  <a:schemeClr val="accent2"/>
                </a:solidFill>
              </a:rPr>
              <a:t>limiter le nombre de destinataires</a:t>
            </a:r>
            <a:r>
              <a:rPr lang="fr-FR"/>
              <a:t> et à </a:t>
            </a:r>
            <a:r>
              <a:rPr lang="fr-FR">
                <a:solidFill>
                  <a:schemeClr val="accent2"/>
                </a:solidFill>
              </a:rPr>
              <a:t>compresser vos pièces jointes</a:t>
            </a:r>
            <a:r>
              <a:rPr lang="fr-FR"/>
              <a:t> ! </a:t>
            </a:r>
          </a:p>
        </p:txBody>
      </p:sp>
      <p:sp>
        <p:nvSpPr>
          <p:cNvPr id="169987"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21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69989" name="Picture 6" descr="email"/>
          <p:cNvPicPr>
            <a:picLocks noChangeAspect="1" noChangeArrowheads="1"/>
          </p:cNvPicPr>
          <p:nvPr/>
        </p:nvPicPr>
        <p:blipFill>
          <a:blip r:embed="rId2"/>
          <a:srcRect/>
          <a:stretch>
            <a:fillRect/>
          </a:stretch>
        </p:blipFill>
        <p:spPr bwMode="auto">
          <a:xfrm>
            <a:off x="7473950" y="214313"/>
            <a:ext cx="1439863" cy="909637"/>
          </a:xfrm>
          <a:prstGeom prst="rect">
            <a:avLst/>
          </a:prstGeom>
          <a:noFill/>
          <a:ln w="9525">
            <a:noFill/>
            <a:miter lim="800000"/>
            <a:headEnd/>
            <a:tailEnd/>
          </a:ln>
        </p:spPr>
      </p:pic>
      <p:sp>
        <p:nvSpPr>
          <p:cNvPr id="75784" name="Text Box 8"/>
          <p:cNvSpPr txBox="1">
            <a:spLocks noChangeArrowheads="1"/>
          </p:cNvSpPr>
          <p:nvPr/>
        </p:nvSpPr>
        <p:spPr bwMode="auto">
          <a:xfrm>
            <a:off x="4695825" y="6419850"/>
            <a:ext cx="4646613" cy="3968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ADEME et article « Combien de CO2 pèsent un mail, une requête Web et une clé USB ? » (Audrey Garric)  – Le Monde (juillet 2011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596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09" name="Titre 1"/>
          <p:cNvSpPr>
            <a:spLocks noGrp="1"/>
          </p:cNvSpPr>
          <p:nvPr>
            <p:ph type="title" idx="4294967295"/>
          </p:nvPr>
        </p:nvSpPr>
        <p:spPr/>
        <p:txBody>
          <a:bodyPr/>
          <a:lstStyle/>
          <a:p>
            <a:pPr eaLnBrk="1" hangingPunct="1"/>
            <a:r>
              <a:rPr lang="fr-FR" sz="2400" b="1" smtClean="0"/>
              <a:t>De quelle part des rejets de CO2 dans l'air le matériel informatique est-il responsable ?</a:t>
            </a:r>
          </a:p>
        </p:txBody>
      </p:sp>
      <p:sp>
        <p:nvSpPr>
          <p:cNvPr id="17101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22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25%</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a:t>
            </a:r>
            <a:endParaRPr lang="fr-F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a:t>
            </a:r>
            <a:endParaRPr lang="fr-F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2%</a:t>
            </a:r>
            <a:endParaRPr lang="fr-FR"/>
          </a:p>
        </p:txBody>
      </p:sp>
      <p:pic>
        <p:nvPicPr>
          <p:cNvPr id="171016"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71017"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71018"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2"/>
                                        </p:tgtEl>
                                        <p:attrNameLst>
                                          <p:attrName>style.color</p:attrName>
                                        </p:attrNameLst>
                                      </p:cBhvr>
                                      <p:by>
                                        <p:hsl h="7200000" s="0" l="0"/>
                                      </p:by>
                                    </p:animClr>
                                    <p:animClr clrSpc="hsl" dir="cw">
                                      <p:cBhvr>
                                        <p:cTn id="7" dur="500" fill="hold"/>
                                        <p:tgtEl>
                                          <p:spTgt spid="40982"/>
                                        </p:tgtEl>
                                        <p:attrNameLst>
                                          <p:attrName>fillcolor</p:attrName>
                                        </p:attrNameLst>
                                      </p:cBhvr>
                                      <p:by>
                                        <p:hsl h="7200000" s="0" l="0"/>
                                      </p:by>
                                    </p:animClr>
                                    <p:animClr clrSpc="hsl" dir="cw">
                                      <p:cBhvr>
                                        <p:cTn id="8" dur="500" fill="hold"/>
                                        <p:tgtEl>
                                          <p:spTgt spid="40982"/>
                                        </p:tgtEl>
                                        <p:attrNameLst>
                                          <p:attrName>stroke.color</p:attrName>
                                        </p:attrNameLst>
                                      </p:cBhvr>
                                      <p:by>
                                        <p:hsl h="7200000" s="0" l="0"/>
                                      </p:by>
                                    </p:animClr>
                                    <p:set>
                                      <p:cBhvr>
                                        <p:cTn id="9" dur="500" fill="hold"/>
                                        <p:tgtEl>
                                          <p:spTgt spid="40982"/>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3"/>
                                        </p:tgtEl>
                                        <p:attrNameLst>
                                          <p:attrName>style.color</p:attrName>
                                        </p:attrNameLst>
                                      </p:cBhvr>
                                      <p:by>
                                        <p:hsl h="0" s="-70588" l="0"/>
                                      </p:by>
                                    </p:animClr>
                                    <p:animClr clrSpc="hsl" dir="cw">
                                      <p:cBhvr>
                                        <p:cTn id="12" dur="500" fill="hold"/>
                                        <p:tgtEl>
                                          <p:spTgt spid="40983"/>
                                        </p:tgtEl>
                                        <p:attrNameLst>
                                          <p:attrName>fillcolor</p:attrName>
                                        </p:attrNameLst>
                                      </p:cBhvr>
                                      <p:by>
                                        <p:hsl h="0" s="-70588" l="0"/>
                                      </p:by>
                                    </p:animClr>
                                    <p:animClr clrSpc="hsl" dir="cw">
                                      <p:cBhvr>
                                        <p:cTn id="13" dur="500" fill="hold"/>
                                        <p:tgtEl>
                                          <p:spTgt spid="40983"/>
                                        </p:tgtEl>
                                        <p:attrNameLst>
                                          <p:attrName>stroke.color</p:attrName>
                                        </p:attrNameLst>
                                      </p:cBhvr>
                                      <p:by>
                                        <p:hsl h="0" s="-70588" l="0"/>
                                      </p:by>
                                    </p:animClr>
                                    <p:set>
                                      <p:cBhvr>
                                        <p:cTn id="14" dur="500" fill="hold"/>
                                        <p:tgtEl>
                                          <p:spTgt spid="4098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5"/>
                                        </p:tgtEl>
                                        <p:attrNameLst>
                                          <p:attrName>style.color</p:attrName>
                                        </p:attrNameLst>
                                      </p:cBhvr>
                                      <p:by>
                                        <p:hsl h="0" s="-70588" l="0"/>
                                      </p:by>
                                    </p:animClr>
                                    <p:animClr clrSpc="hsl" dir="cw">
                                      <p:cBhvr>
                                        <p:cTn id="17" dur="500" fill="hold"/>
                                        <p:tgtEl>
                                          <p:spTgt spid="40985"/>
                                        </p:tgtEl>
                                        <p:attrNameLst>
                                          <p:attrName>fillcolor</p:attrName>
                                        </p:attrNameLst>
                                      </p:cBhvr>
                                      <p:by>
                                        <p:hsl h="0" s="-70588" l="0"/>
                                      </p:by>
                                    </p:animClr>
                                    <p:animClr clrSpc="hsl" dir="cw">
                                      <p:cBhvr>
                                        <p:cTn id="18" dur="500" fill="hold"/>
                                        <p:tgtEl>
                                          <p:spTgt spid="40985"/>
                                        </p:tgtEl>
                                        <p:attrNameLst>
                                          <p:attrName>stroke.color</p:attrName>
                                        </p:attrNameLst>
                                      </p:cBhvr>
                                      <p:by>
                                        <p:hsl h="0" s="-70588" l="0"/>
                                      </p:by>
                                    </p:animClr>
                                    <p:set>
                                      <p:cBhvr>
                                        <p:cTn id="19" dur="500" fill="hold"/>
                                        <p:tgtEl>
                                          <p:spTgt spid="40985"/>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45060" name="Text Box 4"/>
          <p:cNvSpPr txBox="1">
            <a:spLocks noChangeArrowheads="1"/>
          </p:cNvSpPr>
          <p:nvPr/>
        </p:nvSpPr>
        <p:spPr bwMode="auto">
          <a:xfrm>
            <a:off x="769938" y="3540125"/>
            <a:ext cx="7772400" cy="641350"/>
          </a:xfrm>
          <a:prstGeom prst="rect">
            <a:avLst/>
          </a:prstGeom>
          <a:noFill/>
          <a:ln w="9525">
            <a:noFill/>
            <a:miter lim="800000"/>
            <a:headEnd/>
            <a:tailEnd/>
          </a:ln>
        </p:spPr>
        <p:txBody>
          <a:bodyPr>
            <a:spAutoFit/>
          </a:bodyPr>
          <a:lstStyle/>
          <a:p>
            <a:pPr algn="ctr"/>
            <a:r>
              <a:rPr lang="fr-FR"/>
              <a:t>L'informatique est responsable de 25 % des rejets de CO2 dans l'atmosphère</a:t>
            </a:r>
            <a:r>
              <a:rPr lang="fr-FR">
                <a:solidFill>
                  <a:schemeClr val="accent2"/>
                </a:solidFill>
              </a:rPr>
              <a:t>, soit autant que le transport aérien</a:t>
            </a:r>
            <a:r>
              <a:rPr lang="fr-FR"/>
              <a:t> ! </a:t>
            </a:r>
          </a:p>
        </p:txBody>
      </p:sp>
      <p:sp>
        <p:nvSpPr>
          <p:cNvPr id="172035"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22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75784" name="Text Box 8"/>
          <p:cNvSpPr txBox="1">
            <a:spLocks noChangeArrowheads="1"/>
          </p:cNvSpPr>
          <p:nvPr/>
        </p:nvSpPr>
        <p:spPr bwMode="auto">
          <a:xfrm>
            <a:off x="4664075" y="6578600"/>
            <a:ext cx="4646613"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Quiz : Que savez-vous du développement durable en entreprise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484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7" name="Titre 1"/>
          <p:cNvSpPr>
            <a:spLocks noGrp="1"/>
          </p:cNvSpPr>
          <p:nvPr>
            <p:ph type="title" idx="4294967295"/>
          </p:nvPr>
        </p:nvSpPr>
        <p:spPr/>
        <p:txBody>
          <a:bodyPr/>
          <a:lstStyle/>
          <a:p>
            <a:pPr eaLnBrk="1" hangingPunct="1"/>
            <a:r>
              <a:rPr lang="fr-FR" sz="2000" b="1" smtClean="0"/>
              <a:t>En France, quel est le pourcentage de personnes allant travailler ou étudier en voiture chaque jour ?</a:t>
            </a:r>
          </a:p>
        </p:txBody>
      </p:sp>
      <p:sp>
        <p:nvSpPr>
          <p:cNvPr id="17305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- 40 % de la population française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- 60% de la population française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- 80% de la population française </a:t>
            </a:r>
          </a:p>
        </p:txBody>
      </p:sp>
      <p:pic>
        <p:nvPicPr>
          <p:cNvPr id="173063"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73064"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73065"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4"/>
                                        </p:tgtEl>
                                        <p:attrNameLst>
                                          <p:attrName>style.color</p:attrName>
                                        </p:attrNameLst>
                                      </p:cBhvr>
                                      <p:by>
                                        <p:hsl h="7200000" s="0" l="0"/>
                                      </p:by>
                                    </p:animClr>
                                    <p:animClr clrSpc="hsl" dir="cw">
                                      <p:cBhvr>
                                        <p:cTn id="7" dur="500" fill="hold"/>
                                        <p:tgtEl>
                                          <p:spTgt spid="33814"/>
                                        </p:tgtEl>
                                        <p:attrNameLst>
                                          <p:attrName>fillcolor</p:attrName>
                                        </p:attrNameLst>
                                      </p:cBhvr>
                                      <p:by>
                                        <p:hsl h="7200000" s="0" l="0"/>
                                      </p:by>
                                    </p:animClr>
                                    <p:animClr clrSpc="hsl" dir="cw">
                                      <p:cBhvr>
                                        <p:cTn id="8" dur="500" fill="hold"/>
                                        <p:tgtEl>
                                          <p:spTgt spid="33814"/>
                                        </p:tgtEl>
                                        <p:attrNameLst>
                                          <p:attrName>stroke.color</p:attrName>
                                        </p:attrNameLst>
                                      </p:cBhvr>
                                      <p:by>
                                        <p:hsl h="7200000" s="0" l="0"/>
                                      </p:by>
                                    </p:animClr>
                                    <p:set>
                                      <p:cBhvr>
                                        <p:cTn id="9" dur="500" fill="hold"/>
                                        <p:tgtEl>
                                          <p:spTgt spid="33814"/>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0" s="-70588" l="0"/>
                                      </p:by>
                                    </p:animClr>
                                    <p:animClr clrSpc="hsl" dir="cw">
                                      <p:cBhvr>
                                        <p:cTn id="17" dur="500" fill="hold"/>
                                        <p:tgtEl>
                                          <p:spTgt spid="33816"/>
                                        </p:tgtEl>
                                        <p:attrNameLst>
                                          <p:attrName>fillcolor</p:attrName>
                                        </p:attrNameLst>
                                      </p:cBhvr>
                                      <p:by>
                                        <p:hsl h="0" s="-70588" l="0"/>
                                      </p:by>
                                    </p:animClr>
                                    <p:animClr clrSpc="hsl" dir="cw">
                                      <p:cBhvr>
                                        <p:cTn id="18" dur="500" fill="hold"/>
                                        <p:tgtEl>
                                          <p:spTgt spid="33816"/>
                                        </p:tgtEl>
                                        <p:attrNameLst>
                                          <p:attrName>stroke.color</p:attrName>
                                        </p:attrNameLst>
                                      </p:cBhvr>
                                      <p:by>
                                        <p:hsl h="0" s="-70588"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45060" name="Text Box 4"/>
          <p:cNvSpPr txBox="1">
            <a:spLocks noChangeArrowheads="1"/>
          </p:cNvSpPr>
          <p:nvPr/>
        </p:nvSpPr>
        <p:spPr bwMode="auto">
          <a:xfrm>
            <a:off x="769938" y="3540125"/>
            <a:ext cx="7772400" cy="915988"/>
          </a:xfrm>
          <a:prstGeom prst="rect">
            <a:avLst/>
          </a:prstGeom>
          <a:noFill/>
          <a:ln w="9525">
            <a:noFill/>
            <a:miter lim="800000"/>
            <a:headEnd/>
            <a:tailEnd/>
          </a:ln>
        </p:spPr>
        <p:txBody>
          <a:bodyPr>
            <a:spAutoFit/>
          </a:bodyPr>
          <a:lstStyle/>
          <a:p>
            <a:pPr algn="ctr"/>
            <a:r>
              <a:rPr lang="fr-FR"/>
              <a:t>Il faut réduire au maximum l’utilisation de la voiture pour aller travailler ou étudier, </a:t>
            </a:r>
            <a:r>
              <a:rPr lang="fr-FR">
                <a:solidFill>
                  <a:schemeClr val="accent2"/>
                </a:solidFill>
              </a:rPr>
              <a:t>notamment en incitant les salariés/étudiants à s’inscrire dans une démarche d’éco mobilité</a:t>
            </a:r>
            <a:r>
              <a:rPr lang="fr-FR"/>
              <a:t>. </a:t>
            </a:r>
          </a:p>
        </p:txBody>
      </p:sp>
      <p:sp>
        <p:nvSpPr>
          <p:cNvPr id="174083"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23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75784" name="Text Box 8"/>
          <p:cNvSpPr txBox="1">
            <a:spLocks noChangeArrowheads="1"/>
          </p:cNvSpPr>
          <p:nvPr/>
        </p:nvSpPr>
        <p:spPr bwMode="auto">
          <a:xfrm>
            <a:off x="4664075" y="6578600"/>
            <a:ext cx="4646613"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http://fr.ze-questionnaire.com/liste-12894-TblprRKprJ7.html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724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5" name="Titre 1"/>
          <p:cNvSpPr>
            <a:spLocks noGrp="1"/>
          </p:cNvSpPr>
          <p:nvPr>
            <p:ph type="title" idx="4294967295"/>
          </p:nvPr>
        </p:nvSpPr>
        <p:spPr/>
        <p:txBody>
          <a:bodyPr/>
          <a:lstStyle/>
          <a:p>
            <a:pPr eaLnBrk="1" hangingPunct="1"/>
            <a:r>
              <a:rPr lang="fr-FR" sz="2400" b="1" smtClean="0"/>
              <a:t>Quelle est la distance moyenne entre lieu de travail et domicile, aujourd'hui en France ?</a:t>
            </a:r>
            <a:r>
              <a:rPr lang="fr-FR" smtClean="0"/>
              <a:t> </a:t>
            </a:r>
          </a:p>
        </p:txBody>
      </p:sp>
      <p:sp>
        <p:nvSpPr>
          <p:cNvPr id="1751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- 20 à 30 km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- 30 à 40 km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 à 10 km</a:t>
            </a:r>
          </a:p>
        </p:txBody>
      </p:sp>
      <p:pic>
        <p:nvPicPr>
          <p:cNvPr id="175111"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75112"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75113"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3"/>
                                        </p:tgtEl>
                                        <p:attrNameLst>
                                          <p:attrName>style.color</p:attrName>
                                        </p:attrNameLst>
                                      </p:cBhvr>
                                      <p:by>
                                        <p:hsl h="7200000" s="0" l="0"/>
                                      </p:by>
                                    </p:animClr>
                                    <p:animClr clrSpc="hsl" dir="cw">
                                      <p:cBhvr>
                                        <p:cTn id="7" dur="500" fill="hold"/>
                                        <p:tgtEl>
                                          <p:spTgt spid="33813"/>
                                        </p:tgtEl>
                                        <p:attrNameLst>
                                          <p:attrName>fillcolor</p:attrName>
                                        </p:attrNameLst>
                                      </p:cBhvr>
                                      <p:by>
                                        <p:hsl h="7200000" s="0" l="0"/>
                                      </p:by>
                                    </p:animClr>
                                    <p:animClr clrSpc="hsl" dir="cw">
                                      <p:cBhvr>
                                        <p:cTn id="8" dur="500" fill="hold"/>
                                        <p:tgtEl>
                                          <p:spTgt spid="33813"/>
                                        </p:tgtEl>
                                        <p:attrNameLst>
                                          <p:attrName>stroke.color</p:attrName>
                                        </p:attrNameLst>
                                      </p:cBhvr>
                                      <p:by>
                                        <p:hsl h="7200000" s="0" l="0"/>
                                      </p:by>
                                    </p:animClr>
                                    <p:set>
                                      <p:cBhvr>
                                        <p:cTn id="9" dur="500" fill="hold"/>
                                        <p:tgtEl>
                                          <p:spTgt spid="33813"/>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4"/>
                                        </p:tgtEl>
                                        <p:attrNameLst>
                                          <p:attrName>style.color</p:attrName>
                                        </p:attrNameLst>
                                      </p:cBhvr>
                                      <p:by>
                                        <p:hsl h="0" s="-70588" l="0"/>
                                      </p:by>
                                    </p:animClr>
                                    <p:animClr clrSpc="hsl" dir="cw">
                                      <p:cBhvr>
                                        <p:cTn id="12" dur="500" fill="hold"/>
                                        <p:tgtEl>
                                          <p:spTgt spid="33814"/>
                                        </p:tgtEl>
                                        <p:attrNameLst>
                                          <p:attrName>fillcolor</p:attrName>
                                        </p:attrNameLst>
                                      </p:cBhvr>
                                      <p:by>
                                        <p:hsl h="0" s="-70588" l="0"/>
                                      </p:by>
                                    </p:animClr>
                                    <p:animClr clrSpc="hsl" dir="cw">
                                      <p:cBhvr>
                                        <p:cTn id="13" dur="500" fill="hold"/>
                                        <p:tgtEl>
                                          <p:spTgt spid="33814"/>
                                        </p:tgtEl>
                                        <p:attrNameLst>
                                          <p:attrName>stroke.color</p:attrName>
                                        </p:attrNameLst>
                                      </p:cBhvr>
                                      <p:by>
                                        <p:hsl h="0" s="-70588" l="0"/>
                                      </p:by>
                                    </p:animClr>
                                    <p:set>
                                      <p:cBhvr>
                                        <p:cTn id="14" dur="500" fill="hold"/>
                                        <p:tgtEl>
                                          <p:spTgt spid="33814"/>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0" s="-70588" l="0"/>
                                      </p:by>
                                    </p:animClr>
                                    <p:animClr clrSpc="hsl" dir="cw">
                                      <p:cBhvr>
                                        <p:cTn id="17" dur="500" fill="hold"/>
                                        <p:tgtEl>
                                          <p:spTgt spid="33816"/>
                                        </p:tgtEl>
                                        <p:attrNameLst>
                                          <p:attrName>fillcolor</p:attrName>
                                        </p:attrNameLst>
                                      </p:cBhvr>
                                      <p:by>
                                        <p:hsl h="0" s="-70588" l="0"/>
                                      </p:by>
                                    </p:animClr>
                                    <p:animClr clrSpc="hsl" dir="cw">
                                      <p:cBhvr>
                                        <p:cTn id="18" dur="500" fill="hold"/>
                                        <p:tgtEl>
                                          <p:spTgt spid="33816"/>
                                        </p:tgtEl>
                                        <p:attrNameLst>
                                          <p:attrName>stroke.color</p:attrName>
                                        </p:attrNameLst>
                                      </p:cBhvr>
                                      <p:by>
                                        <p:hsl h="0" s="-70588"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45060" name="Text Box 4"/>
          <p:cNvSpPr txBox="1">
            <a:spLocks noChangeArrowheads="1"/>
          </p:cNvSpPr>
          <p:nvPr/>
        </p:nvSpPr>
        <p:spPr bwMode="auto">
          <a:xfrm>
            <a:off x="769938" y="3540125"/>
            <a:ext cx="7772400" cy="915988"/>
          </a:xfrm>
          <a:prstGeom prst="rect">
            <a:avLst/>
          </a:prstGeom>
          <a:noFill/>
          <a:ln w="9525">
            <a:noFill/>
            <a:miter lim="800000"/>
            <a:headEnd/>
            <a:tailEnd/>
          </a:ln>
        </p:spPr>
        <p:txBody>
          <a:bodyPr>
            <a:spAutoFit/>
          </a:bodyPr>
          <a:lstStyle/>
          <a:p>
            <a:pPr algn="ctr"/>
            <a:r>
              <a:rPr lang="fr-FR"/>
              <a:t>Les trois quarts des salariés ne travaillent pas dans leur commune de résidence selon l'Insee. </a:t>
            </a:r>
            <a:r>
              <a:rPr lang="fr-FR">
                <a:solidFill>
                  <a:schemeClr val="accent2"/>
                </a:solidFill>
              </a:rPr>
              <a:t>Ils parcourent en moyenne 26 km pour se rendre sur leur lieu de travail</a:t>
            </a:r>
            <a:r>
              <a:rPr lang="fr-FR"/>
              <a:t>.</a:t>
            </a:r>
          </a:p>
        </p:txBody>
      </p:sp>
      <p:sp>
        <p:nvSpPr>
          <p:cNvPr id="176131"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24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75784" name="Text Box 8"/>
          <p:cNvSpPr txBox="1">
            <a:spLocks noChangeArrowheads="1"/>
          </p:cNvSpPr>
          <p:nvPr/>
        </p:nvSpPr>
        <p:spPr bwMode="auto">
          <a:xfrm>
            <a:off x="7473950" y="6578600"/>
            <a:ext cx="183673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INSEE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660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3" name="Titre 1"/>
          <p:cNvSpPr>
            <a:spLocks noGrp="1"/>
          </p:cNvSpPr>
          <p:nvPr>
            <p:ph type="title" idx="4294967295"/>
          </p:nvPr>
        </p:nvSpPr>
        <p:spPr/>
        <p:txBody>
          <a:bodyPr/>
          <a:lstStyle/>
          <a:p>
            <a:pPr eaLnBrk="1" hangingPunct="1"/>
            <a:r>
              <a:rPr lang="fr-FR" sz="2400" b="1" smtClean="0"/>
              <a:t>A votre avis, parmi les affirmations suivantes, laquelle/lesquelles sont vraies ?</a:t>
            </a:r>
          </a:p>
        </p:txBody>
      </p:sp>
      <p:sp>
        <p:nvSpPr>
          <p:cNvPr id="1771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Les autobus émettent 2 fois moins de CO2 que la voiture</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 métro parisien consomme 7 fois moins d’énergie que la voiture</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 tramway consomme 10 fois moins que la voiture</a:t>
            </a:r>
          </a:p>
        </p:txBody>
      </p:sp>
      <p:pic>
        <p:nvPicPr>
          <p:cNvPr id="177159"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77160"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77161"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3"/>
                                        </p:tgtEl>
                                        <p:attrNameLst>
                                          <p:attrName>style.color</p:attrName>
                                        </p:attrNameLst>
                                      </p:cBhvr>
                                      <p:by>
                                        <p:hsl h="7200000" s="0" l="0"/>
                                      </p:by>
                                    </p:animClr>
                                    <p:animClr clrSpc="hsl" dir="cw">
                                      <p:cBhvr>
                                        <p:cTn id="7" dur="500" fill="hold"/>
                                        <p:tgtEl>
                                          <p:spTgt spid="33813"/>
                                        </p:tgtEl>
                                        <p:attrNameLst>
                                          <p:attrName>fillcolor</p:attrName>
                                        </p:attrNameLst>
                                      </p:cBhvr>
                                      <p:by>
                                        <p:hsl h="7200000" s="0" l="0"/>
                                      </p:by>
                                    </p:animClr>
                                    <p:animClr clrSpc="hsl" dir="cw">
                                      <p:cBhvr>
                                        <p:cTn id="8" dur="500" fill="hold"/>
                                        <p:tgtEl>
                                          <p:spTgt spid="33813"/>
                                        </p:tgtEl>
                                        <p:attrNameLst>
                                          <p:attrName>stroke.color</p:attrName>
                                        </p:attrNameLst>
                                      </p:cBhvr>
                                      <p:by>
                                        <p:hsl h="7200000" s="0" l="0"/>
                                      </p:by>
                                    </p:animClr>
                                    <p:set>
                                      <p:cBhvr>
                                        <p:cTn id="9" dur="500" fill="hold"/>
                                        <p:tgtEl>
                                          <p:spTgt spid="33813"/>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33814"/>
                                        </p:tgtEl>
                                        <p:attrNameLst>
                                          <p:attrName>style.color</p:attrName>
                                        </p:attrNameLst>
                                      </p:cBhvr>
                                      <p:by>
                                        <p:hsl h="7200000" s="0" l="0"/>
                                      </p:by>
                                    </p:animClr>
                                    <p:animClr clrSpc="hsl" dir="cw">
                                      <p:cBhvr>
                                        <p:cTn id="12" dur="500" fill="hold"/>
                                        <p:tgtEl>
                                          <p:spTgt spid="33814"/>
                                        </p:tgtEl>
                                        <p:attrNameLst>
                                          <p:attrName>fillcolor</p:attrName>
                                        </p:attrNameLst>
                                      </p:cBhvr>
                                      <p:by>
                                        <p:hsl h="7200000" s="0" l="0"/>
                                      </p:by>
                                    </p:animClr>
                                    <p:animClr clrSpc="hsl" dir="cw">
                                      <p:cBhvr>
                                        <p:cTn id="13" dur="500" fill="hold"/>
                                        <p:tgtEl>
                                          <p:spTgt spid="33814"/>
                                        </p:tgtEl>
                                        <p:attrNameLst>
                                          <p:attrName>stroke.color</p:attrName>
                                        </p:attrNameLst>
                                      </p:cBhvr>
                                      <p:by>
                                        <p:hsl h="7200000" s="0" l="0"/>
                                      </p:by>
                                    </p:animClr>
                                    <p:set>
                                      <p:cBhvr>
                                        <p:cTn id="14" dur="500" fill="hold"/>
                                        <p:tgtEl>
                                          <p:spTgt spid="33814"/>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7200000" s="0" l="0"/>
                                      </p:by>
                                    </p:animClr>
                                    <p:animClr clrSpc="hsl" dir="cw">
                                      <p:cBhvr>
                                        <p:cTn id="17" dur="500" fill="hold"/>
                                        <p:tgtEl>
                                          <p:spTgt spid="33816"/>
                                        </p:tgtEl>
                                        <p:attrNameLst>
                                          <p:attrName>fillcolor</p:attrName>
                                        </p:attrNameLst>
                                      </p:cBhvr>
                                      <p:by>
                                        <p:hsl h="7200000" s="0" l="0"/>
                                      </p:by>
                                    </p:animClr>
                                    <p:animClr clrSpc="hsl" dir="cw">
                                      <p:cBhvr>
                                        <p:cTn id="18" dur="500" fill="hold"/>
                                        <p:tgtEl>
                                          <p:spTgt spid="33816"/>
                                        </p:tgtEl>
                                        <p:attrNameLst>
                                          <p:attrName>stroke.color</p:attrName>
                                        </p:attrNameLst>
                                      </p:cBhvr>
                                      <p:by>
                                        <p:hsl h="7200000" s="0"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1800" b="1" smtClean="0"/>
              <a:t>Vous devez prendre une décision importante pour l’organisation (sur une thématique quelconque). Comment procédez-vous ?</a:t>
            </a:r>
            <a:r>
              <a:rPr lang="fr-FR" smtClean="0"/>
              <a:t> </a:t>
            </a:r>
          </a:p>
        </p:txBody>
      </p:sp>
      <p:sp>
        <p:nvSpPr>
          <p:cNvPr id="3584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1765" name="AutoShape 21"/>
          <p:cNvSpPr>
            <a:spLocks noChangeArrowheads="1"/>
          </p:cNvSpPr>
          <p:nvPr/>
        </p:nvSpPr>
        <p:spPr bwMode="auto">
          <a:xfrm>
            <a:off x="390525" y="2398713"/>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J’utilise systématiquement un outil ou système d'évaluation de l'impact RSE de cette décision qui prend en considération le niveau de risques liés à la décision</a:t>
            </a:r>
          </a:p>
        </p:txBody>
      </p:sp>
      <p:sp>
        <p:nvSpPr>
          <p:cNvPr id="31766" name="AutoShape 22"/>
          <p:cNvSpPr>
            <a:spLocks noChangeArrowheads="1"/>
          </p:cNvSpPr>
          <p:nvPr/>
        </p:nvSpPr>
        <p:spPr bwMode="auto">
          <a:xfrm>
            <a:off x="414338" y="3454400"/>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Je prends la décision la plus rentable économiquement parlant pour l’organisation</a:t>
            </a:r>
          </a:p>
        </p:txBody>
      </p:sp>
      <p:sp>
        <p:nvSpPr>
          <p:cNvPr id="31769" name="AutoShape 25"/>
          <p:cNvSpPr>
            <a:spLocks noChangeArrowheads="1"/>
          </p:cNvSpPr>
          <p:nvPr/>
        </p:nvSpPr>
        <p:spPr bwMode="auto">
          <a:xfrm>
            <a:off x="393700" y="4179888"/>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Je m’appuie sur des systèmes d'aide à la décision qui intègrent les critères RSE pour prendre la bonne décision</a:t>
            </a:r>
          </a:p>
        </p:txBody>
      </p:sp>
      <p:pic>
        <p:nvPicPr>
          <p:cNvPr id="35847" name="Picture 45" descr="risque"/>
          <p:cNvPicPr>
            <a:picLocks noChangeAspect="1" noChangeArrowheads="1"/>
          </p:cNvPicPr>
          <p:nvPr/>
        </p:nvPicPr>
        <p:blipFill>
          <a:blip r:embed="rId2"/>
          <a:srcRect/>
          <a:stretch>
            <a:fillRect/>
          </a:stretch>
        </p:blipFill>
        <p:spPr bwMode="auto">
          <a:xfrm>
            <a:off x="7312025" y="214313"/>
            <a:ext cx="1603375" cy="901700"/>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69200" y="4914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8300" y="5757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8300" y="5757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74013" y="5767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74013" y="5754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74013" y="5767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74013" y="5754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8475" y="5762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6413" y="5765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12125"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9900" y="5762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12125" y="5768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8475" y="5765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40700"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7525" y="5767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6888" y="5773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31175"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5865" name="Picture 6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5866" name="Picture 6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5867" name="Picture 6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240"/>
                            </p:stCondLst>
                            <p:childTnLst>
                              <p:par>
                                <p:cTn id="11" presetID="12" presetClass="entr" presetSubtype="4" fill="hold" grpId="0" nodeType="afterEffect">
                                  <p:stCondLst>
                                    <p:cond delay="6000"/>
                                  </p:stCondLst>
                                  <p:childTnLst>
                                    <p:set>
                                      <p:cBhvr>
                                        <p:cTn id="12" dur="1" fill="hold">
                                          <p:stCondLst>
                                            <p:cond delay="0"/>
                                          </p:stCondLst>
                                        </p:cTn>
                                        <p:tgtEl>
                                          <p:spTgt spid="31765"/>
                                        </p:tgtEl>
                                        <p:attrNameLst>
                                          <p:attrName>style.visibility</p:attrName>
                                        </p:attrNameLst>
                                      </p:cBhvr>
                                      <p:to>
                                        <p:strVal val="visible"/>
                                      </p:to>
                                    </p:set>
                                    <p:animEffect transition="in" filter="slide(fromBottom)">
                                      <p:cBhvr>
                                        <p:cTn id="13" dur="500"/>
                                        <p:tgtEl>
                                          <p:spTgt spid="31765"/>
                                        </p:tgtEl>
                                      </p:cBhvr>
                                    </p:animEffect>
                                  </p:childTnLst>
                                </p:cTn>
                              </p:par>
                            </p:childTnLst>
                          </p:cTn>
                        </p:par>
                        <p:par>
                          <p:cTn id="14" fill="hold">
                            <p:stCondLst>
                              <p:cond delay="10740"/>
                            </p:stCondLst>
                            <p:childTnLst>
                              <p:par>
                                <p:cTn id="15" presetID="12" presetClass="entr" presetSubtype="4" fill="hold" grpId="0" nodeType="afterEffect">
                                  <p:stCondLst>
                                    <p:cond delay="6000"/>
                                  </p:stCondLst>
                                  <p:childTnLst>
                                    <p:set>
                                      <p:cBhvr>
                                        <p:cTn id="16" dur="1" fill="hold">
                                          <p:stCondLst>
                                            <p:cond delay="0"/>
                                          </p:stCondLst>
                                        </p:cTn>
                                        <p:tgtEl>
                                          <p:spTgt spid="31766"/>
                                        </p:tgtEl>
                                        <p:attrNameLst>
                                          <p:attrName>style.visibility</p:attrName>
                                        </p:attrNameLst>
                                      </p:cBhvr>
                                      <p:to>
                                        <p:strVal val="visible"/>
                                      </p:to>
                                    </p:set>
                                    <p:animEffect transition="in" filter="slide(fromBottom)">
                                      <p:cBhvr>
                                        <p:cTn id="17" dur="500"/>
                                        <p:tgtEl>
                                          <p:spTgt spid="31766"/>
                                        </p:tgtEl>
                                      </p:cBhvr>
                                    </p:animEffect>
                                  </p:childTnLst>
                                </p:cTn>
                              </p:par>
                            </p:childTnLst>
                          </p:cTn>
                        </p:par>
                        <p:par>
                          <p:cTn id="18" fill="hold">
                            <p:stCondLst>
                              <p:cond delay="17240"/>
                            </p:stCondLst>
                            <p:childTnLst>
                              <p:par>
                                <p:cTn id="19" presetID="12" presetClass="entr" presetSubtype="4" fill="hold" grpId="0" nodeType="afterEffect">
                                  <p:stCondLst>
                                    <p:cond delay="6000"/>
                                  </p:stCondLst>
                                  <p:childTnLst>
                                    <p:set>
                                      <p:cBhvr>
                                        <p:cTn id="20" dur="1" fill="hold">
                                          <p:stCondLst>
                                            <p:cond delay="0"/>
                                          </p:stCondLst>
                                        </p:cTn>
                                        <p:tgtEl>
                                          <p:spTgt spid="31769"/>
                                        </p:tgtEl>
                                        <p:attrNameLst>
                                          <p:attrName>style.visibility</p:attrName>
                                        </p:attrNameLst>
                                      </p:cBhvr>
                                      <p:to>
                                        <p:strVal val="visible"/>
                                      </p:to>
                                    </p:set>
                                    <p:animEffect transition="in" filter="slide(fromBottom)">
                                      <p:cBhvr>
                                        <p:cTn id="21" dur="500"/>
                                        <p:tgtEl>
                                          <p:spTgt spid="31769"/>
                                        </p:tgtEl>
                                      </p:cBhvr>
                                    </p:animEffect>
                                  </p:childTnLst>
                                </p:cTn>
                              </p:par>
                            </p:childTnLst>
                          </p:cTn>
                        </p:par>
                        <p:par>
                          <p:cTn id="22" fill="hold">
                            <p:stCondLst>
                              <p:cond delay="23740"/>
                            </p:stCondLst>
                            <p:childTnLst>
                              <p:par>
                                <p:cTn id="23" presetID="1" presetClass="entr" presetSubtype="0" fill="hold" nodeType="afterEffect">
                                  <p:stCondLst>
                                    <p:cond delay="5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292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292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302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302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312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312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322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322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332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332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342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342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352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352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362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362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372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372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382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382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392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392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402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402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412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412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422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422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432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432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442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765" grpId="0" animBg="1"/>
      <p:bldP spid="31766" grpId="0" animBg="1"/>
      <p:bldP spid="3176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a:t>
            </a:r>
          </a:p>
        </p:txBody>
      </p:sp>
      <p:sp>
        <p:nvSpPr>
          <p:cNvPr id="45060" name="Text Box 4"/>
          <p:cNvSpPr txBox="1">
            <a:spLocks noChangeArrowheads="1"/>
          </p:cNvSpPr>
          <p:nvPr/>
        </p:nvSpPr>
        <p:spPr bwMode="auto">
          <a:xfrm>
            <a:off x="769938" y="3159125"/>
            <a:ext cx="7772400" cy="2014538"/>
          </a:xfrm>
          <a:prstGeom prst="rect">
            <a:avLst/>
          </a:prstGeom>
          <a:noFill/>
          <a:ln w="9525">
            <a:noFill/>
            <a:miter lim="800000"/>
            <a:headEnd/>
            <a:tailEnd/>
          </a:ln>
        </p:spPr>
        <p:txBody>
          <a:bodyPr>
            <a:spAutoFit/>
          </a:bodyPr>
          <a:lstStyle/>
          <a:p>
            <a:pPr algn="ctr"/>
            <a:r>
              <a:rPr lang="fr-FR"/>
              <a:t>Pour nos déplacements, la solution des </a:t>
            </a:r>
            <a:r>
              <a:rPr lang="fr-FR">
                <a:solidFill>
                  <a:schemeClr val="accent2"/>
                </a:solidFill>
              </a:rPr>
              <a:t>transports en commun est aujourd’hui le meilleur moyen de réduire  nos émissions de gaz à effet de serre</a:t>
            </a:r>
            <a:r>
              <a:rPr lang="fr-FR"/>
              <a:t>. </a:t>
            </a:r>
          </a:p>
          <a:p>
            <a:pPr algn="ctr"/>
            <a:endParaRPr lang="fr-FR"/>
          </a:p>
          <a:p>
            <a:pPr algn="ctr"/>
            <a:r>
              <a:rPr lang="fr-FR"/>
              <a:t>Si vous en avez la possibilité, privilégiez donc les transports en commun! Ceux-ci émettent moins de gaz à effet de serre et vous permettent de vous adonner aux plaisirs de la lecture ou des sudokus, matin et soir ! </a:t>
            </a:r>
          </a:p>
        </p:txBody>
      </p:sp>
      <p:sp>
        <p:nvSpPr>
          <p:cNvPr id="178179"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25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75784" name="Text Box 8"/>
          <p:cNvSpPr txBox="1">
            <a:spLocks noChangeArrowheads="1"/>
          </p:cNvSpPr>
          <p:nvPr/>
        </p:nvSpPr>
        <p:spPr bwMode="auto">
          <a:xfrm>
            <a:off x="5194300" y="6451600"/>
            <a:ext cx="4433888" cy="3968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sur le changement climatique - Ministère de l’écologie, du développement durable et de l’énergie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292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itre 1"/>
          <p:cNvSpPr>
            <a:spLocks noGrp="1"/>
          </p:cNvSpPr>
          <p:nvPr>
            <p:ph type="title" idx="4294967295"/>
          </p:nvPr>
        </p:nvSpPr>
        <p:spPr/>
        <p:txBody>
          <a:bodyPr/>
          <a:lstStyle/>
          <a:p>
            <a:pPr eaLnBrk="1" hangingPunct="1"/>
            <a:r>
              <a:rPr lang="fr-FR" sz="2800" b="1" smtClean="0"/>
              <a:t>Qu'est-ce que le covoiturage ?</a:t>
            </a:r>
          </a:p>
        </p:txBody>
      </p:sp>
      <p:sp>
        <p:nvSpPr>
          <p:cNvPr id="1792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 fait de prêter sa voiture à une ou plusieurs personnes</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 fait d'utiliser plusieurs voitures pour effectuer le même trajet</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 fait d'utiliser à plusieurs une seule voiture, afin de faire ensemble le même trajet</a:t>
            </a:r>
          </a:p>
        </p:txBody>
      </p:sp>
      <p:pic>
        <p:nvPicPr>
          <p:cNvPr id="179207"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79208"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79209"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6"/>
                                        </p:tgtEl>
                                        <p:attrNameLst>
                                          <p:attrName>style.color</p:attrName>
                                        </p:attrNameLst>
                                      </p:cBhvr>
                                      <p:by>
                                        <p:hsl h="7200000" s="0" l="0"/>
                                      </p:by>
                                    </p:animClr>
                                    <p:animClr clrSpc="hsl" dir="cw">
                                      <p:cBhvr>
                                        <p:cTn id="7" dur="500" fill="hold"/>
                                        <p:tgtEl>
                                          <p:spTgt spid="33816"/>
                                        </p:tgtEl>
                                        <p:attrNameLst>
                                          <p:attrName>fillcolor</p:attrName>
                                        </p:attrNameLst>
                                      </p:cBhvr>
                                      <p:by>
                                        <p:hsl h="7200000" s="0" l="0"/>
                                      </p:by>
                                    </p:animClr>
                                    <p:animClr clrSpc="hsl" dir="cw">
                                      <p:cBhvr>
                                        <p:cTn id="8" dur="500" fill="hold"/>
                                        <p:tgtEl>
                                          <p:spTgt spid="33816"/>
                                        </p:tgtEl>
                                        <p:attrNameLst>
                                          <p:attrName>stroke.color</p:attrName>
                                        </p:attrNameLst>
                                      </p:cBhvr>
                                      <p:by>
                                        <p:hsl h="7200000" s="0" l="0"/>
                                      </p:by>
                                    </p:animClr>
                                    <p:set>
                                      <p:cBhvr>
                                        <p:cTn id="9" dur="500" fill="hold"/>
                                        <p:tgtEl>
                                          <p:spTgt spid="33816"/>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4"/>
                                        </p:tgtEl>
                                        <p:attrNameLst>
                                          <p:attrName>style.color</p:attrName>
                                        </p:attrNameLst>
                                      </p:cBhvr>
                                      <p:by>
                                        <p:hsl h="0" s="-70588" l="0"/>
                                      </p:by>
                                    </p:animClr>
                                    <p:animClr clrSpc="hsl" dir="cw">
                                      <p:cBhvr>
                                        <p:cTn id="17" dur="500" fill="hold"/>
                                        <p:tgtEl>
                                          <p:spTgt spid="33814"/>
                                        </p:tgtEl>
                                        <p:attrNameLst>
                                          <p:attrName>fillcolor</p:attrName>
                                        </p:attrNameLst>
                                      </p:cBhvr>
                                      <p:by>
                                        <p:hsl h="0" s="-70588" l="0"/>
                                      </p:by>
                                    </p:animClr>
                                    <p:animClr clrSpc="hsl" dir="cw">
                                      <p:cBhvr>
                                        <p:cTn id="18" dur="500" fill="hold"/>
                                        <p:tgtEl>
                                          <p:spTgt spid="33814"/>
                                        </p:tgtEl>
                                        <p:attrNameLst>
                                          <p:attrName>stroke.color</p:attrName>
                                        </p:attrNameLst>
                                      </p:cBhvr>
                                      <p:by>
                                        <p:hsl h="0" s="-70588" l="0"/>
                                      </p:by>
                                    </p:animClr>
                                    <p:set>
                                      <p:cBhvr>
                                        <p:cTn id="19" dur="500" fill="hold"/>
                                        <p:tgtEl>
                                          <p:spTgt spid="338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45060" name="Text Box 4"/>
          <p:cNvSpPr txBox="1">
            <a:spLocks noChangeArrowheads="1"/>
          </p:cNvSpPr>
          <p:nvPr/>
        </p:nvSpPr>
        <p:spPr bwMode="auto">
          <a:xfrm>
            <a:off x="769938" y="3159125"/>
            <a:ext cx="7772400" cy="2014538"/>
          </a:xfrm>
          <a:prstGeom prst="rect">
            <a:avLst/>
          </a:prstGeom>
          <a:noFill/>
          <a:ln w="9525">
            <a:noFill/>
            <a:miter lim="800000"/>
            <a:headEnd/>
            <a:tailEnd/>
          </a:ln>
        </p:spPr>
        <p:txBody>
          <a:bodyPr>
            <a:spAutoFit/>
          </a:bodyPr>
          <a:lstStyle/>
          <a:p>
            <a:pPr algn="ctr"/>
            <a:r>
              <a:rPr lang="fr-FR"/>
              <a:t>Le covoiturage désigne bien le fait d'utiliser à plusieurs une seule voiture (pour aller en cours ou au travail par exemple). Cela permet de </a:t>
            </a:r>
            <a:r>
              <a:rPr lang="fr-FR">
                <a:solidFill>
                  <a:schemeClr val="accent2"/>
                </a:solidFill>
              </a:rPr>
              <a:t>réduire les émissions de CO2</a:t>
            </a:r>
            <a:r>
              <a:rPr lang="fr-FR"/>
              <a:t>, de </a:t>
            </a:r>
            <a:r>
              <a:rPr lang="fr-FR">
                <a:solidFill>
                  <a:schemeClr val="accent2"/>
                </a:solidFill>
              </a:rPr>
              <a:t>désencombrer les routes</a:t>
            </a:r>
            <a:r>
              <a:rPr lang="fr-FR"/>
              <a:t> mais aussi de faire des </a:t>
            </a:r>
            <a:r>
              <a:rPr lang="fr-FR">
                <a:solidFill>
                  <a:schemeClr val="accent2"/>
                </a:solidFill>
              </a:rPr>
              <a:t>économies financières</a:t>
            </a:r>
            <a:r>
              <a:rPr lang="fr-FR"/>
              <a:t> et de </a:t>
            </a:r>
            <a:r>
              <a:rPr lang="fr-FR">
                <a:solidFill>
                  <a:schemeClr val="accent2"/>
                </a:solidFill>
              </a:rPr>
              <a:t>recréer du lien </a:t>
            </a:r>
            <a:r>
              <a:rPr lang="fr-FR"/>
              <a:t>! </a:t>
            </a:r>
          </a:p>
          <a:p>
            <a:pPr algn="ctr"/>
            <a:endParaRPr lang="fr-FR"/>
          </a:p>
          <a:p>
            <a:pPr algn="ctr"/>
            <a:r>
              <a:rPr lang="fr-FR"/>
              <a:t>Plusieurs sites de covoiturage existent, notamment ceux des Conseils généraux 87 et 19</a:t>
            </a:r>
          </a:p>
        </p:txBody>
      </p:sp>
      <p:sp>
        <p:nvSpPr>
          <p:cNvPr id="180227"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26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Titre 1"/>
          <p:cNvSpPr>
            <a:spLocks noGrp="1"/>
          </p:cNvSpPr>
          <p:nvPr>
            <p:ph type="title" idx="4294967295"/>
          </p:nvPr>
        </p:nvSpPr>
        <p:spPr/>
        <p:txBody>
          <a:bodyPr/>
          <a:lstStyle/>
          <a:p>
            <a:pPr eaLnBrk="1" hangingPunct="1"/>
            <a:r>
              <a:rPr lang="fr-FR" sz="2000" b="1" smtClean="0"/>
              <a:t>Intégrer le développement durable dans les déplacements professionnels, c’est par exemple :</a:t>
            </a:r>
          </a:p>
        </p:txBody>
      </p:sp>
      <p:sp>
        <p:nvSpPr>
          <p:cNvPr id="18125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27</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1224" name="AutoShape 24"/>
          <p:cNvSpPr>
            <a:spLocks noChangeArrowheads="1"/>
          </p:cNvSpPr>
          <p:nvPr/>
        </p:nvSpPr>
        <p:spPr bwMode="auto">
          <a:xfrm>
            <a:off x="479425" y="22415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Mettre en place le covoiturage</a:t>
            </a:r>
          </a:p>
        </p:txBody>
      </p:sp>
      <p:sp>
        <p:nvSpPr>
          <p:cNvPr id="51225" name="AutoShape 25"/>
          <p:cNvSpPr>
            <a:spLocks noChangeArrowheads="1"/>
          </p:cNvSpPr>
          <p:nvPr/>
        </p:nvSpPr>
        <p:spPr bwMode="auto">
          <a:xfrm>
            <a:off x="493713" y="273367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Regrouper des réunions sur un même endroit</a:t>
            </a:r>
          </a:p>
        </p:txBody>
      </p:sp>
      <p:sp>
        <p:nvSpPr>
          <p:cNvPr id="51226" name="AutoShape 26"/>
          <p:cNvSpPr>
            <a:spLocks noChangeArrowheads="1"/>
          </p:cNvSpPr>
          <p:nvPr/>
        </p:nvSpPr>
        <p:spPr bwMode="auto">
          <a:xfrm>
            <a:off x="488950" y="3227388"/>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Choisir des lieux de rassemblement centraux et bien desservis par les transports en commun </a:t>
            </a:r>
          </a:p>
        </p:txBody>
      </p:sp>
      <p:sp>
        <p:nvSpPr>
          <p:cNvPr id="51227" name="AutoShape 27"/>
          <p:cNvSpPr>
            <a:spLocks noChangeArrowheads="1"/>
          </p:cNvSpPr>
          <p:nvPr/>
        </p:nvSpPr>
        <p:spPr bwMode="auto">
          <a:xfrm>
            <a:off x="512763" y="40227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Mettre à disposition une voiture de service par collaborateur</a:t>
            </a:r>
          </a:p>
        </p:txBody>
      </p:sp>
      <p:sp>
        <p:nvSpPr>
          <p:cNvPr id="51229" name="AutoShape 29"/>
          <p:cNvSpPr>
            <a:spLocks noChangeArrowheads="1"/>
          </p:cNvSpPr>
          <p:nvPr/>
        </p:nvSpPr>
        <p:spPr bwMode="auto">
          <a:xfrm>
            <a:off x="531813" y="4518025"/>
            <a:ext cx="6405562"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Organiser des réunions en visioconférence</a:t>
            </a:r>
          </a:p>
        </p:txBody>
      </p:sp>
      <p:pic>
        <p:nvPicPr>
          <p:cNvPr id="181257" name="Picture 47" descr="pource"/>
          <p:cNvPicPr>
            <a:picLocks noChangeAspect="1" noChangeArrowheads="1"/>
          </p:cNvPicPr>
          <p:nvPr/>
        </p:nvPicPr>
        <p:blipFill>
          <a:blip r:embed="rId2"/>
          <a:srcRect/>
          <a:stretch>
            <a:fillRect/>
          </a:stretch>
        </p:blipFill>
        <p:spPr bwMode="auto">
          <a:xfrm>
            <a:off x="8110538" y="214313"/>
            <a:ext cx="803275" cy="889000"/>
          </a:xfrm>
          <a:prstGeom prst="rect">
            <a:avLst/>
          </a:prstGeom>
          <a:noFill/>
          <a:ln w="9525">
            <a:noFill/>
            <a:miter lim="800000"/>
            <a:headEnd/>
            <a:tailEnd/>
          </a:ln>
        </p:spPr>
      </p:pic>
      <p:pic>
        <p:nvPicPr>
          <p:cNvPr id="181258" name="Picture 4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81259" name="Picture 4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81260" name="Picture 5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81261" name="Picture 51"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1224"/>
                                        </p:tgtEl>
                                        <p:attrNameLst>
                                          <p:attrName>style.color</p:attrName>
                                        </p:attrNameLst>
                                      </p:cBhvr>
                                      <p:by>
                                        <p:hsl h="7200000" s="0" l="0"/>
                                      </p:by>
                                    </p:animClr>
                                    <p:animClr clrSpc="hsl" dir="cw">
                                      <p:cBhvr>
                                        <p:cTn id="7" dur="500" fill="hold"/>
                                        <p:tgtEl>
                                          <p:spTgt spid="51224"/>
                                        </p:tgtEl>
                                        <p:attrNameLst>
                                          <p:attrName>fillcolor</p:attrName>
                                        </p:attrNameLst>
                                      </p:cBhvr>
                                      <p:by>
                                        <p:hsl h="7200000" s="0" l="0"/>
                                      </p:by>
                                    </p:animClr>
                                    <p:animClr clrSpc="hsl" dir="cw">
                                      <p:cBhvr>
                                        <p:cTn id="8" dur="500" fill="hold"/>
                                        <p:tgtEl>
                                          <p:spTgt spid="51224"/>
                                        </p:tgtEl>
                                        <p:attrNameLst>
                                          <p:attrName>stroke.color</p:attrName>
                                        </p:attrNameLst>
                                      </p:cBhvr>
                                      <p:by>
                                        <p:hsl h="7200000" s="0" l="0"/>
                                      </p:by>
                                    </p:animClr>
                                    <p:set>
                                      <p:cBhvr>
                                        <p:cTn id="9" dur="500" fill="hold"/>
                                        <p:tgtEl>
                                          <p:spTgt spid="51224"/>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51225"/>
                                        </p:tgtEl>
                                        <p:attrNameLst>
                                          <p:attrName>style.color</p:attrName>
                                        </p:attrNameLst>
                                      </p:cBhvr>
                                      <p:by>
                                        <p:hsl h="7200000" s="0" l="0"/>
                                      </p:by>
                                    </p:animClr>
                                    <p:animClr clrSpc="hsl" dir="cw">
                                      <p:cBhvr>
                                        <p:cTn id="12" dur="500" fill="hold"/>
                                        <p:tgtEl>
                                          <p:spTgt spid="51225"/>
                                        </p:tgtEl>
                                        <p:attrNameLst>
                                          <p:attrName>fillcolor</p:attrName>
                                        </p:attrNameLst>
                                      </p:cBhvr>
                                      <p:by>
                                        <p:hsl h="7200000" s="0" l="0"/>
                                      </p:by>
                                    </p:animClr>
                                    <p:animClr clrSpc="hsl" dir="cw">
                                      <p:cBhvr>
                                        <p:cTn id="13" dur="500" fill="hold"/>
                                        <p:tgtEl>
                                          <p:spTgt spid="51225"/>
                                        </p:tgtEl>
                                        <p:attrNameLst>
                                          <p:attrName>stroke.color</p:attrName>
                                        </p:attrNameLst>
                                      </p:cBhvr>
                                      <p:by>
                                        <p:hsl h="7200000" s="0" l="0"/>
                                      </p:by>
                                    </p:animClr>
                                    <p:set>
                                      <p:cBhvr>
                                        <p:cTn id="14" dur="500" fill="hold"/>
                                        <p:tgtEl>
                                          <p:spTgt spid="51225"/>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51226"/>
                                        </p:tgtEl>
                                        <p:attrNameLst>
                                          <p:attrName>style.color</p:attrName>
                                        </p:attrNameLst>
                                      </p:cBhvr>
                                      <p:by>
                                        <p:hsl h="7200000" s="0" l="0"/>
                                      </p:by>
                                    </p:animClr>
                                    <p:animClr clrSpc="hsl" dir="cw">
                                      <p:cBhvr>
                                        <p:cTn id="17" dur="500" fill="hold"/>
                                        <p:tgtEl>
                                          <p:spTgt spid="51226"/>
                                        </p:tgtEl>
                                        <p:attrNameLst>
                                          <p:attrName>fillcolor</p:attrName>
                                        </p:attrNameLst>
                                      </p:cBhvr>
                                      <p:by>
                                        <p:hsl h="7200000" s="0" l="0"/>
                                      </p:by>
                                    </p:animClr>
                                    <p:animClr clrSpc="hsl" dir="cw">
                                      <p:cBhvr>
                                        <p:cTn id="18" dur="500" fill="hold"/>
                                        <p:tgtEl>
                                          <p:spTgt spid="51226"/>
                                        </p:tgtEl>
                                        <p:attrNameLst>
                                          <p:attrName>stroke.color</p:attrName>
                                        </p:attrNameLst>
                                      </p:cBhvr>
                                      <p:by>
                                        <p:hsl h="7200000" s="0" l="0"/>
                                      </p:by>
                                    </p:animClr>
                                    <p:set>
                                      <p:cBhvr>
                                        <p:cTn id="19" dur="500" fill="hold"/>
                                        <p:tgtEl>
                                          <p:spTgt spid="51226"/>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51229"/>
                                        </p:tgtEl>
                                        <p:attrNameLst>
                                          <p:attrName>style.color</p:attrName>
                                        </p:attrNameLst>
                                      </p:cBhvr>
                                      <p:by>
                                        <p:hsl h="7200000" s="0" l="0"/>
                                      </p:by>
                                    </p:animClr>
                                    <p:animClr clrSpc="hsl" dir="cw">
                                      <p:cBhvr>
                                        <p:cTn id="22" dur="500" fill="hold"/>
                                        <p:tgtEl>
                                          <p:spTgt spid="51229"/>
                                        </p:tgtEl>
                                        <p:attrNameLst>
                                          <p:attrName>fillcolor</p:attrName>
                                        </p:attrNameLst>
                                      </p:cBhvr>
                                      <p:by>
                                        <p:hsl h="7200000" s="0" l="0"/>
                                      </p:by>
                                    </p:animClr>
                                    <p:animClr clrSpc="hsl" dir="cw">
                                      <p:cBhvr>
                                        <p:cTn id="23" dur="500" fill="hold"/>
                                        <p:tgtEl>
                                          <p:spTgt spid="51229"/>
                                        </p:tgtEl>
                                        <p:attrNameLst>
                                          <p:attrName>stroke.color</p:attrName>
                                        </p:attrNameLst>
                                      </p:cBhvr>
                                      <p:by>
                                        <p:hsl h="7200000" s="0" l="0"/>
                                      </p:by>
                                    </p:animClr>
                                    <p:set>
                                      <p:cBhvr>
                                        <p:cTn id="24" dur="500" fill="hold"/>
                                        <p:tgtEl>
                                          <p:spTgt spid="51229"/>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51227"/>
                                        </p:tgtEl>
                                        <p:attrNameLst>
                                          <p:attrName>style.color</p:attrName>
                                        </p:attrNameLst>
                                      </p:cBhvr>
                                      <p:by>
                                        <p:hsl h="0" s="-70588" l="0"/>
                                      </p:by>
                                    </p:animClr>
                                    <p:animClr clrSpc="hsl" dir="cw">
                                      <p:cBhvr>
                                        <p:cTn id="27" dur="500" fill="hold"/>
                                        <p:tgtEl>
                                          <p:spTgt spid="51227"/>
                                        </p:tgtEl>
                                        <p:attrNameLst>
                                          <p:attrName>fillcolor</p:attrName>
                                        </p:attrNameLst>
                                      </p:cBhvr>
                                      <p:by>
                                        <p:hsl h="0" s="-70588" l="0"/>
                                      </p:by>
                                    </p:animClr>
                                    <p:animClr clrSpc="hsl" dir="cw">
                                      <p:cBhvr>
                                        <p:cTn id="28" dur="500" fill="hold"/>
                                        <p:tgtEl>
                                          <p:spTgt spid="51227"/>
                                        </p:tgtEl>
                                        <p:attrNameLst>
                                          <p:attrName>stroke.color</p:attrName>
                                        </p:attrNameLst>
                                      </p:cBhvr>
                                      <p:by>
                                        <p:hsl h="0" s="-70588" l="0"/>
                                      </p:by>
                                    </p:animClr>
                                    <p:set>
                                      <p:cBhvr>
                                        <p:cTn id="29" dur="500" fill="hold"/>
                                        <p:tgtEl>
                                          <p:spTgt spid="512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4" grpId="0" animBg="1"/>
      <p:bldP spid="51225" grpId="0" animBg="1"/>
      <p:bldP spid="51226" grpId="0" animBg="1"/>
      <p:bldP spid="51227" grpId="0" animBg="1"/>
      <p:bldP spid="5122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E</a:t>
            </a:r>
          </a:p>
        </p:txBody>
      </p:sp>
      <p:sp>
        <p:nvSpPr>
          <p:cNvPr id="18227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27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19075" y="2549525"/>
            <a:ext cx="8758238" cy="3937000"/>
          </a:xfrm>
          <a:prstGeom prst="rect">
            <a:avLst/>
          </a:prstGeom>
          <a:noFill/>
          <a:ln w="9525">
            <a:noFill/>
            <a:miter lim="800000"/>
            <a:headEnd/>
            <a:tailEnd/>
          </a:ln>
        </p:spPr>
        <p:txBody>
          <a:bodyPr>
            <a:spAutoFit/>
          </a:bodyPr>
          <a:lstStyle/>
          <a:p>
            <a:pPr algn="ctr"/>
            <a:r>
              <a:rPr lang="fr-FR"/>
              <a:t>Il est très important de </a:t>
            </a:r>
            <a:r>
              <a:rPr lang="fr-FR">
                <a:solidFill>
                  <a:schemeClr val="folHlink"/>
                </a:solidFill>
              </a:rPr>
              <a:t>mettre en place des systèmes d’éco-mobilité</a:t>
            </a:r>
            <a:r>
              <a:rPr lang="fr-FR"/>
              <a:t> dans une entreprise afin de s’inscrire au maximum dans une démarche de RSE ! </a:t>
            </a:r>
          </a:p>
          <a:p>
            <a:pPr algn="ctr"/>
            <a:endParaRPr lang="fr-FR"/>
          </a:p>
          <a:p>
            <a:pPr algn="ctr"/>
            <a:endParaRPr lang="fr-FR"/>
          </a:p>
          <a:p>
            <a:pPr>
              <a:buFontTx/>
              <a:buChar char="-"/>
            </a:pPr>
            <a:r>
              <a:rPr lang="fr-FR"/>
              <a:t> Encourager le </a:t>
            </a:r>
            <a:r>
              <a:rPr lang="fr-FR">
                <a:solidFill>
                  <a:schemeClr val="folHlink"/>
                </a:solidFill>
              </a:rPr>
              <a:t>covoiturage</a:t>
            </a:r>
            <a:r>
              <a:rPr lang="fr-FR"/>
              <a:t> </a:t>
            </a:r>
          </a:p>
          <a:p>
            <a:endParaRPr lang="fr-FR"/>
          </a:p>
          <a:p>
            <a:pPr>
              <a:buFontTx/>
              <a:buChar char="-"/>
            </a:pPr>
            <a:r>
              <a:rPr lang="fr-FR"/>
              <a:t> Organiser les réunions sur un </a:t>
            </a:r>
            <a:r>
              <a:rPr lang="fr-FR">
                <a:solidFill>
                  <a:schemeClr val="folHlink"/>
                </a:solidFill>
              </a:rPr>
              <a:t>même endroit</a:t>
            </a:r>
          </a:p>
          <a:p>
            <a:endParaRPr lang="fr-FR">
              <a:solidFill>
                <a:schemeClr val="folHlink"/>
              </a:solidFill>
            </a:endParaRPr>
          </a:p>
          <a:p>
            <a:pPr>
              <a:buFontTx/>
              <a:buChar char="-"/>
            </a:pPr>
            <a:r>
              <a:rPr lang="fr-FR"/>
              <a:t> Choisir des lieux de rassemblement bien desservis par les </a:t>
            </a:r>
            <a:r>
              <a:rPr lang="fr-FR">
                <a:solidFill>
                  <a:schemeClr val="folHlink"/>
                </a:solidFill>
              </a:rPr>
              <a:t>transports en commun</a:t>
            </a:r>
          </a:p>
          <a:p>
            <a:endParaRPr lang="fr-FR">
              <a:solidFill>
                <a:schemeClr val="folHlink"/>
              </a:solidFill>
            </a:endParaRPr>
          </a:p>
          <a:p>
            <a:pPr>
              <a:buFontTx/>
              <a:buChar char="-"/>
            </a:pPr>
            <a:r>
              <a:rPr lang="fr-FR"/>
              <a:t> Organiser des réunions en </a:t>
            </a:r>
            <a:r>
              <a:rPr lang="fr-FR">
                <a:solidFill>
                  <a:schemeClr val="folHlink"/>
                </a:solidFill>
              </a:rPr>
              <a:t>visioconférence </a:t>
            </a:r>
          </a:p>
          <a:p>
            <a:endParaRPr lang="fr-FR">
              <a:solidFill>
                <a:schemeClr val="folHlink"/>
              </a:solidFill>
            </a:endParaRPr>
          </a:p>
          <a:p>
            <a:r>
              <a:rPr lang="fr-FR"/>
              <a:t>- …</a:t>
            </a:r>
          </a:p>
          <a:p>
            <a:pPr algn="ctr">
              <a:buFontTx/>
              <a:buChar char="-"/>
            </a:pPr>
            <a:endParaRPr lang="fr-FR"/>
          </a:p>
        </p:txBody>
      </p:sp>
      <p:pic>
        <p:nvPicPr>
          <p:cNvPr id="182277" name="Picture 7" descr="pource"/>
          <p:cNvPicPr>
            <a:picLocks noChangeAspect="1" noChangeArrowheads="1"/>
          </p:cNvPicPr>
          <p:nvPr/>
        </p:nvPicPr>
        <p:blipFill>
          <a:blip r:embed="rId2"/>
          <a:srcRect/>
          <a:stretch>
            <a:fillRect/>
          </a:stretch>
        </p:blipFill>
        <p:spPr bwMode="auto">
          <a:xfrm>
            <a:off x="8110538" y="214313"/>
            <a:ext cx="803275" cy="88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itre 1"/>
          <p:cNvSpPr>
            <a:spLocks noGrp="1"/>
          </p:cNvSpPr>
          <p:nvPr>
            <p:ph type="title" idx="4294967295"/>
          </p:nvPr>
        </p:nvSpPr>
        <p:spPr/>
        <p:txBody>
          <a:bodyPr/>
          <a:lstStyle/>
          <a:p>
            <a:pPr eaLnBrk="1" hangingPunct="1"/>
            <a:r>
              <a:rPr lang="fr-FR" sz="1400" b="1" smtClean="0"/>
              <a:t>Pour un trajet journalier de 20km (aller-retour), d’après vous, quel est le coût en € et quelle est la consommation en litre d’essence par an et par moyen de transport ?</a:t>
            </a:r>
            <a:r>
              <a:rPr lang="fr-FR" smtClean="0"/>
              <a:t> </a:t>
            </a:r>
          </a:p>
        </p:txBody>
      </p:sp>
      <p:sp>
        <p:nvSpPr>
          <p:cNvPr id="18329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28</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83300"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83301"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83302"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183304" name="Group 8"/>
          <p:cNvGraphicFramePr>
            <a:graphicFrameLocks noGrp="1"/>
          </p:cNvGraphicFramePr>
          <p:nvPr/>
        </p:nvGraphicFramePr>
        <p:xfrm>
          <a:off x="419100" y="2462213"/>
          <a:ext cx="8377238" cy="2286000"/>
        </p:xfrm>
        <a:graphic>
          <a:graphicData uri="http://schemas.openxmlformats.org/drawingml/2006/table">
            <a:tbl>
              <a:tblPr/>
              <a:tblGrid>
                <a:gridCol w="4189413"/>
                <a:gridCol w="4187825"/>
              </a:tblGrid>
              <a:tr h="2746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Moyen de transport</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Coût en  € et consommation en L d’essence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A – Vélo</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1 - 2070 € / 506 L </a:t>
                      </a:r>
                      <a:endParaRPr kumimoji="0" lang="fr-FR"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B –Train</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2 - 211 €/ 93 litres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C – Voiture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3 - 312 €/ 125 L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 – Bus</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4 - 210€ / 0 L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r>
            </a:tbl>
          </a:graphicData>
        </a:graphic>
      </p:graphicFrame>
      <p:sp>
        <p:nvSpPr>
          <p:cNvPr id="183324" name="Text Box 28"/>
          <p:cNvSpPr txBox="1">
            <a:spLocks noChangeArrowheads="1"/>
          </p:cNvSpPr>
          <p:nvPr/>
        </p:nvSpPr>
        <p:spPr bwMode="auto">
          <a:xfrm>
            <a:off x="850900" y="5162550"/>
            <a:ext cx="7234238" cy="579438"/>
          </a:xfrm>
          <a:prstGeom prst="rect">
            <a:avLst/>
          </a:prstGeom>
          <a:noFill/>
          <a:ln w="9525">
            <a:noFill/>
            <a:miter lim="800000"/>
            <a:headEnd/>
            <a:tailEnd/>
          </a:ln>
        </p:spPr>
        <p:txBody>
          <a:bodyPr>
            <a:spAutoFit/>
          </a:bodyPr>
          <a:lstStyle/>
          <a:p>
            <a:pPr algn="ctr" defTabSz="914400">
              <a:spcBef>
                <a:spcPct val="50000"/>
              </a:spcBef>
            </a:pPr>
            <a:r>
              <a:rPr lang="fr-FR" sz="3200" b="1"/>
              <a:t>A4          B2          C1             D3</a:t>
            </a:r>
            <a:r>
              <a:rPr lang="fr-FR" sz="3200"/>
              <a:t> </a:t>
            </a:r>
          </a:p>
        </p:txBody>
      </p:sp>
      <p:sp>
        <p:nvSpPr>
          <p:cNvPr id="183325" name="Line 29"/>
          <p:cNvSpPr>
            <a:spLocks noChangeShapeType="1"/>
          </p:cNvSpPr>
          <p:nvPr/>
        </p:nvSpPr>
        <p:spPr bwMode="auto">
          <a:xfrm>
            <a:off x="1652588" y="3400425"/>
            <a:ext cx="2962275" cy="1089025"/>
          </a:xfrm>
          <a:prstGeom prst="line">
            <a:avLst/>
          </a:prstGeom>
          <a:noFill/>
          <a:ln w="9525">
            <a:solidFill>
              <a:schemeClr val="tx1"/>
            </a:solidFill>
            <a:round/>
            <a:headEnd/>
            <a:tailEnd type="triangle" w="med" len="med"/>
          </a:ln>
        </p:spPr>
        <p:txBody>
          <a:bodyPr/>
          <a:lstStyle/>
          <a:p>
            <a:endParaRPr lang="fr-FR"/>
          </a:p>
        </p:txBody>
      </p:sp>
      <p:sp>
        <p:nvSpPr>
          <p:cNvPr id="183326" name="Line 30"/>
          <p:cNvSpPr>
            <a:spLocks noChangeShapeType="1"/>
          </p:cNvSpPr>
          <p:nvPr/>
        </p:nvSpPr>
        <p:spPr bwMode="auto">
          <a:xfrm>
            <a:off x="1652588" y="3795713"/>
            <a:ext cx="2955925" cy="0"/>
          </a:xfrm>
          <a:prstGeom prst="line">
            <a:avLst/>
          </a:prstGeom>
          <a:noFill/>
          <a:ln w="9525">
            <a:solidFill>
              <a:schemeClr val="tx1"/>
            </a:solidFill>
            <a:round/>
            <a:headEnd/>
            <a:tailEnd type="triangle" w="med" len="med"/>
          </a:ln>
        </p:spPr>
        <p:txBody>
          <a:bodyPr/>
          <a:lstStyle/>
          <a:p>
            <a:endParaRPr lang="fr-FR"/>
          </a:p>
        </p:txBody>
      </p:sp>
      <p:sp>
        <p:nvSpPr>
          <p:cNvPr id="183327" name="Line 31"/>
          <p:cNvSpPr>
            <a:spLocks noChangeShapeType="1"/>
          </p:cNvSpPr>
          <p:nvPr/>
        </p:nvSpPr>
        <p:spPr bwMode="auto">
          <a:xfrm flipV="1">
            <a:off x="1876425" y="3400425"/>
            <a:ext cx="2738438" cy="774700"/>
          </a:xfrm>
          <a:prstGeom prst="line">
            <a:avLst/>
          </a:prstGeom>
          <a:noFill/>
          <a:ln w="9525">
            <a:solidFill>
              <a:schemeClr val="tx1"/>
            </a:solidFill>
            <a:round/>
            <a:headEnd/>
            <a:tailEnd type="triangle" w="med" len="med"/>
          </a:ln>
        </p:spPr>
        <p:txBody>
          <a:bodyPr/>
          <a:lstStyle/>
          <a:p>
            <a:endParaRPr lang="fr-FR"/>
          </a:p>
        </p:txBody>
      </p:sp>
      <p:sp>
        <p:nvSpPr>
          <p:cNvPr id="183328" name="Line 32"/>
          <p:cNvSpPr>
            <a:spLocks noChangeShapeType="1"/>
          </p:cNvSpPr>
          <p:nvPr/>
        </p:nvSpPr>
        <p:spPr bwMode="auto">
          <a:xfrm flipV="1">
            <a:off x="1379538" y="4238625"/>
            <a:ext cx="3228975" cy="314325"/>
          </a:xfrm>
          <a:prstGeom prst="line">
            <a:avLst/>
          </a:prstGeom>
          <a:noFill/>
          <a:ln w="9525">
            <a:solidFill>
              <a:schemeClr val="tx1"/>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3324"/>
                                        </p:tgtEl>
                                        <p:attrNameLst>
                                          <p:attrName>style.visibility</p:attrName>
                                        </p:attrNameLst>
                                      </p:cBhvr>
                                      <p:to>
                                        <p:strVal val="visible"/>
                                      </p:to>
                                    </p:set>
                                    <p:anim calcmode="discrete" valueType="clr">
                                      <p:cBhvr override="childStyle">
                                        <p:cTn id="7" dur="80"/>
                                        <p:tgtEl>
                                          <p:spTgt spid="18332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3324"/>
                                        </p:tgtEl>
                                        <p:attrNameLst>
                                          <p:attrName>fillcolor</p:attrName>
                                        </p:attrNameLst>
                                      </p:cBhvr>
                                      <p:tavLst>
                                        <p:tav tm="0">
                                          <p:val>
                                            <p:clrVal>
                                              <a:schemeClr val="accent2"/>
                                            </p:clrVal>
                                          </p:val>
                                        </p:tav>
                                        <p:tav tm="50000">
                                          <p:val>
                                            <p:clrVal>
                                              <a:schemeClr val="hlink"/>
                                            </p:clrVal>
                                          </p:val>
                                        </p:tav>
                                      </p:tavLst>
                                    </p:anim>
                                    <p:set>
                                      <p:cBhvr>
                                        <p:cTn id="9" dur="80"/>
                                        <p:tgtEl>
                                          <p:spTgt spid="18332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3328"/>
                                        </p:tgtEl>
                                        <p:attrNameLst>
                                          <p:attrName>style.visibility</p:attrName>
                                        </p:attrNameLst>
                                      </p:cBhvr>
                                      <p:to>
                                        <p:strVal val="visible"/>
                                      </p:to>
                                    </p:set>
                                    <p:anim calcmode="lin" valueType="num">
                                      <p:cBhvr>
                                        <p:cTn id="14" dur="500" fill="hold"/>
                                        <p:tgtEl>
                                          <p:spTgt spid="183328"/>
                                        </p:tgtEl>
                                        <p:attrNameLst>
                                          <p:attrName>ppt_w</p:attrName>
                                        </p:attrNameLst>
                                      </p:cBhvr>
                                      <p:tavLst>
                                        <p:tav tm="0">
                                          <p:val>
                                            <p:fltVal val="0"/>
                                          </p:val>
                                        </p:tav>
                                        <p:tav tm="100000">
                                          <p:val>
                                            <p:strVal val="#ppt_w"/>
                                          </p:val>
                                        </p:tav>
                                      </p:tavLst>
                                    </p:anim>
                                    <p:anim calcmode="lin" valueType="num">
                                      <p:cBhvr>
                                        <p:cTn id="15" dur="500" fill="hold"/>
                                        <p:tgtEl>
                                          <p:spTgt spid="183328"/>
                                        </p:tgtEl>
                                        <p:attrNameLst>
                                          <p:attrName>ppt_h</p:attrName>
                                        </p:attrNameLst>
                                      </p:cBhvr>
                                      <p:tavLst>
                                        <p:tav tm="0">
                                          <p:val>
                                            <p:fltVal val="0"/>
                                          </p:val>
                                        </p:tav>
                                        <p:tav tm="100000">
                                          <p:val>
                                            <p:strVal val="#ppt_h"/>
                                          </p:val>
                                        </p:tav>
                                      </p:tavLst>
                                    </p:anim>
                                    <p:animEffect transition="in" filter="fade">
                                      <p:cBhvr>
                                        <p:cTn id="16" dur="500"/>
                                        <p:tgtEl>
                                          <p:spTgt spid="183328"/>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83325"/>
                                        </p:tgtEl>
                                        <p:attrNameLst>
                                          <p:attrName>style.visibility</p:attrName>
                                        </p:attrNameLst>
                                      </p:cBhvr>
                                      <p:to>
                                        <p:strVal val="visible"/>
                                      </p:to>
                                    </p:set>
                                    <p:anim calcmode="lin" valueType="num">
                                      <p:cBhvr>
                                        <p:cTn id="19" dur="500" fill="hold"/>
                                        <p:tgtEl>
                                          <p:spTgt spid="183325"/>
                                        </p:tgtEl>
                                        <p:attrNameLst>
                                          <p:attrName>ppt_w</p:attrName>
                                        </p:attrNameLst>
                                      </p:cBhvr>
                                      <p:tavLst>
                                        <p:tav tm="0">
                                          <p:val>
                                            <p:fltVal val="0"/>
                                          </p:val>
                                        </p:tav>
                                        <p:tav tm="100000">
                                          <p:val>
                                            <p:strVal val="#ppt_w"/>
                                          </p:val>
                                        </p:tav>
                                      </p:tavLst>
                                    </p:anim>
                                    <p:anim calcmode="lin" valueType="num">
                                      <p:cBhvr>
                                        <p:cTn id="20" dur="500" fill="hold"/>
                                        <p:tgtEl>
                                          <p:spTgt spid="183325"/>
                                        </p:tgtEl>
                                        <p:attrNameLst>
                                          <p:attrName>ppt_h</p:attrName>
                                        </p:attrNameLst>
                                      </p:cBhvr>
                                      <p:tavLst>
                                        <p:tav tm="0">
                                          <p:val>
                                            <p:fltVal val="0"/>
                                          </p:val>
                                        </p:tav>
                                        <p:tav tm="100000">
                                          <p:val>
                                            <p:strVal val="#ppt_h"/>
                                          </p:val>
                                        </p:tav>
                                      </p:tavLst>
                                    </p:anim>
                                    <p:animEffect transition="in" filter="fade">
                                      <p:cBhvr>
                                        <p:cTn id="21" dur="500"/>
                                        <p:tgtEl>
                                          <p:spTgt spid="18332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83326"/>
                                        </p:tgtEl>
                                        <p:attrNameLst>
                                          <p:attrName>style.visibility</p:attrName>
                                        </p:attrNameLst>
                                      </p:cBhvr>
                                      <p:to>
                                        <p:strVal val="visible"/>
                                      </p:to>
                                    </p:set>
                                    <p:anim calcmode="lin" valueType="num">
                                      <p:cBhvr>
                                        <p:cTn id="24" dur="500" fill="hold"/>
                                        <p:tgtEl>
                                          <p:spTgt spid="183326"/>
                                        </p:tgtEl>
                                        <p:attrNameLst>
                                          <p:attrName>ppt_w</p:attrName>
                                        </p:attrNameLst>
                                      </p:cBhvr>
                                      <p:tavLst>
                                        <p:tav tm="0">
                                          <p:val>
                                            <p:fltVal val="0"/>
                                          </p:val>
                                        </p:tav>
                                        <p:tav tm="100000">
                                          <p:val>
                                            <p:strVal val="#ppt_w"/>
                                          </p:val>
                                        </p:tav>
                                      </p:tavLst>
                                    </p:anim>
                                    <p:anim calcmode="lin" valueType="num">
                                      <p:cBhvr>
                                        <p:cTn id="25" dur="500" fill="hold"/>
                                        <p:tgtEl>
                                          <p:spTgt spid="183326"/>
                                        </p:tgtEl>
                                        <p:attrNameLst>
                                          <p:attrName>ppt_h</p:attrName>
                                        </p:attrNameLst>
                                      </p:cBhvr>
                                      <p:tavLst>
                                        <p:tav tm="0">
                                          <p:val>
                                            <p:fltVal val="0"/>
                                          </p:val>
                                        </p:tav>
                                        <p:tav tm="100000">
                                          <p:val>
                                            <p:strVal val="#ppt_h"/>
                                          </p:val>
                                        </p:tav>
                                      </p:tavLst>
                                    </p:anim>
                                    <p:animEffect transition="in" filter="fade">
                                      <p:cBhvr>
                                        <p:cTn id="26" dur="500"/>
                                        <p:tgtEl>
                                          <p:spTgt spid="183326"/>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83327"/>
                                        </p:tgtEl>
                                        <p:attrNameLst>
                                          <p:attrName>style.visibility</p:attrName>
                                        </p:attrNameLst>
                                      </p:cBhvr>
                                      <p:to>
                                        <p:strVal val="visible"/>
                                      </p:to>
                                    </p:set>
                                    <p:anim calcmode="lin" valueType="num">
                                      <p:cBhvr>
                                        <p:cTn id="29" dur="500" fill="hold"/>
                                        <p:tgtEl>
                                          <p:spTgt spid="183327"/>
                                        </p:tgtEl>
                                        <p:attrNameLst>
                                          <p:attrName>ppt_w</p:attrName>
                                        </p:attrNameLst>
                                      </p:cBhvr>
                                      <p:tavLst>
                                        <p:tav tm="0">
                                          <p:val>
                                            <p:fltVal val="0"/>
                                          </p:val>
                                        </p:tav>
                                        <p:tav tm="100000">
                                          <p:val>
                                            <p:strVal val="#ppt_w"/>
                                          </p:val>
                                        </p:tav>
                                      </p:tavLst>
                                    </p:anim>
                                    <p:anim calcmode="lin" valueType="num">
                                      <p:cBhvr>
                                        <p:cTn id="30" dur="500" fill="hold"/>
                                        <p:tgtEl>
                                          <p:spTgt spid="183327"/>
                                        </p:tgtEl>
                                        <p:attrNameLst>
                                          <p:attrName>ppt_h</p:attrName>
                                        </p:attrNameLst>
                                      </p:cBhvr>
                                      <p:tavLst>
                                        <p:tav tm="0">
                                          <p:val>
                                            <p:fltVal val="0"/>
                                          </p:val>
                                        </p:tav>
                                        <p:tav tm="100000">
                                          <p:val>
                                            <p:strVal val="#ppt_h"/>
                                          </p:val>
                                        </p:tav>
                                      </p:tavLst>
                                    </p:anim>
                                    <p:animEffect transition="in" filter="fade">
                                      <p:cBhvr>
                                        <p:cTn id="31" dur="500"/>
                                        <p:tgtEl>
                                          <p:spTgt spid="183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4" grpId="0"/>
      <p:bldP spid="183325" grpId="0" animBg="1"/>
      <p:bldP spid="183326" grpId="0" animBg="1"/>
      <p:bldP spid="183327" grpId="0" animBg="1"/>
      <p:bldP spid="18332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A4 - B2 - C1- D3 </a:t>
            </a:r>
          </a:p>
        </p:txBody>
      </p:sp>
      <p:sp>
        <p:nvSpPr>
          <p:cNvPr id="18432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28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19075" y="3184525"/>
            <a:ext cx="8758238" cy="1739900"/>
          </a:xfrm>
          <a:prstGeom prst="rect">
            <a:avLst/>
          </a:prstGeom>
          <a:noFill/>
          <a:ln w="9525">
            <a:noFill/>
            <a:miter lim="800000"/>
            <a:headEnd/>
            <a:tailEnd/>
          </a:ln>
        </p:spPr>
        <p:txBody>
          <a:bodyPr>
            <a:spAutoFit/>
          </a:bodyPr>
          <a:lstStyle/>
          <a:p>
            <a:pPr algn="ctr"/>
            <a:r>
              <a:rPr lang="fr-FR"/>
              <a:t>A vos pédales ! Les avantages du vélo sont nombreux : vous </a:t>
            </a:r>
            <a:r>
              <a:rPr lang="fr-FR">
                <a:solidFill>
                  <a:schemeClr val="accent2"/>
                </a:solidFill>
              </a:rPr>
              <a:t>évitez les embouteillages</a:t>
            </a:r>
            <a:r>
              <a:rPr lang="fr-FR"/>
              <a:t>, </a:t>
            </a:r>
            <a:r>
              <a:rPr lang="fr-FR">
                <a:solidFill>
                  <a:schemeClr val="accent2"/>
                </a:solidFill>
              </a:rPr>
              <a:t>préservez votre santé</a:t>
            </a:r>
            <a:r>
              <a:rPr lang="fr-FR"/>
              <a:t> physique et mentale, </a:t>
            </a:r>
            <a:r>
              <a:rPr lang="fr-FR">
                <a:solidFill>
                  <a:schemeClr val="accent2"/>
                </a:solidFill>
              </a:rPr>
              <a:t>brûlez environ 400 calories</a:t>
            </a:r>
            <a:r>
              <a:rPr lang="fr-FR"/>
              <a:t> à l’heure en roulant à 16 km/h, </a:t>
            </a:r>
            <a:r>
              <a:rPr lang="fr-FR">
                <a:solidFill>
                  <a:schemeClr val="accent2"/>
                </a:solidFill>
              </a:rPr>
              <a:t>redécouvrez votre ville autrement</a:t>
            </a:r>
            <a:r>
              <a:rPr lang="fr-FR"/>
              <a:t> et arrivez au bureau de bien meilleure humeur. </a:t>
            </a:r>
          </a:p>
          <a:p>
            <a:pPr algn="ctr"/>
            <a:endParaRPr lang="fr-FR"/>
          </a:p>
          <a:p>
            <a:pPr algn="ctr"/>
            <a:r>
              <a:rPr lang="fr-FR"/>
              <a:t>Et ceci, tout en préservant la qualité de votre environnement ! </a:t>
            </a:r>
          </a:p>
        </p:txBody>
      </p:sp>
      <p:sp>
        <p:nvSpPr>
          <p:cNvPr id="75784" name="Text Box 8"/>
          <p:cNvSpPr txBox="1">
            <a:spLocks noChangeArrowheads="1"/>
          </p:cNvSpPr>
          <p:nvPr/>
        </p:nvSpPr>
        <p:spPr bwMode="auto">
          <a:xfrm>
            <a:off x="5194300" y="6451600"/>
            <a:ext cx="44338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Cours Développement durable pas à pas – Pôle Emploi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220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itre 1"/>
          <p:cNvSpPr>
            <a:spLocks noGrp="1"/>
          </p:cNvSpPr>
          <p:nvPr>
            <p:ph type="title" idx="4294967295"/>
          </p:nvPr>
        </p:nvSpPr>
        <p:spPr/>
        <p:txBody>
          <a:bodyPr/>
          <a:lstStyle/>
          <a:p>
            <a:pPr eaLnBrk="1" hangingPunct="1"/>
            <a:r>
              <a:rPr lang="fr-FR" sz="2800" b="1" smtClean="0"/>
              <a:t>Un ordinateur en veille consomme :</a:t>
            </a:r>
            <a:r>
              <a:rPr lang="fr-FR" smtClean="0"/>
              <a:t> </a:t>
            </a:r>
          </a:p>
        </p:txBody>
      </p:sp>
      <p:sp>
        <p:nvSpPr>
          <p:cNvPr id="18534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Entre 5 et 9% de l'énergie d'un ordinateur actif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Entre 10 et 29% de l'énergie d'un ordinateur actif</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Entre 30 et 60% de l'énergie d'un ordinateur actif</a:t>
            </a:r>
          </a:p>
        </p:txBody>
      </p:sp>
      <p:pic>
        <p:nvPicPr>
          <p:cNvPr id="185351"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85352"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85353"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6"/>
                                        </p:tgtEl>
                                        <p:attrNameLst>
                                          <p:attrName>style.color</p:attrName>
                                        </p:attrNameLst>
                                      </p:cBhvr>
                                      <p:by>
                                        <p:hsl h="7200000" s="0" l="0"/>
                                      </p:by>
                                    </p:animClr>
                                    <p:animClr clrSpc="hsl" dir="cw">
                                      <p:cBhvr>
                                        <p:cTn id="7" dur="500" fill="hold"/>
                                        <p:tgtEl>
                                          <p:spTgt spid="33816"/>
                                        </p:tgtEl>
                                        <p:attrNameLst>
                                          <p:attrName>fillcolor</p:attrName>
                                        </p:attrNameLst>
                                      </p:cBhvr>
                                      <p:by>
                                        <p:hsl h="7200000" s="0" l="0"/>
                                      </p:by>
                                    </p:animClr>
                                    <p:animClr clrSpc="hsl" dir="cw">
                                      <p:cBhvr>
                                        <p:cTn id="8" dur="500" fill="hold"/>
                                        <p:tgtEl>
                                          <p:spTgt spid="33816"/>
                                        </p:tgtEl>
                                        <p:attrNameLst>
                                          <p:attrName>stroke.color</p:attrName>
                                        </p:attrNameLst>
                                      </p:cBhvr>
                                      <p:by>
                                        <p:hsl h="7200000" s="0" l="0"/>
                                      </p:by>
                                    </p:animClr>
                                    <p:set>
                                      <p:cBhvr>
                                        <p:cTn id="9" dur="500" fill="hold"/>
                                        <p:tgtEl>
                                          <p:spTgt spid="33816"/>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4"/>
                                        </p:tgtEl>
                                        <p:attrNameLst>
                                          <p:attrName>style.color</p:attrName>
                                        </p:attrNameLst>
                                      </p:cBhvr>
                                      <p:by>
                                        <p:hsl h="0" s="-70588" l="0"/>
                                      </p:by>
                                    </p:animClr>
                                    <p:animClr clrSpc="hsl" dir="cw">
                                      <p:cBhvr>
                                        <p:cTn id="17" dur="500" fill="hold"/>
                                        <p:tgtEl>
                                          <p:spTgt spid="33814"/>
                                        </p:tgtEl>
                                        <p:attrNameLst>
                                          <p:attrName>fillcolor</p:attrName>
                                        </p:attrNameLst>
                                      </p:cBhvr>
                                      <p:by>
                                        <p:hsl h="0" s="-70588" l="0"/>
                                      </p:by>
                                    </p:animClr>
                                    <p:animClr clrSpc="hsl" dir="cw">
                                      <p:cBhvr>
                                        <p:cTn id="18" dur="500" fill="hold"/>
                                        <p:tgtEl>
                                          <p:spTgt spid="33814"/>
                                        </p:tgtEl>
                                        <p:attrNameLst>
                                          <p:attrName>stroke.color</p:attrName>
                                        </p:attrNameLst>
                                      </p:cBhvr>
                                      <p:by>
                                        <p:hsl h="0" s="-70588" l="0"/>
                                      </p:by>
                                    </p:animClr>
                                    <p:set>
                                      <p:cBhvr>
                                        <p:cTn id="19" dur="500" fill="hold"/>
                                        <p:tgtEl>
                                          <p:spTgt spid="338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18637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29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19075" y="3184525"/>
            <a:ext cx="8758238" cy="1190625"/>
          </a:xfrm>
          <a:prstGeom prst="rect">
            <a:avLst/>
          </a:prstGeom>
          <a:noFill/>
          <a:ln w="9525">
            <a:noFill/>
            <a:miter lim="800000"/>
            <a:headEnd/>
            <a:tailEnd/>
          </a:ln>
        </p:spPr>
        <p:txBody>
          <a:bodyPr>
            <a:spAutoFit/>
          </a:bodyPr>
          <a:lstStyle/>
          <a:p>
            <a:pPr algn="ctr"/>
            <a:r>
              <a:rPr lang="fr-FR"/>
              <a:t>Sur un an, un ordinateur laissé constamment en veille consommera donc </a:t>
            </a:r>
            <a:r>
              <a:rPr lang="fr-FR">
                <a:solidFill>
                  <a:schemeClr val="accent2"/>
                </a:solidFill>
              </a:rPr>
              <a:t>deux fois plus d’énergie que s’il était éteint</a:t>
            </a:r>
            <a:r>
              <a:rPr lang="fr-FR"/>
              <a:t> après une journée de travail. Pensez donc à éteindre votre ordinateur dès que vous n'en avez plus l'utilité (le soir après votre journée de travail, …)</a:t>
            </a:r>
          </a:p>
        </p:txBody>
      </p:sp>
      <p:sp>
        <p:nvSpPr>
          <p:cNvPr id="75784" name="Text Box 8"/>
          <p:cNvSpPr txBox="1">
            <a:spLocks noChangeArrowheads="1"/>
          </p:cNvSpPr>
          <p:nvPr/>
        </p:nvSpPr>
        <p:spPr bwMode="auto">
          <a:xfrm>
            <a:off x="5194300" y="6451600"/>
            <a:ext cx="44338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Cours Développement durable pas à pas – Pôle Emploi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000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3" name="Titre 1"/>
          <p:cNvSpPr>
            <a:spLocks noGrp="1"/>
          </p:cNvSpPr>
          <p:nvPr>
            <p:ph type="title" idx="4294967295"/>
          </p:nvPr>
        </p:nvSpPr>
        <p:spPr/>
        <p:txBody>
          <a:bodyPr/>
          <a:lstStyle/>
          <a:p>
            <a:pPr eaLnBrk="1" hangingPunct="1"/>
            <a:r>
              <a:rPr lang="fr-FR" sz="2400" b="1" smtClean="0"/>
              <a:t>10 minutes d’éclairage inutile de votre bureau 3 fois par jour équivalent à :</a:t>
            </a:r>
          </a:p>
        </p:txBody>
      </p:sp>
      <p:sp>
        <p:nvSpPr>
          <p:cNvPr id="18739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 jours d'éclairage en continu sur une année</a:t>
            </a:r>
            <a:r>
              <a:rPr lang="fr-FR"/>
              <a:t>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5 jours d’éclairage en continu sur  1 année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- 10 jours d'éclairage en continu sur une année</a:t>
            </a:r>
          </a:p>
        </p:txBody>
      </p:sp>
      <p:pic>
        <p:nvPicPr>
          <p:cNvPr id="187399"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87400"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87401"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4"/>
                                        </p:tgtEl>
                                        <p:attrNameLst>
                                          <p:attrName>style.color</p:attrName>
                                        </p:attrNameLst>
                                      </p:cBhvr>
                                      <p:by>
                                        <p:hsl h="7200000" s="0" l="0"/>
                                      </p:by>
                                    </p:animClr>
                                    <p:animClr clrSpc="hsl" dir="cw">
                                      <p:cBhvr>
                                        <p:cTn id="7" dur="500" fill="hold"/>
                                        <p:tgtEl>
                                          <p:spTgt spid="33814"/>
                                        </p:tgtEl>
                                        <p:attrNameLst>
                                          <p:attrName>fillcolor</p:attrName>
                                        </p:attrNameLst>
                                      </p:cBhvr>
                                      <p:by>
                                        <p:hsl h="7200000" s="0" l="0"/>
                                      </p:by>
                                    </p:animClr>
                                    <p:animClr clrSpc="hsl" dir="cw">
                                      <p:cBhvr>
                                        <p:cTn id="8" dur="500" fill="hold"/>
                                        <p:tgtEl>
                                          <p:spTgt spid="33814"/>
                                        </p:tgtEl>
                                        <p:attrNameLst>
                                          <p:attrName>stroke.color</p:attrName>
                                        </p:attrNameLst>
                                      </p:cBhvr>
                                      <p:by>
                                        <p:hsl h="7200000" s="0" l="0"/>
                                      </p:by>
                                    </p:animClr>
                                    <p:set>
                                      <p:cBhvr>
                                        <p:cTn id="9" dur="500" fill="hold"/>
                                        <p:tgtEl>
                                          <p:spTgt spid="33814"/>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0" s="-70588" l="0"/>
                                      </p:by>
                                    </p:animClr>
                                    <p:animClr clrSpc="hsl" dir="cw">
                                      <p:cBhvr>
                                        <p:cTn id="17" dur="500" fill="hold"/>
                                        <p:tgtEl>
                                          <p:spTgt spid="33816"/>
                                        </p:tgtEl>
                                        <p:attrNameLst>
                                          <p:attrName>fillcolor</p:attrName>
                                        </p:attrNameLst>
                                      </p:cBhvr>
                                      <p:by>
                                        <p:hsl h="0" s="-70588" l="0"/>
                                      </p:by>
                                    </p:animClr>
                                    <p:animClr clrSpc="hsl" dir="cw">
                                      <p:cBhvr>
                                        <p:cTn id="18" dur="500" fill="hold"/>
                                        <p:tgtEl>
                                          <p:spTgt spid="33816"/>
                                        </p:tgtEl>
                                        <p:attrNameLst>
                                          <p:attrName>stroke.color</p:attrName>
                                        </p:attrNameLst>
                                      </p:cBhvr>
                                      <p:by>
                                        <p:hsl h="0" s="-70588"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Pour bien piloter et suivre la démarche RSE au sein d’une entreprise, il faut :</a:t>
            </a:r>
            <a:r>
              <a:rPr lang="fr-FR" smtClean="0"/>
              <a:t> </a:t>
            </a:r>
          </a:p>
        </p:txBody>
      </p:sp>
      <p:sp>
        <p:nvSpPr>
          <p:cNvPr id="368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0744" name="AutoShape 24"/>
          <p:cNvSpPr>
            <a:spLocks noChangeArrowheads="1"/>
          </p:cNvSpPr>
          <p:nvPr/>
        </p:nvSpPr>
        <p:spPr bwMode="auto">
          <a:xfrm>
            <a:off x="404813" y="21669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A - S’interroger régulièrement sur l'efficacité du système de gouvernance</a:t>
            </a:r>
          </a:p>
        </p:txBody>
      </p:sp>
      <p:sp>
        <p:nvSpPr>
          <p:cNvPr id="30745" name="AutoShape 25"/>
          <p:cNvSpPr>
            <a:spLocks noChangeArrowheads="1"/>
          </p:cNvSpPr>
          <p:nvPr/>
        </p:nvSpPr>
        <p:spPr bwMode="auto">
          <a:xfrm>
            <a:off x="388938" y="2619375"/>
            <a:ext cx="84359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B - Faire connaître les résultats </a:t>
            </a:r>
          </a:p>
        </p:txBody>
      </p:sp>
      <p:sp>
        <p:nvSpPr>
          <p:cNvPr id="30746" name="AutoShape 26"/>
          <p:cNvSpPr>
            <a:spLocks noChangeArrowheads="1"/>
          </p:cNvSpPr>
          <p:nvPr/>
        </p:nvSpPr>
        <p:spPr bwMode="auto">
          <a:xfrm>
            <a:off x="403225" y="3068638"/>
            <a:ext cx="84328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C - Intégrer et identifier des indicateurs liés au suivi de la RSE</a:t>
            </a:r>
          </a:p>
        </p:txBody>
      </p:sp>
      <p:sp>
        <p:nvSpPr>
          <p:cNvPr id="30747" name="AutoShape 27"/>
          <p:cNvSpPr>
            <a:spLocks noChangeArrowheads="1"/>
          </p:cNvSpPr>
          <p:nvPr/>
        </p:nvSpPr>
        <p:spPr bwMode="auto">
          <a:xfrm>
            <a:off x="388938" y="3519488"/>
            <a:ext cx="8461375"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Impliquer des groupes de personnes indépendants afin d'évaluer comment les données sont collectées et traitées</a:t>
            </a:r>
          </a:p>
        </p:txBody>
      </p:sp>
      <p:sp>
        <p:nvSpPr>
          <p:cNvPr id="30748" name="AutoShape 28"/>
          <p:cNvSpPr>
            <a:spLocks noChangeArrowheads="1"/>
          </p:cNvSpPr>
          <p:nvPr/>
        </p:nvSpPr>
        <p:spPr bwMode="auto">
          <a:xfrm>
            <a:off x="366713" y="4268788"/>
            <a:ext cx="84645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Mettre en place une veille réglementaire sur la réglementation qui est applicable à l’organisation</a:t>
            </a:r>
            <a:r>
              <a:rPr lang="fr-FR"/>
              <a:t> </a:t>
            </a:r>
          </a:p>
        </p:txBody>
      </p:sp>
      <p:sp>
        <p:nvSpPr>
          <p:cNvPr id="30749" name="AutoShape 29"/>
          <p:cNvSpPr>
            <a:spLocks noChangeArrowheads="1"/>
          </p:cNvSpPr>
          <p:nvPr/>
        </p:nvSpPr>
        <p:spPr bwMode="auto">
          <a:xfrm>
            <a:off x="390525" y="5491163"/>
            <a:ext cx="706913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Symbol" pitchFamily="18" charset="2"/>
              <a:buNone/>
            </a:pPr>
            <a:r>
              <a:rPr lang="fr-FR">
                <a:solidFill>
                  <a:schemeClr val="bg1"/>
                </a:solidFill>
                <a:latin typeface="Bliss Light" pitchFamily="2" charset="0"/>
              </a:rPr>
              <a:t>G - Impliquer fortement l’encadrement supérieur et intermédiaire </a:t>
            </a:r>
          </a:p>
        </p:txBody>
      </p:sp>
      <p:pic>
        <p:nvPicPr>
          <p:cNvPr id="4" name="Image 3"/>
          <p:cNvPicPr>
            <a:picLocks noChangeAspect="1"/>
          </p:cNvPicPr>
          <p:nvPr/>
        </p:nvPicPr>
        <p:blipFill>
          <a:blip r:embed="rId2"/>
          <a:srcRect/>
          <a:stretch>
            <a:fillRect/>
          </a:stretch>
        </p:blipFill>
        <p:spPr bwMode="auto">
          <a:xfrm>
            <a:off x="7672388" y="5124450"/>
            <a:ext cx="1471612" cy="1722438"/>
          </a:xfrm>
          <a:prstGeom prst="rect">
            <a:avLst/>
          </a:prstGeom>
          <a:noFill/>
          <a:ln w="9525">
            <a:noFill/>
            <a:miter lim="800000"/>
            <a:headEnd/>
            <a:tailEnd/>
          </a:ln>
        </p:spPr>
      </p:pic>
      <p:sp>
        <p:nvSpPr>
          <p:cNvPr id="31" name="ZoneTexte 30"/>
          <p:cNvSpPr txBox="1">
            <a:spLocks noChangeArrowheads="1"/>
          </p:cNvSpPr>
          <p:nvPr/>
        </p:nvSpPr>
        <p:spPr bwMode="auto">
          <a:xfrm>
            <a:off x="8077200" y="58896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91488" y="58864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91488" y="59118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115300" y="58991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97838" y="59166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105775" y="59086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88313" y="59166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77200" y="59166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77200" y="59055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77200" y="5907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77200" y="58864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77200" y="59166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77200" y="59166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77200" y="59309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77200" y="5881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77200" y="5918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77200" y="59229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77200" y="59309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77200" y="5918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77200" y="5907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88313" y="59309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115300" y="5943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229600" y="5929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215313" y="5934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93088" y="5926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215313" y="5932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221663" y="5929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243888" y="5934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240713" y="59309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220075" y="5937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234363" y="5934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6906"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6907"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6908"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
        <p:nvSpPr>
          <p:cNvPr id="3" name="AutoShape 28"/>
          <p:cNvSpPr>
            <a:spLocks noChangeArrowheads="1"/>
          </p:cNvSpPr>
          <p:nvPr/>
        </p:nvSpPr>
        <p:spPr bwMode="auto">
          <a:xfrm>
            <a:off x="414338" y="5027613"/>
            <a:ext cx="7700962"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Evaluer régulièrement l’intégration de la RSE auprès de l’ensemble des salariés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640"/>
                            </p:stCondLst>
                            <p:childTnLst>
                              <p:par>
                                <p:cTn id="11" presetID="12" presetClass="entr" presetSubtype="4" fill="hold" grpId="0" nodeType="afterEffect">
                                  <p:stCondLst>
                                    <p:cond delay="4500"/>
                                  </p:stCondLst>
                                  <p:childTnLst>
                                    <p:set>
                                      <p:cBhvr>
                                        <p:cTn id="12" dur="1" fill="hold">
                                          <p:stCondLst>
                                            <p:cond delay="0"/>
                                          </p:stCondLst>
                                        </p:cTn>
                                        <p:tgtEl>
                                          <p:spTgt spid="30744"/>
                                        </p:tgtEl>
                                        <p:attrNameLst>
                                          <p:attrName>style.visibility</p:attrName>
                                        </p:attrNameLst>
                                      </p:cBhvr>
                                      <p:to>
                                        <p:strVal val="visible"/>
                                      </p:to>
                                    </p:set>
                                    <p:animEffect transition="in" filter="slide(fromBottom)">
                                      <p:cBhvr>
                                        <p:cTn id="13" dur="500"/>
                                        <p:tgtEl>
                                          <p:spTgt spid="30744"/>
                                        </p:tgtEl>
                                      </p:cBhvr>
                                    </p:animEffect>
                                  </p:childTnLst>
                                </p:cTn>
                              </p:par>
                            </p:childTnLst>
                          </p:cTn>
                        </p:par>
                        <p:par>
                          <p:cTn id="14" fill="hold">
                            <p:stCondLst>
                              <p:cond delay="7640"/>
                            </p:stCondLst>
                            <p:childTnLst>
                              <p:par>
                                <p:cTn id="15" presetID="12" presetClass="entr" presetSubtype="4" fill="hold" grpId="0" nodeType="afterEffect">
                                  <p:stCondLst>
                                    <p:cond delay="4500"/>
                                  </p:stCondLst>
                                  <p:childTnLst>
                                    <p:set>
                                      <p:cBhvr>
                                        <p:cTn id="16" dur="1" fill="hold">
                                          <p:stCondLst>
                                            <p:cond delay="0"/>
                                          </p:stCondLst>
                                        </p:cTn>
                                        <p:tgtEl>
                                          <p:spTgt spid="30745"/>
                                        </p:tgtEl>
                                        <p:attrNameLst>
                                          <p:attrName>style.visibility</p:attrName>
                                        </p:attrNameLst>
                                      </p:cBhvr>
                                      <p:to>
                                        <p:strVal val="visible"/>
                                      </p:to>
                                    </p:set>
                                    <p:animEffect transition="in" filter="slide(fromBottom)">
                                      <p:cBhvr>
                                        <p:cTn id="17" dur="500"/>
                                        <p:tgtEl>
                                          <p:spTgt spid="30745"/>
                                        </p:tgtEl>
                                      </p:cBhvr>
                                    </p:animEffect>
                                  </p:childTnLst>
                                </p:cTn>
                              </p:par>
                            </p:childTnLst>
                          </p:cTn>
                        </p:par>
                        <p:par>
                          <p:cTn id="18" fill="hold">
                            <p:stCondLst>
                              <p:cond delay="12640"/>
                            </p:stCondLst>
                            <p:childTnLst>
                              <p:par>
                                <p:cTn id="19" presetID="12" presetClass="entr" presetSubtype="4" fill="hold" grpId="0" nodeType="afterEffect">
                                  <p:stCondLst>
                                    <p:cond delay="4500"/>
                                  </p:stCondLst>
                                  <p:childTnLst>
                                    <p:set>
                                      <p:cBhvr>
                                        <p:cTn id="20" dur="1" fill="hold">
                                          <p:stCondLst>
                                            <p:cond delay="0"/>
                                          </p:stCondLst>
                                        </p:cTn>
                                        <p:tgtEl>
                                          <p:spTgt spid="30746"/>
                                        </p:tgtEl>
                                        <p:attrNameLst>
                                          <p:attrName>style.visibility</p:attrName>
                                        </p:attrNameLst>
                                      </p:cBhvr>
                                      <p:to>
                                        <p:strVal val="visible"/>
                                      </p:to>
                                    </p:set>
                                    <p:animEffect transition="in" filter="slide(fromBottom)">
                                      <p:cBhvr>
                                        <p:cTn id="21" dur="500"/>
                                        <p:tgtEl>
                                          <p:spTgt spid="30746"/>
                                        </p:tgtEl>
                                      </p:cBhvr>
                                    </p:animEffect>
                                  </p:childTnLst>
                                </p:cTn>
                              </p:par>
                            </p:childTnLst>
                          </p:cTn>
                        </p:par>
                        <p:par>
                          <p:cTn id="22" fill="hold">
                            <p:stCondLst>
                              <p:cond delay="17640"/>
                            </p:stCondLst>
                            <p:childTnLst>
                              <p:par>
                                <p:cTn id="23" presetID="12" presetClass="entr" presetSubtype="4" fill="hold" grpId="0" nodeType="afterEffect">
                                  <p:stCondLst>
                                    <p:cond delay="4500"/>
                                  </p:stCondLst>
                                  <p:childTnLst>
                                    <p:set>
                                      <p:cBhvr>
                                        <p:cTn id="24" dur="1" fill="hold">
                                          <p:stCondLst>
                                            <p:cond delay="0"/>
                                          </p:stCondLst>
                                        </p:cTn>
                                        <p:tgtEl>
                                          <p:spTgt spid="30747"/>
                                        </p:tgtEl>
                                        <p:attrNameLst>
                                          <p:attrName>style.visibility</p:attrName>
                                        </p:attrNameLst>
                                      </p:cBhvr>
                                      <p:to>
                                        <p:strVal val="visible"/>
                                      </p:to>
                                    </p:set>
                                    <p:animEffect transition="in" filter="slide(fromBottom)">
                                      <p:cBhvr>
                                        <p:cTn id="25" dur="500"/>
                                        <p:tgtEl>
                                          <p:spTgt spid="30747"/>
                                        </p:tgtEl>
                                      </p:cBhvr>
                                    </p:animEffect>
                                  </p:childTnLst>
                                </p:cTn>
                              </p:par>
                            </p:childTnLst>
                          </p:cTn>
                        </p:par>
                        <p:par>
                          <p:cTn id="26" fill="hold">
                            <p:stCondLst>
                              <p:cond delay="22640"/>
                            </p:stCondLst>
                            <p:childTnLst>
                              <p:par>
                                <p:cTn id="27" presetID="12" presetClass="entr" presetSubtype="4" fill="hold" grpId="0" nodeType="afterEffect">
                                  <p:stCondLst>
                                    <p:cond delay="4500"/>
                                  </p:stCondLst>
                                  <p:childTnLst>
                                    <p:set>
                                      <p:cBhvr>
                                        <p:cTn id="28" dur="1" fill="hold">
                                          <p:stCondLst>
                                            <p:cond delay="0"/>
                                          </p:stCondLst>
                                        </p:cTn>
                                        <p:tgtEl>
                                          <p:spTgt spid="30748"/>
                                        </p:tgtEl>
                                        <p:attrNameLst>
                                          <p:attrName>style.visibility</p:attrName>
                                        </p:attrNameLst>
                                      </p:cBhvr>
                                      <p:to>
                                        <p:strVal val="visible"/>
                                      </p:to>
                                    </p:set>
                                    <p:animEffect transition="in" filter="slide(fromBottom)">
                                      <p:cBhvr>
                                        <p:cTn id="29" dur="500"/>
                                        <p:tgtEl>
                                          <p:spTgt spid="30748"/>
                                        </p:tgtEl>
                                      </p:cBhvr>
                                    </p:animEffect>
                                  </p:childTnLst>
                                </p:cTn>
                              </p:par>
                            </p:childTnLst>
                          </p:cTn>
                        </p:par>
                        <p:par>
                          <p:cTn id="30" fill="hold">
                            <p:stCondLst>
                              <p:cond delay="27640"/>
                            </p:stCondLst>
                            <p:childTnLst>
                              <p:par>
                                <p:cTn id="31" presetID="12" presetClass="entr" presetSubtype="4" fill="hold" grpId="0" nodeType="afterEffect">
                                  <p:stCondLst>
                                    <p:cond delay="4500"/>
                                  </p:stCondLst>
                                  <p:childTnLst>
                                    <p:set>
                                      <p:cBhvr>
                                        <p:cTn id="32" dur="1" fill="hold">
                                          <p:stCondLst>
                                            <p:cond delay="0"/>
                                          </p:stCondLst>
                                        </p:cTn>
                                        <p:tgtEl>
                                          <p:spTgt spid="3"/>
                                        </p:tgtEl>
                                        <p:attrNameLst>
                                          <p:attrName>style.visibility</p:attrName>
                                        </p:attrNameLst>
                                      </p:cBhvr>
                                      <p:to>
                                        <p:strVal val="visible"/>
                                      </p:to>
                                    </p:set>
                                    <p:animEffect transition="in" filter="slide(fromBottom)">
                                      <p:cBhvr>
                                        <p:cTn id="33" dur="500"/>
                                        <p:tgtEl>
                                          <p:spTgt spid="3"/>
                                        </p:tgtEl>
                                      </p:cBhvr>
                                    </p:animEffect>
                                  </p:childTnLst>
                                </p:cTn>
                              </p:par>
                            </p:childTnLst>
                          </p:cTn>
                        </p:par>
                        <p:par>
                          <p:cTn id="34" fill="hold">
                            <p:stCondLst>
                              <p:cond delay="32640"/>
                            </p:stCondLst>
                            <p:childTnLst>
                              <p:par>
                                <p:cTn id="35" presetID="12" presetClass="entr" presetSubtype="4" fill="hold" grpId="0" nodeType="afterEffect">
                                  <p:stCondLst>
                                    <p:cond delay="4500"/>
                                  </p:stCondLst>
                                  <p:childTnLst>
                                    <p:set>
                                      <p:cBhvr>
                                        <p:cTn id="36" dur="1" fill="hold">
                                          <p:stCondLst>
                                            <p:cond delay="0"/>
                                          </p:stCondLst>
                                        </p:cTn>
                                        <p:tgtEl>
                                          <p:spTgt spid="30749"/>
                                        </p:tgtEl>
                                        <p:attrNameLst>
                                          <p:attrName>style.visibility</p:attrName>
                                        </p:attrNameLst>
                                      </p:cBhvr>
                                      <p:to>
                                        <p:strVal val="visible"/>
                                      </p:to>
                                    </p:set>
                                    <p:animEffect transition="in" filter="slide(fromBottom)">
                                      <p:cBhvr>
                                        <p:cTn id="37" dur="500"/>
                                        <p:tgtEl>
                                          <p:spTgt spid="30749"/>
                                        </p:tgtEl>
                                      </p:cBhvr>
                                    </p:animEffect>
                                  </p:childTnLst>
                                </p:cTn>
                              </p:par>
                            </p:childTnLst>
                          </p:cTn>
                        </p:par>
                        <p:par>
                          <p:cTn id="38" fill="hold">
                            <p:stCondLst>
                              <p:cond delay="37640"/>
                            </p:stCondLst>
                            <p:childTnLst>
                              <p:par>
                                <p:cTn id="39" presetID="1" presetClass="entr" presetSubtype="0" fill="hold" nodeType="afterEffect">
                                  <p:stCondLst>
                                    <p:cond delay="500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par>
                          <p:cTn id="43" fill="hold">
                            <p:stCondLst>
                              <p:cond delay="42640"/>
                            </p:stCondLst>
                            <p:childTnLst>
                              <p:par>
                                <p:cTn id="44" presetID="1" presetClass="exit" presetSubtype="0" fill="hold" grpId="1" nodeType="afterEffect">
                                  <p:stCondLst>
                                    <p:cond delay="1000"/>
                                  </p:stCondLst>
                                  <p:childTnLst>
                                    <p:set>
                                      <p:cBhvr>
                                        <p:cTn id="45" dur="1" fill="hold">
                                          <p:stCondLst>
                                            <p:cond delay="0"/>
                                          </p:stCondLst>
                                        </p:cTn>
                                        <p:tgtEl>
                                          <p:spTgt spid="31"/>
                                        </p:tgtEl>
                                        <p:attrNameLst>
                                          <p:attrName>style.visibility</p:attrName>
                                        </p:attrNameLst>
                                      </p:cBhvr>
                                      <p:to>
                                        <p:strVal val="hidden"/>
                                      </p:to>
                                    </p:set>
                                  </p:childTnLst>
                                </p:cTn>
                              </p:par>
                            </p:childTnLst>
                          </p:cTn>
                        </p:par>
                        <p:par>
                          <p:cTn id="46" fill="hold">
                            <p:stCondLst>
                              <p:cond delay="43640"/>
                            </p:stCondLst>
                            <p:childTnLst>
                              <p:par>
                                <p:cTn id="47" presetID="1"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43640"/>
                            </p:stCondLst>
                            <p:childTnLst>
                              <p:par>
                                <p:cTn id="50" presetID="1" presetClass="exit" presetSubtype="0" fill="hold" grpId="1" nodeType="afterEffect">
                                  <p:stCondLst>
                                    <p:cond delay="1000"/>
                                  </p:stCondLst>
                                  <p:childTnLst>
                                    <p:set>
                                      <p:cBhvr>
                                        <p:cTn id="51" dur="1" fill="hold">
                                          <p:stCondLst>
                                            <p:cond delay="0"/>
                                          </p:stCondLst>
                                        </p:cTn>
                                        <p:tgtEl>
                                          <p:spTgt spid="35"/>
                                        </p:tgtEl>
                                        <p:attrNameLst>
                                          <p:attrName>style.visibility</p:attrName>
                                        </p:attrNameLst>
                                      </p:cBhvr>
                                      <p:to>
                                        <p:strVal val="hidden"/>
                                      </p:to>
                                    </p:set>
                                  </p:childTnLst>
                                </p:cTn>
                              </p:par>
                            </p:childTnLst>
                          </p:cTn>
                        </p:par>
                        <p:par>
                          <p:cTn id="52" fill="hold">
                            <p:stCondLst>
                              <p:cond delay="44640"/>
                            </p:stCondLst>
                            <p:childTnLst>
                              <p:par>
                                <p:cTn id="53" presetID="1"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par>
                          <p:cTn id="55" fill="hold">
                            <p:stCondLst>
                              <p:cond delay="44640"/>
                            </p:stCondLst>
                            <p:childTnLst>
                              <p:par>
                                <p:cTn id="56" presetID="1" presetClass="exit" presetSubtype="0" fill="hold" grpId="1" nodeType="afterEffect">
                                  <p:stCondLst>
                                    <p:cond delay="1000"/>
                                  </p:stCondLst>
                                  <p:childTnLst>
                                    <p:set>
                                      <p:cBhvr>
                                        <p:cTn id="57" dur="1" fill="hold">
                                          <p:stCondLst>
                                            <p:cond delay="0"/>
                                          </p:stCondLst>
                                        </p:cTn>
                                        <p:tgtEl>
                                          <p:spTgt spid="36"/>
                                        </p:tgtEl>
                                        <p:attrNameLst>
                                          <p:attrName>style.visibility</p:attrName>
                                        </p:attrNameLst>
                                      </p:cBhvr>
                                      <p:to>
                                        <p:strVal val="hidden"/>
                                      </p:to>
                                    </p:set>
                                  </p:childTnLst>
                                </p:cTn>
                              </p:par>
                            </p:childTnLst>
                          </p:cTn>
                        </p:par>
                        <p:par>
                          <p:cTn id="58" fill="hold">
                            <p:stCondLst>
                              <p:cond delay="45640"/>
                            </p:stCondLst>
                            <p:childTnLst>
                              <p:par>
                                <p:cTn id="59" presetID="1"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par>
                          <p:cTn id="61" fill="hold">
                            <p:stCondLst>
                              <p:cond delay="45640"/>
                            </p:stCondLst>
                            <p:childTnLst>
                              <p:par>
                                <p:cTn id="62" presetID="1" presetClass="exit" presetSubtype="0" fill="hold" grpId="1" nodeType="afterEffect">
                                  <p:stCondLst>
                                    <p:cond delay="1000"/>
                                  </p:stCondLst>
                                  <p:childTnLst>
                                    <p:set>
                                      <p:cBhvr>
                                        <p:cTn id="63" dur="1" fill="hold">
                                          <p:stCondLst>
                                            <p:cond delay="0"/>
                                          </p:stCondLst>
                                        </p:cTn>
                                        <p:tgtEl>
                                          <p:spTgt spid="37"/>
                                        </p:tgtEl>
                                        <p:attrNameLst>
                                          <p:attrName>style.visibility</p:attrName>
                                        </p:attrNameLst>
                                      </p:cBhvr>
                                      <p:to>
                                        <p:strVal val="hidden"/>
                                      </p:to>
                                    </p:set>
                                  </p:childTnLst>
                                </p:cTn>
                              </p:par>
                            </p:childTnLst>
                          </p:cTn>
                        </p:par>
                        <p:par>
                          <p:cTn id="64" fill="hold">
                            <p:stCondLst>
                              <p:cond delay="4664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par>
                          <p:cTn id="67" fill="hold">
                            <p:stCondLst>
                              <p:cond delay="46640"/>
                            </p:stCondLst>
                            <p:childTnLst>
                              <p:par>
                                <p:cTn id="68" presetID="1" presetClass="exit" presetSubtype="0" fill="hold" grpId="1" nodeType="afterEffect">
                                  <p:stCondLst>
                                    <p:cond delay="1000"/>
                                  </p:stCondLst>
                                  <p:childTnLst>
                                    <p:set>
                                      <p:cBhvr>
                                        <p:cTn id="69" dur="1" fill="hold">
                                          <p:stCondLst>
                                            <p:cond delay="0"/>
                                          </p:stCondLst>
                                        </p:cTn>
                                        <p:tgtEl>
                                          <p:spTgt spid="38"/>
                                        </p:tgtEl>
                                        <p:attrNameLst>
                                          <p:attrName>style.visibility</p:attrName>
                                        </p:attrNameLst>
                                      </p:cBhvr>
                                      <p:to>
                                        <p:strVal val="hidden"/>
                                      </p:to>
                                    </p:set>
                                  </p:childTnLst>
                                </p:cTn>
                              </p:par>
                            </p:childTnLst>
                          </p:cTn>
                        </p:par>
                        <p:par>
                          <p:cTn id="70" fill="hold">
                            <p:stCondLst>
                              <p:cond delay="47640"/>
                            </p:stCondLst>
                            <p:childTnLst>
                              <p:par>
                                <p:cTn id="71" presetID="1" presetClass="entr" presetSubtype="0"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par>
                          <p:cTn id="73" fill="hold">
                            <p:stCondLst>
                              <p:cond delay="47640"/>
                            </p:stCondLst>
                            <p:childTnLst>
                              <p:par>
                                <p:cTn id="74" presetID="1" presetClass="exit" presetSubtype="0" fill="hold" grpId="1" nodeType="afterEffect">
                                  <p:stCondLst>
                                    <p:cond delay="1000"/>
                                  </p:stCondLst>
                                  <p:childTnLst>
                                    <p:set>
                                      <p:cBhvr>
                                        <p:cTn id="75" dur="1" fill="hold">
                                          <p:stCondLst>
                                            <p:cond delay="0"/>
                                          </p:stCondLst>
                                        </p:cTn>
                                        <p:tgtEl>
                                          <p:spTgt spid="39"/>
                                        </p:tgtEl>
                                        <p:attrNameLst>
                                          <p:attrName>style.visibility</p:attrName>
                                        </p:attrNameLst>
                                      </p:cBhvr>
                                      <p:to>
                                        <p:strVal val="hidden"/>
                                      </p:to>
                                    </p:set>
                                  </p:childTnLst>
                                </p:cTn>
                              </p:par>
                            </p:childTnLst>
                          </p:cTn>
                        </p:par>
                        <p:par>
                          <p:cTn id="76" fill="hold">
                            <p:stCondLst>
                              <p:cond delay="48640"/>
                            </p:stCondLst>
                            <p:childTnLst>
                              <p:par>
                                <p:cTn id="77" presetID="1" presetClass="entr" presetSubtype="0"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par>
                          <p:cTn id="79" fill="hold">
                            <p:stCondLst>
                              <p:cond delay="48640"/>
                            </p:stCondLst>
                            <p:childTnLst>
                              <p:par>
                                <p:cTn id="80" presetID="1" presetClass="exit" presetSubtype="0" fill="hold" grpId="1" nodeType="afterEffect">
                                  <p:stCondLst>
                                    <p:cond delay="1000"/>
                                  </p:stCondLst>
                                  <p:childTnLst>
                                    <p:set>
                                      <p:cBhvr>
                                        <p:cTn id="81" dur="1" fill="hold">
                                          <p:stCondLst>
                                            <p:cond delay="0"/>
                                          </p:stCondLst>
                                        </p:cTn>
                                        <p:tgtEl>
                                          <p:spTgt spid="40"/>
                                        </p:tgtEl>
                                        <p:attrNameLst>
                                          <p:attrName>style.visibility</p:attrName>
                                        </p:attrNameLst>
                                      </p:cBhvr>
                                      <p:to>
                                        <p:strVal val="hidden"/>
                                      </p:to>
                                    </p:set>
                                  </p:childTnLst>
                                </p:cTn>
                              </p:par>
                            </p:childTnLst>
                          </p:cTn>
                        </p:par>
                        <p:par>
                          <p:cTn id="82" fill="hold">
                            <p:stCondLst>
                              <p:cond delay="49640"/>
                            </p:stCondLst>
                            <p:childTnLst>
                              <p:par>
                                <p:cTn id="83" presetID="1" presetClass="entr" presetSubtype="0" fill="hold" grpId="0" nodeType="after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par>
                          <p:cTn id="85" fill="hold">
                            <p:stCondLst>
                              <p:cond delay="49640"/>
                            </p:stCondLst>
                            <p:childTnLst>
                              <p:par>
                                <p:cTn id="86" presetID="1" presetClass="exit" presetSubtype="0" fill="hold" grpId="1" nodeType="afterEffect">
                                  <p:stCondLst>
                                    <p:cond delay="1000"/>
                                  </p:stCondLst>
                                  <p:childTnLst>
                                    <p:set>
                                      <p:cBhvr>
                                        <p:cTn id="87" dur="1" fill="hold">
                                          <p:stCondLst>
                                            <p:cond delay="0"/>
                                          </p:stCondLst>
                                        </p:cTn>
                                        <p:tgtEl>
                                          <p:spTgt spid="41"/>
                                        </p:tgtEl>
                                        <p:attrNameLst>
                                          <p:attrName>style.visibility</p:attrName>
                                        </p:attrNameLst>
                                      </p:cBhvr>
                                      <p:to>
                                        <p:strVal val="hidden"/>
                                      </p:to>
                                    </p:set>
                                  </p:childTnLst>
                                </p:cTn>
                              </p:par>
                            </p:childTnLst>
                          </p:cTn>
                        </p:par>
                        <p:par>
                          <p:cTn id="88" fill="hold">
                            <p:stCondLst>
                              <p:cond delay="50640"/>
                            </p:stCondLst>
                            <p:childTnLst>
                              <p:par>
                                <p:cTn id="89" presetID="1" presetClass="entr" presetSubtype="0" fill="hold" grpId="0" nodeType="after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50640"/>
                            </p:stCondLst>
                            <p:childTnLst>
                              <p:par>
                                <p:cTn id="92" presetID="1" presetClass="exit" presetSubtype="0" fill="hold" grpId="1" nodeType="afterEffect">
                                  <p:stCondLst>
                                    <p:cond delay="1000"/>
                                  </p:stCondLst>
                                  <p:childTnLst>
                                    <p:set>
                                      <p:cBhvr>
                                        <p:cTn id="93" dur="1" fill="hold">
                                          <p:stCondLst>
                                            <p:cond delay="0"/>
                                          </p:stCondLst>
                                        </p:cTn>
                                        <p:tgtEl>
                                          <p:spTgt spid="42"/>
                                        </p:tgtEl>
                                        <p:attrNameLst>
                                          <p:attrName>style.visibility</p:attrName>
                                        </p:attrNameLst>
                                      </p:cBhvr>
                                      <p:to>
                                        <p:strVal val="hidden"/>
                                      </p:to>
                                    </p:set>
                                  </p:childTnLst>
                                </p:cTn>
                              </p:par>
                            </p:childTnLst>
                          </p:cTn>
                        </p:par>
                        <p:par>
                          <p:cTn id="94" fill="hold">
                            <p:stCondLst>
                              <p:cond delay="51640"/>
                            </p:stCondLst>
                            <p:childTnLst>
                              <p:par>
                                <p:cTn id="95" presetID="1" presetClass="entr" presetSubtype="0" fill="hold" grpId="0" nodeType="after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par>
                          <p:cTn id="97" fill="hold">
                            <p:stCondLst>
                              <p:cond delay="51640"/>
                            </p:stCondLst>
                            <p:childTnLst>
                              <p:par>
                                <p:cTn id="98" presetID="1" presetClass="exit" presetSubtype="0" fill="hold" grpId="1" nodeType="afterEffect">
                                  <p:stCondLst>
                                    <p:cond delay="1000"/>
                                  </p:stCondLst>
                                  <p:childTnLst>
                                    <p:set>
                                      <p:cBhvr>
                                        <p:cTn id="99" dur="1" fill="hold">
                                          <p:stCondLst>
                                            <p:cond delay="0"/>
                                          </p:stCondLst>
                                        </p:cTn>
                                        <p:tgtEl>
                                          <p:spTgt spid="43"/>
                                        </p:tgtEl>
                                        <p:attrNameLst>
                                          <p:attrName>style.visibility</p:attrName>
                                        </p:attrNameLst>
                                      </p:cBhvr>
                                      <p:to>
                                        <p:strVal val="hidden"/>
                                      </p:to>
                                    </p:set>
                                  </p:childTnLst>
                                </p:cTn>
                              </p:par>
                            </p:childTnLst>
                          </p:cTn>
                        </p:par>
                        <p:par>
                          <p:cTn id="100" fill="hold">
                            <p:stCondLst>
                              <p:cond delay="52640"/>
                            </p:stCondLst>
                            <p:childTnLst>
                              <p:par>
                                <p:cTn id="101" presetID="1" presetClass="entr" presetSubtype="0" fill="hold" grpId="0" nodeType="after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par>
                          <p:cTn id="103" fill="hold">
                            <p:stCondLst>
                              <p:cond delay="52640"/>
                            </p:stCondLst>
                            <p:childTnLst>
                              <p:par>
                                <p:cTn id="104" presetID="1" presetClass="exit" presetSubtype="0" fill="hold" grpId="1" nodeType="afterEffect">
                                  <p:stCondLst>
                                    <p:cond delay="1000"/>
                                  </p:stCondLst>
                                  <p:childTnLst>
                                    <p:set>
                                      <p:cBhvr>
                                        <p:cTn id="105" dur="1" fill="hold">
                                          <p:stCondLst>
                                            <p:cond delay="0"/>
                                          </p:stCondLst>
                                        </p:cTn>
                                        <p:tgtEl>
                                          <p:spTgt spid="44"/>
                                        </p:tgtEl>
                                        <p:attrNameLst>
                                          <p:attrName>style.visibility</p:attrName>
                                        </p:attrNameLst>
                                      </p:cBhvr>
                                      <p:to>
                                        <p:strVal val="hidden"/>
                                      </p:to>
                                    </p:set>
                                  </p:childTnLst>
                                </p:cTn>
                              </p:par>
                            </p:childTnLst>
                          </p:cTn>
                        </p:par>
                        <p:par>
                          <p:cTn id="106" fill="hold">
                            <p:stCondLst>
                              <p:cond delay="53640"/>
                            </p:stCondLst>
                            <p:childTnLst>
                              <p:par>
                                <p:cTn id="107" presetID="1" presetClass="entr" presetSubtype="0" fill="hold" grpId="0" nodeType="afterEffect">
                                  <p:stCondLst>
                                    <p:cond delay="0"/>
                                  </p:stCondLst>
                                  <p:childTnLst>
                                    <p:set>
                                      <p:cBhvr>
                                        <p:cTn id="108" dur="1" fill="hold">
                                          <p:stCondLst>
                                            <p:cond delay="0"/>
                                          </p:stCondLst>
                                        </p:cTn>
                                        <p:tgtEl>
                                          <p:spTgt spid="45"/>
                                        </p:tgtEl>
                                        <p:attrNameLst>
                                          <p:attrName>style.visibility</p:attrName>
                                        </p:attrNameLst>
                                      </p:cBhvr>
                                      <p:to>
                                        <p:strVal val="visible"/>
                                      </p:to>
                                    </p:set>
                                  </p:childTnLst>
                                </p:cTn>
                              </p:par>
                            </p:childTnLst>
                          </p:cTn>
                        </p:par>
                        <p:par>
                          <p:cTn id="109" fill="hold">
                            <p:stCondLst>
                              <p:cond delay="53640"/>
                            </p:stCondLst>
                            <p:childTnLst>
                              <p:par>
                                <p:cTn id="110" presetID="1" presetClass="exit" presetSubtype="0" fill="hold" grpId="1" nodeType="afterEffect">
                                  <p:stCondLst>
                                    <p:cond delay="1000"/>
                                  </p:stCondLst>
                                  <p:childTnLst>
                                    <p:set>
                                      <p:cBhvr>
                                        <p:cTn id="111" dur="1" fill="hold">
                                          <p:stCondLst>
                                            <p:cond delay="0"/>
                                          </p:stCondLst>
                                        </p:cTn>
                                        <p:tgtEl>
                                          <p:spTgt spid="45"/>
                                        </p:tgtEl>
                                        <p:attrNameLst>
                                          <p:attrName>style.visibility</p:attrName>
                                        </p:attrNameLst>
                                      </p:cBhvr>
                                      <p:to>
                                        <p:strVal val="hidden"/>
                                      </p:to>
                                    </p:set>
                                  </p:childTnLst>
                                </p:cTn>
                              </p:par>
                            </p:childTnLst>
                          </p:cTn>
                        </p:par>
                        <p:par>
                          <p:cTn id="112" fill="hold">
                            <p:stCondLst>
                              <p:cond delay="54640"/>
                            </p:stCondLst>
                            <p:childTnLst>
                              <p:par>
                                <p:cTn id="113" presetID="1" presetClass="entr" presetSubtype="0" fill="hold" grpId="0" nodeType="after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par>
                          <p:cTn id="115" fill="hold">
                            <p:stCondLst>
                              <p:cond delay="54640"/>
                            </p:stCondLst>
                            <p:childTnLst>
                              <p:par>
                                <p:cTn id="116" presetID="1" presetClass="exit" presetSubtype="0" fill="hold" grpId="1" nodeType="afterEffect">
                                  <p:stCondLst>
                                    <p:cond delay="1000"/>
                                  </p:stCondLst>
                                  <p:childTnLst>
                                    <p:set>
                                      <p:cBhvr>
                                        <p:cTn id="117" dur="1" fill="hold">
                                          <p:stCondLst>
                                            <p:cond delay="0"/>
                                          </p:stCondLst>
                                        </p:cTn>
                                        <p:tgtEl>
                                          <p:spTgt spid="46"/>
                                        </p:tgtEl>
                                        <p:attrNameLst>
                                          <p:attrName>style.visibility</p:attrName>
                                        </p:attrNameLst>
                                      </p:cBhvr>
                                      <p:to>
                                        <p:strVal val="hidden"/>
                                      </p:to>
                                    </p:set>
                                  </p:childTnLst>
                                </p:cTn>
                              </p:par>
                            </p:childTnLst>
                          </p:cTn>
                        </p:par>
                        <p:par>
                          <p:cTn id="118" fill="hold">
                            <p:stCondLst>
                              <p:cond delay="55640"/>
                            </p:stCondLst>
                            <p:childTnLst>
                              <p:par>
                                <p:cTn id="119" presetID="1" presetClass="entr" presetSubtype="0"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childTnLst>
                          </p:cTn>
                        </p:par>
                        <p:par>
                          <p:cTn id="121" fill="hold">
                            <p:stCondLst>
                              <p:cond delay="55640"/>
                            </p:stCondLst>
                            <p:childTnLst>
                              <p:par>
                                <p:cTn id="122" presetID="1" presetClass="exit" presetSubtype="0" fill="hold" grpId="1" nodeType="afterEffect">
                                  <p:stCondLst>
                                    <p:cond delay="1000"/>
                                  </p:stCondLst>
                                  <p:childTnLst>
                                    <p:set>
                                      <p:cBhvr>
                                        <p:cTn id="123" dur="1" fill="hold">
                                          <p:stCondLst>
                                            <p:cond delay="0"/>
                                          </p:stCondLst>
                                        </p:cTn>
                                        <p:tgtEl>
                                          <p:spTgt spid="47"/>
                                        </p:tgtEl>
                                        <p:attrNameLst>
                                          <p:attrName>style.visibility</p:attrName>
                                        </p:attrNameLst>
                                      </p:cBhvr>
                                      <p:to>
                                        <p:strVal val="hidden"/>
                                      </p:to>
                                    </p:set>
                                  </p:childTnLst>
                                </p:cTn>
                              </p:par>
                            </p:childTnLst>
                          </p:cTn>
                        </p:par>
                        <p:par>
                          <p:cTn id="124" fill="hold">
                            <p:stCondLst>
                              <p:cond delay="56640"/>
                            </p:stCondLst>
                            <p:childTnLst>
                              <p:par>
                                <p:cTn id="125" presetID="1" presetClass="entr" presetSubtype="0"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childTnLst>
                                </p:cTn>
                              </p:par>
                            </p:childTnLst>
                          </p:cTn>
                        </p:par>
                        <p:par>
                          <p:cTn id="127" fill="hold">
                            <p:stCondLst>
                              <p:cond delay="56640"/>
                            </p:stCondLst>
                            <p:childTnLst>
                              <p:par>
                                <p:cTn id="128" presetID="1" presetClass="exit" presetSubtype="0" fill="hold" grpId="1" nodeType="afterEffect">
                                  <p:stCondLst>
                                    <p:cond delay="1000"/>
                                  </p:stCondLst>
                                  <p:childTnLst>
                                    <p:set>
                                      <p:cBhvr>
                                        <p:cTn id="129" dur="1" fill="hold">
                                          <p:stCondLst>
                                            <p:cond delay="0"/>
                                          </p:stCondLst>
                                        </p:cTn>
                                        <p:tgtEl>
                                          <p:spTgt spid="48"/>
                                        </p:tgtEl>
                                        <p:attrNameLst>
                                          <p:attrName>style.visibility</p:attrName>
                                        </p:attrNameLst>
                                      </p:cBhvr>
                                      <p:to>
                                        <p:strVal val="hidden"/>
                                      </p:to>
                                    </p:set>
                                  </p:childTnLst>
                                </p:cTn>
                              </p:par>
                            </p:childTnLst>
                          </p:cTn>
                        </p:par>
                        <p:par>
                          <p:cTn id="130" fill="hold">
                            <p:stCondLst>
                              <p:cond delay="57640"/>
                            </p:stCondLst>
                            <p:childTnLst>
                              <p:par>
                                <p:cTn id="131" presetID="1" presetClass="entr" presetSubtype="0" fill="hold" grpId="0" nodeType="afterEffect">
                                  <p:stCondLst>
                                    <p:cond delay="0"/>
                                  </p:stCondLst>
                                  <p:childTnLst>
                                    <p:set>
                                      <p:cBhvr>
                                        <p:cTn id="132" dur="1" fill="hold">
                                          <p:stCondLst>
                                            <p:cond delay="0"/>
                                          </p:stCondLst>
                                        </p:cTn>
                                        <p:tgtEl>
                                          <p:spTgt spid="49"/>
                                        </p:tgtEl>
                                        <p:attrNameLst>
                                          <p:attrName>style.visibility</p:attrName>
                                        </p:attrNameLst>
                                      </p:cBhvr>
                                      <p:to>
                                        <p:strVal val="visible"/>
                                      </p:to>
                                    </p:set>
                                  </p:childTnLst>
                                </p:cTn>
                              </p:par>
                            </p:childTnLst>
                          </p:cTn>
                        </p:par>
                        <p:par>
                          <p:cTn id="133" fill="hold">
                            <p:stCondLst>
                              <p:cond delay="57640"/>
                            </p:stCondLst>
                            <p:childTnLst>
                              <p:par>
                                <p:cTn id="134" presetID="1" presetClass="exit" presetSubtype="0" fill="hold" grpId="1" nodeType="afterEffect">
                                  <p:stCondLst>
                                    <p:cond delay="1000"/>
                                  </p:stCondLst>
                                  <p:childTnLst>
                                    <p:set>
                                      <p:cBhvr>
                                        <p:cTn id="135" dur="1" fill="hold">
                                          <p:stCondLst>
                                            <p:cond delay="0"/>
                                          </p:stCondLst>
                                        </p:cTn>
                                        <p:tgtEl>
                                          <p:spTgt spid="49"/>
                                        </p:tgtEl>
                                        <p:attrNameLst>
                                          <p:attrName>style.visibility</p:attrName>
                                        </p:attrNameLst>
                                      </p:cBhvr>
                                      <p:to>
                                        <p:strVal val="hidden"/>
                                      </p:to>
                                    </p:set>
                                  </p:childTnLst>
                                </p:cTn>
                              </p:par>
                            </p:childTnLst>
                          </p:cTn>
                        </p:par>
                        <p:par>
                          <p:cTn id="136" fill="hold">
                            <p:stCondLst>
                              <p:cond delay="58640"/>
                            </p:stCondLst>
                            <p:childTnLst>
                              <p:par>
                                <p:cTn id="137" presetID="1" presetClass="entr" presetSubtype="0" fill="hold" grpId="0" nodeType="afterEffect">
                                  <p:stCondLst>
                                    <p:cond delay="0"/>
                                  </p:stCondLst>
                                  <p:childTnLst>
                                    <p:set>
                                      <p:cBhvr>
                                        <p:cTn id="138" dur="1" fill="hold">
                                          <p:stCondLst>
                                            <p:cond delay="0"/>
                                          </p:stCondLst>
                                        </p:cTn>
                                        <p:tgtEl>
                                          <p:spTgt spid="50"/>
                                        </p:tgtEl>
                                        <p:attrNameLst>
                                          <p:attrName>style.visibility</p:attrName>
                                        </p:attrNameLst>
                                      </p:cBhvr>
                                      <p:to>
                                        <p:strVal val="visible"/>
                                      </p:to>
                                    </p:set>
                                  </p:childTnLst>
                                </p:cTn>
                              </p:par>
                            </p:childTnLst>
                          </p:cTn>
                        </p:par>
                        <p:par>
                          <p:cTn id="139" fill="hold">
                            <p:stCondLst>
                              <p:cond delay="58640"/>
                            </p:stCondLst>
                            <p:childTnLst>
                              <p:par>
                                <p:cTn id="140" presetID="1" presetClass="exit" presetSubtype="0" fill="hold" grpId="1" nodeType="afterEffect">
                                  <p:stCondLst>
                                    <p:cond delay="1000"/>
                                  </p:stCondLst>
                                  <p:childTnLst>
                                    <p:set>
                                      <p:cBhvr>
                                        <p:cTn id="141" dur="1" fill="hold">
                                          <p:stCondLst>
                                            <p:cond delay="0"/>
                                          </p:stCondLst>
                                        </p:cTn>
                                        <p:tgtEl>
                                          <p:spTgt spid="50"/>
                                        </p:tgtEl>
                                        <p:attrNameLst>
                                          <p:attrName>style.visibility</p:attrName>
                                        </p:attrNameLst>
                                      </p:cBhvr>
                                      <p:to>
                                        <p:strVal val="hidden"/>
                                      </p:to>
                                    </p:set>
                                  </p:childTnLst>
                                </p:cTn>
                              </p:par>
                            </p:childTnLst>
                          </p:cTn>
                        </p:par>
                        <p:par>
                          <p:cTn id="142" fill="hold">
                            <p:stCondLst>
                              <p:cond delay="59640"/>
                            </p:stCondLst>
                            <p:childTnLst>
                              <p:par>
                                <p:cTn id="143" presetID="1" presetClass="entr" presetSubtype="0" fill="hold" grpId="0" nodeType="afterEffect">
                                  <p:stCondLst>
                                    <p:cond delay="0"/>
                                  </p:stCondLst>
                                  <p:childTnLst>
                                    <p:set>
                                      <p:cBhvr>
                                        <p:cTn id="144" dur="1" fill="hold">
                                          <p:stCondLst>
                                            <p:cond delay="0"/>
                                          </p:stCondLst>
                                        </p:cTn>
                                        <p:tgtEl>
                                          <p:spTgt spid="51"/>
                                        </p:tgtEl>
                                        <p:attrNameLst>
                                          <p:attrName>style.visibility</p:attrName>
                                        </p:attrNameLst>
                                      </p:cBhvr>
                                      <p:to>
                                        <p:strVal val="visible"/>
                                      </p:to>
                                    </p:set>
                                  </p:childTnLst>
                                </p:cTn>
                              </p:par>
                            </p:childTnLst>
                          </p:cTn>
                        </p:par>
                        <p:par>
                          <p:cTn id="145" fill="hold">
                            <p:stCondLst>
                              <p:cond delay="59640"/>
                            </p:stCondLst>
                            <p:childTnLst>
                              <p:par>
                                <p:cTn id="146" presetID="1" presetClass="exit" presetSubtype="0" fill="hold" grpId="1" nodeType="afterEffect">
                                  <p:stCondLst>
                                    <p:cond delay="1000"/>
                                  </p:stCondLst>
                                  <p:childTnLst>
                                    <p:set>
                                      <p:cBhvr>
                                        <p:cTn id="147" dur="1" fill="hold">
                                          <p:stCondLst>
                                            <p:cond delay="0"/>
                                          </p:stCondLst>
                                        </p:cTn>
                                        <p:tgtEl>
                                          <p:spTgt spid="51"/>
                                        </p:tgtEl>
                                        <p:attrNameLst>
                                          <p:attrName>style.visibility</p:attrName>
                                        </p:attrNameLst>
                                      </p:cBhvr>
                                      <p:to>
                                        <p:strVal val="hidden"/>
                                      </p:to>
                                    </p:set>
                                  </p:childTnLst>
                                </p:cTn>
                              </p:par>
                            </p:childTnLst>
                          </p:cTn>
                        </p:par>
                        <p:par>
                          <p:cTn id="148" fill="hold">
                            <p:stCondLst>
                              <p:cond delay="60640"/>
                            </p:stCondLst>
                            <p:childTnLst>
                              <p:par>
                                <p:cTn id="149" presetID="1" presetClass="entr" presetSubtype="0" fill="hold" grpId="0" nodeType="afterEffect">
                                  <p:stCondLst>
                                    <p:cond delay="0"/>
                                  </p:stCondLst>
                                  <p:childTnLst>
                                    <p:set>
                                      <p:cBhvr>
                                        <p:cTn id="150" dur="1" fill="hold">
                                          <p:stCondLst>
                                            <p:cond delay="0"/>
                                          </p:stCondLst>
                                        </p:cTn>
                                        <p:tgtEl>
                                          <p:spTgt spid="52"/>
                                        </p:tgtEl>
                                        <p:attrNameLst>
                                          <p:attrName>style.visibility</p:attrName>
                                        </p:attrNameLst>
                                      </p:cBhvr>
                                      <p:to>
                                        <p:strVal val="visible"/>
                                      </p:to>
                                    </p:set>
                                  </p:childTnLst>
                                </p:cTn>
                              </p:par>
                            </p:childTnLst>
                          </p:cTn>
                        </p:par>
                        <p:par>
                          <p:cTn id="151" fill="hold">
                            <p:stCondLst>
                              <p:cond delay="60640"/>
                            </p:stCondLst>
                            <p:childTnLst>
                              <p:par>
                                <p:cTn id="152" presetID="1" presetClass="exit" presetSubtype="0" fill="hold" grpId="1" nodeType="afterEffect">
                                  <p:stCondLst>
                                    <p:cond delay="1000"/>
                                  </p:stCondLst>
                                  <p:childTnLst>
                                    <p:set>
                                      <p:cBhvr>
                                        <p:cTn id="153" dur="1" fill="hold">
                                          <p:stCondLst>
                                            <p:cond delay="0"/>
                                          </p:stCondLst>
                                        </p:cTn>
                                        <p:tgtEl>
                                          <p:spTgt spid="52"/>
                                        </p:tgtEl>
                                        <p:attrNameLst>
                                          <p:attrName>style.visibility</p:attrName>
                                        </p:attrNameLst>
                                      </p:cBhvr>
                                      <p:to>
                                        <p:strVal val="hidden"/>
                                      </p:to>
                                    </p:set>
                                  </p:childTnLst>
                                </p:cTn>
                              </p:par>
                            </p:childTnLst>
                          </p:cTn>
                        </p:par>
                        <p:par>
                          <p:cTn id="154" fill="hold">
                            <p:stCondLst>
                              <p:cond delay="61640"/>
                            </p:stCondLst>
                            <p:childTnLst>
                              <p:par>
                                <p:cTn id="155" presetID="1" presetClass="entr" presetSubtype="0" fill="hold" grpId="0" nodeType="after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childTnLst>
                          </p:cTn>
                        </p:par>
                        <p:par>
                          <p:cTn id="157" fill="hold">
                            <p:stCondLst>
                              <p:cond delay="61640"/>
                            </p:stCondLst>
                            <p:childTnLst>
                              <p:par>
                                <p:cTn id="158" presetID="1" presetClass="exit" presetSubtype="0" fill="hold" grpId="1" nodeType="afterEffect">
                                  <p:stCondLst>
                                    <p:cond delay="1000"/>
                                  </p:stCondLst>
                                  <p:childTnLst>
                                    <p:set>
                                      <p:cBhvr>
                                        <p:cTn id="159" dur="1" fill="hold">
                                          <p:stCondLst>
                                            <p:cond delay="0"/>
                                          </p:stCondLst>
                                        </p:cTn>
                                        <p:tgtEl>
                                          <p:spTgt spid="53"/>
                                        </p:tgtEl>
                                        <p:attrNameLst>
                                          <p:attrName>style.visibility</p:attrName>
                                        </p:attrNameLst>
                                      </p:cBhvr>
                                      <p:to>
                                        <p:strVal val="hidden"/>
                                      </p:to>
                                    </p:set>
                                  </p:childTnLst>
                                </p:cTn>
                              </p:par>
                            </p:childTnLst>
                          </p:cTn>
                        </p:par>
                        <p:par>
                          <p:cTn id="160" fill="hold">
                            <p:stCondLst>
                              <p:cond delay="62640"/>
                            </p:stCondLst>
                            <p:childTnLst>
                              <p:par>
                                <p:cTn id="161" presetID="1" presetClass="entr" presetSubtype="0" fill="hold" grpId="0" nodeType="afterEffect">
                                  <p:stCondLst>
                                    <p:cond delay="0"/>
                                  </p:stCondLst>
                                  <p:childTnLst>
                                    <p:set>
                                      <p:cBhvr>
                                        <p:cTn id="162" dur="1" fill="hold">
                                          <p:stCondLst>
                                            <p:cond delay="0"/>
                                          </p:stCondLst>
                                        </p:cTn>
                                        <p:tgtEl>
                                          <p:spTgt spid="54"/>
                                        </p:tgtEl>
                                        <p:attrNameLst>
                                          <p:attrName>style.visibility</p:attrName>
                                        </p:attrNameLst>
                                      </p:cBhvr>
                                      <p:to>
                                        <p:strVal val="visible"/>
                                      </p:to>
                                    </p:set>
                                  </p:childTnLst>
                                </p:cTn>
                              </p:par>
                            </p:childTnLst>
                          </p:cTn>
                        </p:par>
                        <p:par>
                          <p:cTn id="163" fill="hold">
                            <p:stCondLst>
                              <p:cond delay="62640"/>
                            </p:stCondLst>
                            <p:childTnLst>
                              <p:par>
                                <p:cTn id="164" presetID="1" presetClass="exit" presetSubtype="0" fill="hold" grpId="1" nodeType="afterEffect">
                                  <p:stCondLst>
                                    <p:cond delay="1000"/>
                                  </p:stCondLst>
                                  <p:childTnLst>
                                    <p:set>
                                      <p:cBhvr>
                                        <p:cTn id="165" dur="1" fill="hold">
                                          <p:stCondLst>
                                            <p:cond delay="0"/>
                                          </p:stCondLst>
                                        </p:cTn>
                                        <p:tgtEl>
                                          <p:spTgt spid="54"/>
                                        </p:tgtEl>
                                        <p:attrNameLst>
                                          <p:attrName>style.visibility</p:attrName>
                                        </p:attrNameLst>
                                      </p:cBhvr>
                                      <p:to>
                                        <p:strVal val="hidden"/>
                                      </p:to>
                                    </p:set>
                                  </p:childTnLst>
                                </p:cTn>
                              </p:par>
                            </p:childTnLst>
                          </p:cTn>
                        </p:par>
                        <p:par>
                          <p:cTn id="166" fill="hold">
                            <p:stCondLst>
                              <p:cond delay="63640"/>
                            </p:stCondLst>
                            <p:childTnLst>
                              <p:par>
                                <p:cTn id="167" presetID="1" presetClass="entr" presetSubtype="0" fill="hold" grpId="0" nodeType="afterEffect">
                                  <p:stCondLst>
                                    <p:cond delay="0"/>
                                  </p:stCondLst>
                                  <p:childTnLst>
                                    <p:set>
                                      <p:cBhvr>
                                        <p:cTn id="168" dur="1" fill="hold">
                                          <p:stCondLst>
                                            <p:cond delay="0"/>
                                          </p:stCondLst>
                                        </p:cTn>
                                        <p:tgtEl>
                                          <p:spTgt spid="55"/>
                                        </p:tgtEl>
                                        <p:attrNameLst>
                                          <p:attrName>style.visibility</p:attrName>
                                        </p:attrNameLst>
                                      </p:cBhvr>
                                      <p:to>
                                        <p:strVal val="visible"/>
                                      </p:to>
                                    </p:set>
                                  </p:childTnLst>
                                </p:cTn>
                              </p:par>
                            </p:childTnLst>
                          </p:cTn>
                        </p:par>
                        <p:par>
                          <p:cTn id="169" fill="hold">
                            <p:stCondLst>
                              <p:cond delay="63640"/>
                            </p:stCondLst>
                            <p:childTnLst>
                              <p:par>
                                <p:cTn id="170" presetID="1" presetClass="exit" presetSubtype="0" fill="hold" grpId="1" nodeType="afterEffect">
                                  <p:stCondLst>
                                    <p:cond delay="1000"/>
                                  </p:stCondLst>
                                  <p:childTnLst>
                                    <p:set>
                                      <p:cBhvr>
                                        <p:cTn id="171" dur="1" fill="hold">
                                          <p:stCondLst>
                                            <p:cond delay="0"/>
                                          </p:stCondLst>
                                        </p:cTn>
                                        <p:tgtEl>
                                          <p:spTgt spid="55"/>
                                        </p:tgtEl>
                                        <p:attrNameLst>
                                          <p:attrName>style.visibility</p:attrName>
                                        </p:attrNameLst>
                                      </p:cBhvr>
                                      <p:to>
                                        <p:strVal val="hidden"/>
                                      </p:to>
                                    </p:set>
                                  </p:childTnLst>
                                </p:cTn>
                              </p:par>
                            </p:childTnLst>
                          </p:cTn>
                        </p:par>
                        <p:par>
                          <p:cTn id="172" fill="hold">
                            <p:stCondLst>
                              <p:cond delay="64640"/>
                            </p:stCondLst>
                            <p:childTnLst>
                              <p:par>
                                <p:cTn id="173" presetID="1" presetClass="entr" presetSubtype="0" fill="hold" grpId="0" nodeType="afterEffect">
                                  <p:stCondLst>
                                    <p:cond delay="0"/>
                                  </p:stCondLst>
                                  <p:childTnLst>
                                    <p:set>
                                      <p:cBhvr>
                                        <p:cTn id="174" dur="1" fill="hold">
                                          <p:stCondLst>
                                            <p:cond delay="0"/>
                                          </p:stCondLst>
                                        </p:cTn>
                                        <p:tgtEl>
                                          <p:spTgt spid="56"/>
                                        </p:tgtEl>
                                        <p:attrNameLst>
                                          <p:attrName>style.visibility</p:attrName>
                                        </p:attrNameLst>
                                      </p:cBhvr>
                                      <p:to>
                                        <p:strVal val="visible"/>
                                      </p:to>
                                    </p:set>
                                  </p:childTnLst>
                                </p:cTn>
                              </p:par>
                            </p:childTnLst>
                          </p:cTn>
                        </p:par>
                        <p:par>
                          <p:cTn id="175" fill="hold">
                            <p:stCondLst>
                              <p:cond delay="64640"/>
                            </p:stCondLst>
                            <p:childTnLst>
                              <p:par>
                                <p:cTn id="176" presetID="1" presetClass="exit" presetSubtype="0" fill="hold" grpId="1" nodeType="afterEffect">
                                  <p:stCondLst>
                                    <p:cond delay="1000"/>
                                  </p:stCondLst>
                                  <p:childTnLst>
                                    <p:set>
                                      <p:cBhvr>
                                        <p:cTn id="177" dur="1" fill="hold">
                                          <p:stCondLst>
                                            <p:cond delay="0"/>
                                          </p:stCondLst>
                                        </p:cTn>
                                        <p:tgtEl>
                                          <p:spTgt spid="56"/>
                                        </p:tgtEl>
                                        <p:attrNameLst>
                                          <p:attrName>style.visibility</p:attrName>
                                        </p:attrNameLst>
                                      </p:cBhvr>
                                      <p:to>
                                        <p:strVal val="hidden"/>
                                      </p:to>
                                    </p:set>
                                  </p:childTnLst>
                                </p:cTn>
                              </p:par>
                            </p:childTnLst>
                          </p:cTn>
                        </p:par>
                        <p:par>
                          <p:cTn id="178" fill="hold">
                            <p:stCondLst>
                              <p:cond delay="65640"/>
                            </p:stCondLst>
                            <p:childTnLst>
                              <p:par>
                                <p:cTn id="179" presetID="1" presetClass="entr" presetSubtype="0" fill="hold" grpId="0" nodeType="afterEffect">
                                  <p:stCondLst>
                                    <p:cond delay="0"/>
                                  </p:stCondLst>
                                  <p:childTnLst>
                                    <p:set>
                                      <p:cBhvr>
                                        <p:cTn id="180" dur="1" fill="hold">
                                          <p:stCondLst>
                                            <p:cond delay="0"/>
                                          </p:stCondLst>
                                        </p:cTn>
                                        <p:tgtEl>
                                          <p:spTgt spid="57"/>
                                        </p:tgtEl>
                                        <p:attrNameLst>
                                          <p:attrName>style.visibility</p:attrName>
                                        </p:attrNameLst>
                                      </p:cBhvr>
                                      <p:to>
                                        <p:strVal val="visible"/>
                                      </p:to>
                                    </p:set>
                                  </p:childTnLst>
                                </p:cTn>
                              </p:par>
                            </p:childTnLst>
                          </p:cTn>
                        </p:par>
                        <p:par>
                          <p:cTn id="181" fill="hold">
                            <p:stCondLst>
                              <p:cond delay="65640"/>
                            </p:stCondLst>
                            <p:childTnLst>
                              <p:par>
                                <p:cTn id="182" presetID="1" presetClass="exit" presetSubtype="0" fill="hold" grpId="1" nodeType="afterEffect">
                                  <p:stCondLst>
                                    <p:cond delay="1000"/>
                                  </p:stCondLst>
                                  <p:childTnLst>
                                    <p:set>
                                      <p:cBhvr>
                                        <p:cTn id="183" dur="1" fill="hold">
                                          <p:stCondLst>
                                            <p:cond delay="0"/>
                                          </p:stCondLst>
                                        </p:cTn>
                                        <p:tgtEl>
                                          <p:spTgt spid="57"/>
                                        </p:tgtEl>
                                        <p:attrNameLst>
                                          <p:attrName>style.visibility</p:attrName>
                                        </p:attrNameLst>
                                      </p:cBhvr>
                                      <p:to>
                                        <p:strVal val="hidden"/>
                                      </p:to>
                                    </p:set>
                                  </p:childTnLst>
                                </p:cTn>
                              </p:par>
                            </p:childTnLst>
                          </p:cTn>
                        </p:par>
                        <p:par>
                          <p:cTn id="184" fill="hold">
                            <p:stCondLst>
                              <p:cond delay="66640"/>
                            </p:stCondLst>
                            <p:childTnLst>
                              <p:par>
                                <p:cTn id="185" presetID="1" presetClass="entr" presetSubtype="0" fill="hold" grpId="0" nodeType="afterEffect">
                                  <p:stCondLst>
                                    <p:cond delay="0"/>
                                  </p:stCondLst>
                                  <p:childTnLst>
                                    <p:set>
                                      <p:cBhvr>
                                        <p:cTn id="186" dur="1" fill="hold">
                                          <p:stCondLst>
                                            <p:cond delay="0"/>
                                          </p:stCondLst>
                                        </p:cTn>
                                        <p:tgtEl>
                                          <p:spTgt spid="58"/>
                                        </p:tgtEl>
                                        <p:attrNameLst>
                                          <p:attrName>style.visibility</p:attrName>
                                        </p:attrNameLst>
                                      </p:cBhvr>
                                      <p:to>
                                        <p:strVal val="visible"/>
                                      </p:to>
                                    </p:set>
                                  </p:childTnLst>
                                </p:cTn>
                              </p:par>
                            </p:childTnLst>
                          </p:cTn>
                        </p:par>
                        <p:par>
                          <p:cTn id="187" fill="hold">
                            <p:stCondLst>
                              <p:cond delay="66640"/>
                            </p:stCondLst>
                            <p:childTnLst>
                              <p:par>
                                <p:cTn id="188" presetID="1" presetClass="exit" presetSubtype="0" fill="hold" grpId="1" nodeType="afterEffect">
                                  <p:stCondLst>
                                    <p:cond delay="1000"/>
                                  </p:stCondLst>
                                  <p:childTnLst>
                                    <p:set>
                                      <p:cBhvr>
                                        <p:cTn id="189" dur="1" fill="hold">
                                          <p:stCondLst>
                                            <p:cond delay="0"/>
                                          </p:stCondLst>
                                        </p:cTn>
                                        <p:tgtEl>
                                          <p:spTgt spid="58"/>
                                        </p:tgtEl>
                                        <p:attrNameLst>
                                          <p:attrName>style.visibility</p:attrName>
                                        </p:attrNameLst>
                                      </p:cBhvr>
                                      <p:to>
                                        <p:strVal val="hidden"/>
                                      </p:to>
                                    </p:set>
                                  </p:childTnLst>
                                </p:cTn>
                              </p:par>
                            </p:childTnLst>
                          </p:cTn>
                        </p:par>
                        <p:par>
                          <p:cTn id="190" fill="hold">
                            <p:stCondLst>
                              <p:cond delay="67640"/>
                            </p:stCondLst>
                            <p:childTnLst>
                              <p:par>
                                <p:cTn id="191" presetID="1" presetClass="entr" presetSubtype="0" fill="hold" grpId="0" nodeType="afterEffect">
                                  <p:stCondLst>
                                    <p:cond delay="0"/>
                                  </p:stCondLst>
                                  <p:childTnLst>
                                    <p:set>
                                      <p:cBhvr>
                                        <p:cTn id="192" dur="1" fill="hold">
                                          <p:stCondLst>
                                            <p:cond delay="0"/>
                                          </p:stCondLst>
                                        </p:cTn>
                                        <p:tgtEl>
                                          <p:spTgt spid="59"/>
                                        </p:tgtEl>
                                        <p:attrNameLst>
                                          <p:attrName>style.visibility</p:attrName>
                                        </p:attrNameLst>
                                      </p:cBhvr>
                                      <p:to>
                                        <p:strVal val="visible"/>
                                      </p:to>
                                    </p:set>
                                  </p:childTnLst>
                                </p:cTn>
                              </p:par>
                            </p:childTnLst>
                          </p:cTn>
                        </p:par>
                        <p:par>
                          <p:cTn id="193" fill="hold">
                            <p:stCondLst>
                              <p:cond delay="67640"/>
                            </p:stCondLst>
                            <p:childTnLst>
                              <p:par>
                                <p:cTn id="194" presetID="1" presetClass="exit" presetSubtype="0" fill="hold" grpId="1" nodeType="afterEffect">
                                  <p:stCondLst>
                                    <p:cond delay="1000"/>
                                  </p:stCondLst>
                                  <p:childTnLst>
                                    <p:set>
                                      <p:cBhvr>
                                        <p:cTn id="195" dur="1" fill="hold">
                                          <p:stCondLst>
                                            <p:cond delay="0"/>
                                          </p:stCondLst>
                                        </p:cTn>
                                        <p:tgtEl>
                                          <p:spTgt spid="59"/>
                                        </p:tgtEl>
                                        <p:attrNameLst>
                                          <p:attrName>style.visibility</p:attrName>
                                        </p:attrNameLst>
                                      </p:cBhvr>
                                      <p:to>
                                        <p:strVal val="hidden"/>
                                      </p:to>
                                    </p:set>
                                  </p:childTnLst>
                                </p:cTn>
                              </p:par>
                            </p:childTnLst>
                          </p:cTn>
                        </p:par>
                        <p:par>
                          <p:cTn id="196" fill="hold">
                            <p:stCondLst>
                              <p:cond delay="68640"/>
                            </p:stCondLst>
                            <p:childTnLst>
                              <p:par>
                                <p:cTn id="197" presetID="1" presetClass="entr" presetSubtype="0" fill="hold" grpId="0" nodeType="afterEffect">
                                  <p:stCondLst>
                                    <p:cond delay="0"/>
                                  </p:stCondLst>
                                  <p:childTnLst>
                                    <p:set>
                                      <p:cBhvr>
                                        <p:cTn id="198" dur="1" fill="hold">
                                          <p:stCondLst>
                                            <p:cond delay="0"/>
                                          </p:stCondLst>
                                        </p:cTn>
                                        <p:tgtEl>
                                          <p:spTgt spid="60"/>
                                        </p:tgtEl>
                                        <p:attrNameLst>
                                          <p:attrName>style.visibility</p:attrName>
                                        </p:attrNameLst>
                                      </p:cBhvr>
                                      <p:to>
                                        <p:strVal val="visible"/>
                                      </p:to>
                                    </p:set>
                                  </p:childTnLst>
                                </p:cTn>
                              </p:par>
                            </p:childTnLst>
                          </p:cTn>
                        </p:par>
                        <p:par>
                          <p:cTn id="199" fill="hold">
                            <p:stCondLst>
                              <p:cond delay="68640"/>
                            </p:stCondLst>
                            <p:childTnLst>
                              <p:par>
                                <p:cTn id="200" presetID="1" presetClass="exit" presetSubtype="0" fill="hold" grpId="1" nodeType="afterEffect">
                                  <p:stCondLst>
                                    <p:cond delay="1000"/>
                                  </p:stCondLst>
                                  <p:childTnLst>
                                    <p:set>
                                      <p:cBhvr>
                                        <p:cTn id="201" dur="1" fill="hold">
                                          <p:stCondLst>
                                            <p:cond delay="0"/>
                                          </p:stCondLst>
                                        </p:cTn>
                                        <p:tgtEl>
                                          <p:spTgt spid="60"/>
                                        </p:tgtEl>
                                        <p:attrNameLst>
                                          <p:attrName>style.visibility</p:attrName>
                                        </p:attrNameLst>
                                      </p:cBhvr>
                                      <p:to>
                                        <p:strVal val="hidden"/>
                                      </p:to>
                                    </p:set>
                                  </p:childTnLst>
                                </p:cTn>
                              </p:par>
                            </p:childTnLst>
                          </p:cTn>
                        </p:par>
                        <p:par>
                          <p:cTn id="202" fill="hold">
                            <p:stCondLst>
                              <p:cond delay="69640"/>
                            </p:stCondLst>
                            <p:childTnLst>
                              <p:par>
                                <p:cTn id="203" presetID="1" presetClass="entr" presetSubtype="0" fill="hold" grpId="0" nodeType="afterEffect">
                                  <p:stCondLst>
                                    <p:cond delay="0"/>
                                  </p:stCondLst>
                                  <p:childTnLst>
                                    <p:set>
                                      <p:cBhvr>
                                        <p:cTn id="204" dur="1" fill="hold">
                                          <p:stCondLst>
                                            <p:cond delay="0"/>
                                          </p:stCondLst>
                                        </p:cTn>
                                        <p:tgtEl>
                                          <p:spTgt spid="61"/>
                                        </p:tgtEl>
                                        <p:attrNameLst>
                                          <p:attrName>style.visibility</p:attrName>
                                        </p:attrNameLst>
                                      </p:cBhvr>
                                      <p:to>
                                        <p:strVal val="visible"/>
                                      </p:to>
                                    </p:set>
                                  </p:childTnLst>
                                </p:cTn>
                              </p:par>
                            </p:childTnLst>
                          </p:cTn>
                        </p:par>
                        <p:par>
                          <p:cTn id="205" fill="hold">
                            <p:stCondLst>
                              <p:cond delay="69640"/>
                            </p:stCondLst>
                            <p:childTnLst>
                              <p:par>
                                <p:cTn id="206" presetID="1" presetClass="exit" presetSubtype="0" fill="hold" grpId="1" nodeType="afterEffect">
                                  <p:stCondLst>
                                    <p:cond delay="1000"/>
                                  </p:stCondLst>
                                  <p:childTnLst>
                                    <p:set>
                                      <p:cBhvr>
                                        <p:cTn id="207" dur="1" fill="hold">
                                          <p:stCondLst>
                                            <p:cond delay="0"/>
                                          </p:stCondLst>
                                        </p:cTn>
                                        <p:tgtEl>
                                          <p:spTgt spid="61"/>
                                        </p:tgtEl>
                                        <p:attrNameLst>
                                          <p:attrName>style.visibility</p:attrName>
                                        </p:attrNameLst>
                                      </p:cBhvr>
                                      <p:to>
                                        <p:strVal val="hidden"/>
                                      </p:to>
                                    </p:set>
                                  </p:childTnLst>
                                </p:cTn>
                              </p:par>
                            </p:childTnLst>
                          </p:cTn>
                        </p:par>
                        <p:par>
                          <p:cTn id="208" fill="hold">
                            <p:stCondLst>
                              <p:cond delay="70640"/>
                            </p:stCondLst>
                            <p:childTnLst>
                              <p:par>
                                <p:cTn id="209" presetID="1" presetClass="entr" presetSubtype="0" fill="hold" grpId="0" nodeType="afterEffect">
                                  <p:stCondLst>
                                    <p:cond delay="0"/>
                                  </p:stCondLst>
                                  <p:childTnLst>
                                    <p:set>
                                      <p:cBhvr>
                                        <p:cTn id="210" dur="1" fill="hold">
                                          <p:stCondLst>
                                            <p:cond delay="0"/>
                                          </p:stCondLst>
                                        </p:cTn>
                                        <p:tgtEl>
                                          <p:spTgt spid="62"/>
                                        </p:tgtEl>
                                        <p:attrNameLst>
                                          <p:attrName>style.visibility</p:attrName>
                                        </p:attrNameLst>
                                      </p:cBhvr>
                                      <p:to>
                                        <p:strVal val="visible"/>
                                      </p:to>
                                    </p:set>
                                  </p:childTnLst>
                                </p:cTn>
                              </p:par>
                            </p:childTnLst>
                          </p:cTn>
                        </p:par>
                        <p:par>
                          <p:cTn id="211" fill="hold">
                            <p:stCondLst>
                              <p:cond delay="70640"/>
                            </p:stCondLst>
                            <p:childTnLst>
                              <p:par>
                                <p:cTn id="212" presetID="1" presetClass="exit" presetSubtype="0" fill="hold" grpId="1" nodeType="afterEffect">
                                  <p:stCondLst>
                                    <p:cond delay="1000"/>
                                  </p:stCondLst>
                                  <p:childTnLst>
                                    <p:set>
                                      <p:cBhvr>
                                        <p:cTn id="213" dur="1" fill="hold">
                                          <p:stCondLst>
                                            <p:cond delay="0"/>
                                          </p:stCondLst>
                                        </p:cTn>
                                        <p:tgtEl>
                                          <p:spTgt spid="62"/>
                                        </p:tgtEl>
                                        <p:attrNameLst>
                                          <p:attrName>style.visibility</p:attrName>
                                        </p:attrNameLst>
                                      </p:cBhvr>
                                      <p:to>
                                        <p:strVal val="hidden"/>
                                      </p:to>
                                    </p:set>
                                  </p:childTnLst>
                                </p:cTn>
                              </p:par>
                            </p:childTnLst>
                          </p:cTn>
                        </p:par>
                        <p:par>
                          <p:cTn id="214" fill="hold">
                            <p:stCondLst>
                              <p:cond delay="71640"/>
                            </p:stCondLst>
                            <p:childTnLst>
                              <p:par>
                                <p:cTn id="215" presetID="1" presetClass="entr" presetSubtype="0" fill="hold" grpId="0" nodeType="afterEffect">
                                  <p:stCondLst>
                                    <p:cond delay="0"/>
                                  </p:stCondLst>
                                  <p:childTnLst>
                                    <p:set>
                                      <p:cBhvr>
                                        <p:cTn id="216" dur="1" fill="hold">
                                          <p:stCondLst>
                                            <p:cond delay="0"/>
                                          </p:stCondLst>
                                        </p:cTn>
                                        <p:tgtEl>
                                          <p:spTgt spid="63"/>
                                        </p:tgtEl>
                                        <p:attrNameLst>
                                          <p:attrName>style.visibility</p:attrName>
                                        </p:attrNameLst>
                                      </p:cBhvr>
                                      <p:to>
                                        <p:strVal val="visible"/>
                                      </p:to>
                                    </p:set>
                                  </p:childTnLst>
                                </p:cTn>
                              </p:par>
                            </p:childTnLst>
                          </p:cTn>
                        </p:par>
                        <p:par>
                          <p:cTn id="217" fill="hold">
                            <p:stCondLst>
                              <p:cond delay="71640"/>
                            </p:stCondLst>
                            <p:childTnLst>
                              <p:par>
                                <p:cTn id="218" presetID="1" presetClass="exit" presetSubtype="0" fill="hold" grpId="1" nodeType="afterEffect">
                                  <p:stCondLst>
                                    <p:cond delay="1000"/>
                                  </p:stCondLst>
                                  <p:childTnLst>
                                    <p:set>
                                      <p:cBhvr>
                                        <p:cTn id="219" dur="1" fill="hold">
                                          <p:stCondLst>
                                            <p:cond delay="0"/>
                                          </p:stCondLst>
                                        </p:cTn>
                                        <p:tgtEl>
                                          <p:spTgt spid="63"/>
                                        </p:tgtEl>
                                        <p:attrNameLst>
                                          <p:attrName>style.visibility</p:attrName>
                                        </p:attrNameLst>
                                      </p:cBhvr>
                                      <p:to>
                                        <p:strVal val="hidden"/>
                                      </p:to>
                                    </p:set>
                                  </p:childTnLst>
                                </p:cTn>
                              </p:par>
                            </p:childTnLst>
                          </p:cTn>
                        </p:par>
                        <p:par>
                          <p:cTn id="220" fill="hold">
                            <p:stCondLst>
                              <p:cond delay="72640"/>
                            </p:stCondLst>
                            <p:childTnLst>
                              <p:par>
                                <p:cTn id="221" presetID="1" presetClass="entr" presetSubtype="0" fill="hold" grpId="0" nodeType="afterEffect">
                                  <p:stCondLst>
                                    <p:cond delay="0"/>
                                  </p:stCondLst>
                                  <p:childTnLst>
                                    <p:set>
                                      <p:cBhvr>
                                        <p:cTn id="2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744" grpId="0" animBg="1"/>
      <p:bldP spid="30745" grpId="0" animBg="1"/>
      <p:bldP spid="30746" grpId="0" animBg="1"/>
      <p:bldP spid="30747" grpId="0" animBg="1"/>
      <p:bldP spid="30748" grpId="0" animBg="1"/>
      <p:bldP spid="30749"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18841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30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19075" y="3184525"/>
            <a:ext cx="8758238" cy="641350"/>
          </a:xfrm>
          <a:prstGeom prst="rect">
            <a:avLst/>
          </a:prstGeom>
          <a:noFill/>
          <a:ln w="9525">
            <a:noFill/>
            <a:miter lim="800000"/>
            <a:headEnd/>
            <a:tailEnd/>
          </a:ln>
        </p:spPr>
        <p:txBody>
          <a:bodyPr>
            <a:spAutoFit/>
          </a:bodyPr>
          <a:lstStyle/>
          <a:p>
            <a:pPr algn="ctr"/>
            <a:r>
              <a:rPr lang="fr-FR"/>
              <a:t>Lorsque vous quittez votre bureau, même pour quelques minutes, </a:t>
            </a:r>
            <a:r>
              <a:rPr lang="fr-FR">
                <a:solidFill>
                  <a:schemeClr val="accent2"/>
                </a:solidFill>
              </a:rPr>
              <a:t>pensez à éteindre la lumière, ou équipez-le d’un détecteur de présence</a:t>
            </a:r>
            <a:r>
              <a:rPr lang="fr-FR"/>
              <a:t> !</a:t>
            </a:r>
          </a:p>
        </p:txBody>
      </p:sp>
      <p:sp>
        <p:nvSpPr>
          <p:cNvPr id="75784" name="Text Box 8"/>
          <p:cNvSpPr txBox="1">
            <a:spLocks noChangeArrowheads="1"/>
          </p:cNvSpPr>
          <p:nvPr/>
        </p:nvSpPr>
        <p:spPr bwMode="auto">
          <a:xfrm>
            <a:off x="5194300" y="6451600"/>
            <a:ext cx="44338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Cours Développement durable pas à pas – Pôle Emploi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564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endParaRPr lang="fr-FR" smtClean="0"/>
          </a:p>
        </p:txBody>
      </p:sp>
      <p:sp>
        <p:nvSpPr>
          <p:cNvPr id="18944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89444"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89445"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89446"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5" name="Titre 1"/>
          <p:cNvSpPr>
            <a:spLocks noGrp="1"/>
          </p:cNvSpPr>
          <p:nvPr>
            <p:ph type="title" idx="4294967295"/>
          </p:nvPr>
        </p:nvSpPr>
        <p:spPr/>
        <p:txBody>
          <a:bodyPr/>
          <a:lstStyle/>
          <a:p>
            <a:pPr eaLnBrk="1" hangingPunct="1"/>
            <a:r>
              <a:rPr lang="fr-FR" sz="2000" b="1" smtClean="0"/>
              <a:t>Quelle est la quantité d’énergie nécessaire à la production d’une ramette de papier de 500 feuilles ?</a:t>
            </a:r>
          </a:p>
        </p:txBody>
      </p:sp>
      <p:sp>
        <p:nvSpPr>
          <p:cNvPr id="1904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- 1,5L de pétrole (l’essence nécessaire pour parcourir 50km en scooter)</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- 2,8 L de pétrole (l’essence nécessaire pour parcourir 100km en scooter)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 L de pétrole (l’essence nécessaire pour parcourir 200 km en scooter)</a:t>
            </a:r>
          </a:p>
        </p:txBody>
      </p:sp>
      <p:pic>
        <p:nvPicPr>
          <p:cNvPr id="190471"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90472"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90473"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3814"/>
                                        </p:tgtEl>
                                        <p:attrNameLst>
                                          <p:attrName>style.color</p:attrName>
                                        </p:attrNameLst>
                                      </p:cBhvr>
                                      <p:by>
                                        <p:hsl h="7200000" s="0" l="0"/>
                                      </p:by>
                                    </p:animClr>
                                    <p:animClr clrSpc="hsl" dir="cw">
                                      <p:cBhvr>
                                        <p:cTn id="7" dur="500" fill="hold"/>
                                        <p:tgtEl>
                                          <p:spTgt spid="33814"/>
                                        </p:tgtEl>
                                        <p:attrNameLst>
                                          <p:attrName>fillcolor</p:attrName>
                                        </p:attrNameLst>
                                      </p:cBhvr>
                                      <p:by>
                                        <p:hsl h="7200000" s="0" l="0"/>
                                      </p:by>
                                    </p:animClr>
                                    <p:animClr clrSpc="hsl" dir="cw">
                                      <p:cBhvr>
                                        <p:cTn id="8" dur="500" fill="hold"/>
                                        <p:tgtEl>
                                          <p:spTgt spid="33814"/>
                                        </p:tgtEl>
                                        <p:attrNameLst>
                                          <p:attrName>stroke.color</p:attrName>
                                        </p:attrNameLst>
                                      </p:cBhvr>
                                      <p:by>
                                        <p:hsl h="7200000" s="0" l="0"/>
                                      </p:by>
                                    </p:animClr>
                                    <p:set>
                                      <p:cBhvr>
                                        <p:cTn id="9" dur="500" fill="hold"/>
                                        <p:tgtEl>
                                          <p:spTgt spid="33814"/>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3813"/>
                                        </p:tgtEl>
                                        <p:attrNameLst>
                                          <p:attrName>style.color</p:attrName>
                                        </p:attrNameLst>
                                      </p:cBhvr>
                                      <p:by>
                                        <p:hsl h="0" s="-70588" l="0"/>
                                      </p:by>
                                    </p:animClr>
                                    <p:animClr clrSpc="hsl" dir="cw">
                                      <p:cBhvr>
                                        <p:cTn id="12" dur="500" fill="hold"/>
                                        <p:tgtEl>
                                          <p:spTgt spid="33813"/>
                                        </p:tgtEl>
                                        <p:attrNameLst>
                                          <p:attrName>fillcolor</p:attrName>
                                        </p:attrNameLst>
                                      </p:cBhvr>
                                      <p:by>
                                        <p:hsl h="0" s="-70588" l="0"/>
                                      </p:by>
                                    </p:animClr>
                                    <p:animClr clrSpc="hsl" dir="cw">
                                      <p:cBhvr>
                                        <p:cTn id="13" dur="500" fill="hold"/>
                                        <p:tgtEl>
                                          <p:spTgt spid="33813"/>
                                        </p:tgtEl>
                                        <p:attrNameLst>
                                          <p:attrName>stroke.color</p:attrName>
                                        </p:attrNameLst>
                                      </p:cBhvr>
                                      <p:by>
                                        <p:hsl h="0" s="-70588" l="0"/>
                                      </p:by>
                                    </p:animClr>
                                    <p:set>
                                      <p:cBhvr>
                                        <p:cTn id="14" dur="500" fill="hold"/>
                                        <p:tgtEl>
                                          <p:spTgt spid="338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3816"/>
                                        </p:tgtEl>
                                        <p:attrNameLst>
                                          <p:attrName>style.color</p:attrName>
                                        </p:attrNameLst>
                                      </p:cBhvr>
                                      <p:by>
                                        <p:hsl h="0" s="-70588" l="0"/>
                                      </p:by>
                                    </p:animClr>
                                    <p:animClr clrSpc="hsl" dir="cw">
                                      <p:cBhvr>
                                        <p:cTn id="17" dur="500" fill="hold"/>
                                        <p:tgtEl>
                                          <p:spTgt spid="33816"/>
                                        </p:tgtEl>
                                        <p:attrNameLst>
                                          <p:attrName>fillcolor</p:attrName>
                                        </p:attrNameLst>
                                      </p:cBhvr>
                                      <p:by>
                                        <p:hsl h="0" s="-70588" l="0"/>
                                      </p:by>
                                    </p:animClr>
                                    <p:animClr clrSpc="hsl" dir="cw">
                                      <p:cBhvr>
                                        <p:cTn id="18" dur="500" fill="hold"/>
                                        <p:tgtEl>
                                          <p:spTgt spid="33816"/>
                                        </p:tgtEl>
                                        <p:attrNameLst>
                                          <p:attrName>stroke.color</p:attrName>
                                        </p:attrNameLst>
                                      </p:cBhvr>
                                      <p:by>
                                        <p:hsl h="0" s="-70588" l="0"/>
                                      </p:by>
                                    </p:animClr>
                                    <p:set>
                                      <p:cBhvr>
                                        <p:cTn id="19" dur="500" fill="hold"/>
                                        <p:tgtEl>
                                          <p:spTgt spid="338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4" grpId="0" animBg="1"/>
      <p:bldP spid="3381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19149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32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19075" y="3184525"/>
            <a:ext cx="8758238" cy="915988"/>
          </a:xfrm>
          <a:prstGeom prst="rect">
            <a:avLst/>
          </a:prstGeom>
          <a:noFill/>
          <a:ln w="9525">
            <a:noFill/>
            <a:miter lim="800000"/>
            <a:headEnd/>
            <a:tailEnd/>
          </a:ln>
        </p:spPr>
        <p:txBody>
          <a:bodyPr>
            <a:spAutoFit/>
          </a:bodyPr>
          <a:lstStyle/>
          <a:p>
            <a:pPr algn="ctr"/>
            <a:r>
              <a:rPr lang="fr-FR"/>
              <a:t>Produire une ramette de papier coûte cher en énergie ! Alors économisons ces feuilles au maximum, notamment en programmant nos imprimantes en mode recto verso, et en imprimant nos documents que si cela est vraiment nécessaire ! </a:t>
            </a:r>
          </a:p>
        </p:txBody>
      </p:sp>
      <p:sp>
        <p:nvSpPr>
          <p:cNvPr id="75784" name="Text Box 8"/>
          <p:cNvSpPr txBox="1">
            <a:spLocks noChangeArrowheads="1"/>
          </p:cNvSpPr>
          <p:nvPr/>
        </p:nvSpPr>
        <p:spPr bwMode="auto">
          <a:xfrm>
            <a:off x="6242050" y="6451600"/>
            <a:ext cx="44338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Eco-Quiz – Semaine du DD – MGEN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868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3" name="Titre 1"/>
          <p:cNvSpPr>
            <a:spLocks noGrp="1"/>
          </p:cNvSpPr>
          <p:nvPr>
            <p:ph type="title" idx="4294967295"/>
          </p:nvPr>
        </p:nvSpPr>
        <p:spPr/>
        <p:txBody>
          <a:bodyPr/>
          <a:lstStyle/>
          <a:p>
            <a:pPr eaLnBrk="1" hangingPunct="1"/>
            <a:r>
              <a:rPr lang="fr-FR" sz="2000" b="1" smtClean="0"/>
              <a:t>Quel pourcentage d'économie d'énergie réalise-t-on en baissant la température d’une pièce de 1°C ?</a:t>
            </a:r>
          </a:p>
        </p:txBody>
      </p:sp>
      <p:sp>
        <p:nvSpPr>
          <p:cNvPr id="19251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33</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Entre 12 et 15 % d’économie d’énergie</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Entre 7 et 11% d’économie d’énergie</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Entre 5 et 7 % d’économie d’énergie</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Entre 2 et 4 % d’économie d’énergie</a:t>
            </a:r>
            <a:r>
              <a:rPr lang="fr-FR"/>
              <a:t> </a:t>
            </a:r>
          </a:p>
        </p:txBody>
      </p:sp>
      <p:pic>
        <p:nvPicPr>
          <p:cNvPr id="192520"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92521"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92522"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3"/>
                                        </p:tgtEl>
                                        <p:attrNameLst>
                                          <p:attrName>style.color</p:attrName>
                                        </p:attrNameLst>
                                      </p:cBhvr>
                                      <p:by>
                                        <p:hsl h="7200000" s="0" l="0"/>
                                      </p:by>
                                    </p:animClr>
                                    <p:animClr clrSpc="hsl" dir="cw">
                                      <p:cBhvr>
                                        <p:cTn id="7" dur="500" fill="hold"/>
                                        <p:tgtEl>
                                          <p:spTgt spid="40983"/>
                                        </p:tgtEl>
                                        <p:attrNameLst>
                                          <p:attrName>fillcolor</p:attrName>
                                        </p:attrNameLst>
                                      </p:cBhvr>
                                      <p:by>
                                        <p:hsl h="7200000" s="0" l="0"/>
                                      </p:by>
                                    </p:animClr>
                                    <p:animClr clrSpc="hsl" dir="cw">
                                      <p:cBhvr>
                                        <p:cTn id="8" dur="500" fill="hold"/>
                                        <p:tgtEl>
                                          <p:spTgt spid="40983"/>
                                        </p:tgtEl>
                                        <p:attrNameLst>
                                          <p:attrName>stroke.color</p:attrName>
                                        </p:attrNameLst>
                                      </p:cBhvr>
                                      <p:by>
                                        <p:hsl h="7200000" s="0" l="0"/>
                                      </p:by>
                                    </p:animClr>
                                    <p:set>
                                      <p:cBhvr>
                                        <p:cTn id="9" dur="500" fill="hold"/>
                                        <p:tgtEl>
                                          <p:spTgt spid="40983"/>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2"/>
                                        </p:tgtEl>
                                        <p:attrNameLst>
                                          <p:attrName>style.color</p:attrName>
                                        </p:attrNameLst>
                                      </p:cBhvr>
                                      <p:by>
                                        <p:hsl h="0" s="-70588" l="0"/>
                                      </p:by>
                                    </p:animClr>
                                    <p:animClr clrSpc="hsl" dir="cw">
                                      <p:cBhvr>
                                        <p:cTn id="12" dur="500" fill="hold"/>
                                        <p:tgtEl>
                                          <p:spTgt spid="40982"/>
                                        </p:tgtEl>
                                        <p:attrNameLst>
                                          <p:attrName>fillcolor</p:attrName>
                                        </p:attrNameLst>
                                      </p:cBhvr>
                                      <p:by>
                                        <p:hsl h="0" s="-70588" l="0"/>
                                      </p:by>
                                    </p:animClr>
                                    <p:animClr clrSpc="hsl" dir="cw">
                                      <p:cBhvr>
                                        <p:cTn id="13" dur="500" fill="hold"/>
                                        <p:tgtEl>
                                          <p:spTgt spid="40982"/>
                                        </p:tgtEl>
                                        <p:attrNameLst>
                                          <p:attrName>stroke.color</p:attrName>
                                        </p:attrNameLst>
                                      </p:cBhvr>
                                      <p:by>
                                        <p:hsl h="0" s="-70588" l="0"/>
                                      </p:by>
                                    </p:animClr>
                                    <p:set>
                                      <p:cBhvr>
                                        <p:cTn id="14" dur="500" fill="hold"/>
                                        <p:tgtEl>
                                          <p:spTgt spid="4098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5"/>
                                        </p:tgtEl>
                                        <p:attrNameLst>
                                          <p:attrName>style.color</p:attrName>
                                        </p:attrNameLst>
                                      </p:cBhvr>
                                      <p:by>
                                        <p:hsl h="0" s="-70588" l="0"/>
                                      </p:by>
                                    </p:animClr>
                                    <p:animClr clrSpc="hsl" dir="cw">
                                      <p:cBhvr>
                                        <p:cTn id="17" dur="500" fill="hold"/>
                                        <p:tgtEl>
                                          <p:spTgt spid="40985"/>
                                        </p:tgtEl>
                                        <p:attrNameLst>
                                          <p:attrName>fillcolor</p:attrName>
                                        </p:attrNameLst>
                                      </p:cBhvr>
                                      <p:by>
                                        <p:hsl h="0" s="-70588" l="0"/>
                                      </p:by>
                                    </p:animClr>
                                    <p:animClr clrSpc="hsl" dir="cw">
                                      <p:cBhvr>
                                        <p:cTn id="18" dur="500" fill="hold"/>
                                        <p:tgtEl>
                                          <p:spTgt spid="40985"/>
                                        </p:tgtEl>
                                        <p:attrNameLst>
                                          <p:attrName>stroke.color</p:attrName>
                                        </p:attrNameLst>
                                      </p:cBhvr>
                                      <p:by>
                                        <p:hsl h="0" s="-70588" l="0"/>
                                      </p:by>
                                    </p:animClr>
                                    <p:set>
                                      <p:cBhvr>
                                        <p:cTn id="19" dur="500" fill="hold"/>
                                        <p:tgtEl>
                                          <p:spTgt spid="40985"/>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19353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33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19075" y="3184525"/>
            <a:ext cx="8758238" cy="1739900"/>
          </a:xfrm>
          <a:prstGeom prst="rect">
            <a:avLst/>
          </a:prstGeom>
          <a:noFill/>
          <a:ln w="9525">
            <a:noFill/>
            <a:miter lim="800000"/>
            <a:headEnd/>
            <a:tailEnd/>
          </a:ln>
        </p:spPr>
        <p:txBody>
          <a:bodyPr>
            <a:spAutoFit/>
          </a:bodyPr>
          <a:lstStyle/>
          <a:p>
            <a:pPr algn="ctr"/>
            <a:r>
              <a:rPr lang="fr-FR"/>
              <a:t>En hiver, réglez vos radiateurs entre 19 et 21° C et n'oubliez pas de baisser la température lorsque vous partez le soir.</a:t>
            </a:r>
          </a:p>
          <a:p>
            <a:pPr algn="ctr"/>
            <a:r>
              <a:rPr lang="fr-FR"/>
              <a:t>Encore une bonne pratique à trouver. En été, réglez votre climatisation entre 3 et 5° maximum en dessous de la température extérieure. </a:t>
            </a:r>
            <a:r>
              <a:rPr lang="fr-FR">
                <a:solidFill>
                  <a:schemeClr val="accent2"/>
                </a:solidFill>
              </a:rPr>
              <a:t>Outre l’énergie gaspillée, une trop grande variation de température entre votre bureau et l’extérieur risque de vous causer des soucis de santé !</a:t>
            </a:r>
          </a:p>
        </p:txBody>
      </p:sp>
      <p:sp>
        <p:nvSpPr>
          <p:cNvPr id="75784" name="Text Box 8"/>
          <p:cNvSpPr txBox="1">
            <a:spLocks noChangeArrowheads="1"/>
          </p:cNvSpPr>
          <p:nvPr/>
        </p:nvSpPr>
        <p:spPr bwMode="auto">
          <a:xfrm>
            <a:off x="5749925" y="6562725"/>
            <a:ext cx="4433888"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Pôle Emploi – Développement durable pas à pas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4480"/>
                            </p:stCondLst>
                            <p:childTnLst>
                              <p:par>
                                <p:cTn id="17" presetID="1" presetClass="entr" presetSubtype="0" fill="hold" grpId="0" nodeType="afterEffect">
                                  <p:stCondLst>
                                    <p:cond delay="500"/>
                                  </p:stCondLst>
                                  <p:childTnLst>
                                    <p:set>
                                      <p:cBhvr>
                                        <p:cTn id="1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75784" grpId="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Titre 1"/>
          <p:cNvSpPr>
            <a:spLocks noGrp="1"/>
          </p:cNvSpPr>
          <p:nvPr>
            <p:ph type="title" idx="4294967295"/>
          </p:nvPr>
        </p:nvSpPr>
        <p:spPr/>
        <p:txBody>
          <a:bodyPr/>
          <a:lstStyle/>
          <a:p>
            <a:pPr eaLnBrk="1" hangingPunct="1"/>
            <a:r>
              <a:rPr lang="fr-FR" sz="2000" b="1" smtClean="0"/>
              <a:t>En France, si tous les foyers et les entreprises éteignaient leurs appareils en veille, quelle quantité d’énergie serait économisée ?</a:t>
            </a:r>
          </a:p>
        </p:txBody>
      </p:sp>
      <p:sp>
        <p:nvSpPr>
          <p:cNvPr id="1945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9368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consommation électrique d’un petit village (1000 personnes)</a:t>
            </a:r>
            <a:r>
              <a:rPr lang="fr-FR"/>
              <a:t> </a:t>
            </a:r>
          </a:p>
        </p:txBody>
      </p:sp>
      <p:sp>
        <p:nvSpPr>
          <p:cNvPr id="36887" name="AutoShape 23"/>
          <p:cNvSpPr>
            <a:spLocks noChangeArrowheads="1"/>
          </p:cNvSpPr>
          <p:nvPr/>
        </p:nvSpPr>
        <p:spPr bwMode="auto">
          <a:xfrm>
            <a:off x="446088" y="3565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La consommation électrique d’une petite ville (10 000 habitants)</a:t>
            </a:r>
            <a:r>
              <a:rPr lang="fr-FR"/>
              <a:t> </a:t>
            </a:r>
          </a:p>
        </p:txBody>
      </p:sp>
      <p:sp>
        <p:nvSpPr>
          <p:cNvPr id="36889" name="AutoShape 25"/>
          <p:cNvSpPr>
            <a:spLocks noChangeArrowheads="1"/>
          </p:cNvSpPr>
          <p:nvPr/>
        </p:nvSpPr>
        <p:spPr bwMode="auto">
          <a:xfrm>
            <a:off x="446088" y="41624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La consommation électrique de 2 grandes villes (Lyon et Nice par exemple)</a:t>
            </a:r>
            <a:r>
              <a:rPr lang="fr-FR"/>
              <a:t> </a:t>
            </a:r>
          </a:p>
        </p:txBody>
      </p:sp>
      <p:pic>
        <p:nvPicPr>
          <p:cNvPr id="194567" name="Picture 45" descr="Transport, Autoroute, Lumières, Vitesse, Nuit, Motion"/>
          <p:cNvPicPr>
            <a:picLocks noChangeAspect="1" noChangeArrowheads="1"/>
          </p:cNvPicPr>
          <p:nvPr/>
        </p:nvPicPr>
        <p:blipFill>
          <a:blip r:embed="rId2"/>
          <a:srcRect/>
          <a:stretch>
            <a:fillRect/>
          </a:stretch>
        </p:blipFill>
        <p:spPr bwMode="auto">
          <a:xfrm>
            <a:off x="7112000" y="214313"/>
            <a:ext cx="1801813" cy="909637"/>
          </a:xfrm>
          <a:prstGeom prst="rect">
            <a:avLst/>
          </a:prstGeom>
          <a:noFill/>
          <a:ln w="9525">
            <a:noFill/>
            <a:miter lim="800000"/>
            <a:headEnd/>
            <a:tailEnd/>
          </a:ln>
        </p:spPr>
      </p:pic>
      <p:pic>
        <p:nvPicPr>
          <p:cNvPr id="194568" name="Picture 46"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94569" name="Picture 47"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94570" name="Picture 48"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94571" name="Picture 49"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9"/>
                                        </p:tgtEl>
                                        <p:attrNameLst>
                                          <p:attrName>style.color</p:attrName>
                                        </p:attrNameLst>
                                      </p:cBhvr>
                                      <p:by>
                                        <p:hsl h="7200000" s="0" l="0"/>
                                      </p:by>
                                    </p:animClr>
                                    <p:animClr clrSpc="hsl" dir="cw">
                                      <p:cBhvr>
                                        <p:cTn id="7" dur="500" fill="hold"/>
                                        <p:tgtEl>
                                          <p:spTgt spid="36889"/>
                                        </p:tgtEl>
                                        <p:attrNameLst>
                                          <p:attrName>fillcolor</p:attrName>
                                        </p:attrNameLst>
                                      </p:cBhvr>
                                      <p:by>
                                        <p:hsl h="7200000" s="0" l="0"/>
                                      </p:by>
                                    </p:animClr>
                                    <p:animClr clrSpc="hsl" dir="cw">
                                      <p:cBhvr>
                                        <p:cTn id="8" dur="500" fill="hold"/>
                                        <p:tgtEl>
                                          <p:spTgt spid="36889"/>
                                        </p:tgtEl>
                                        <p:attrNameLst>
                                          <p:attrName>stroke.color</p:attrName>
                                        </p:attrNameLst>
                                      </p:cBhvr>
                                      <p:by>
                                        <p:hsl h="7200000" s="0" l="0"/>
                                      </p:by>
                                    </p:animClr>
                                    <p:set>
                                      <p:cBhvr>
                                        <p:cTn id="9" dur="500" fill="hold"/>
                                        <p:tgtEl>
                                          <p:spTgt spid="36889"/>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6887"/>
                                        </p:tgtEl>
                                        <p:attrNameLst>
                                          <p:attrName>style.color</p:attrName>
                                        </p:attrNameLst>
                                      </p:cBhvr>
                                      <p:by>
                                        <p:hsl h="0" s="-70588" l="0"/>
                                      </p:by>
                                    </p:animClr>
                                    <p:animClr clrSpc="hsl" dir="cw">
                                      <p:cBhvr>
                                        <p:cTn id="12" dur="500" fill="hold"/>
                                        <p:tgtEl>
                                          <p:spTgt spid="36887"/>
                                        </p:tgtEl>
                                        <p:attrNameLst>
                                          <p:attrName>fillcolor</p:attrName>
                                        </p:attrNameLst>
                                      </p:cBhvr>
                                      <p:by>
                                        <p:hsl h="0" s="-70588" l="0"/>
                                      </p:by>
                                    </p:animClr>
                                    <p:animClr clrSpc="hsl" dir="cw">
                                      <p:cBhvr>
                                        <p:cTn id="13" dur="500" fill="hold"/>
                                        <p:tgtEl>
                                          <p:spTgt spid="36887"/>
                                        </p:tgtEl>
                                        <p:attrNameLst>
                                          <p:attrName>stroke.color</p:attrName>
                                        </p:attrNameLst>
                                      </p:cBhvr>
                                      <p:by>
                                        <p:hsl h="0" s="-70588" l="0"/>
                                      </p:by>
                                    </p:animClr>
                                    <p:set>
                                      <p:cBhvr>
                                        <p:cTn id="14" dur="500" fill="hold"/>
                                        <p:tgtEl>
                                          <p:spTgt spid="36887"/>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6886"/>
                                        </p:tgtEl>
                                        <p:attrNameLst>
                                          <p:attrName>style.color</p:attrName>
                                        </p:attrNameLst>
                                      </p:cBhvr>
                                      <p:by>
                                        <p:hsl h="0" s="-70588" l="0"/>
                                      </p:by>
                                    </p:animClr>
                                    <p:animClr clrSpc="hsl" dir="cw">
                                      <p:cBhvr>
                                        <p:cTn id="17" dur="500" fill="hold"/>
                                        <p:tgtEl>
                                          <p:spTgt spid="36886"/>
                                        </p:tgtEl>
                                        <p:attrNameLst>
                                          <p:attrName>fillcolor</p:attrName>
                                        </p:attrNameLst>
                                      </p:cBhvr>
                                      <p:by>
                                        <p:hsl h="0" s="-70588" l="0"/>
                                      </p:by>
                                    </p:animClr>
                                    <p:animClr clrSpc="hsl" dir="cw">
                                      <p:cBhvr>
                                        <p:cTn id="18" dur="500" fill="hold"/>
                                        <p:tgtEl>
                                          <p:spTgt spid="36886"/>
                                        </p:tgtEl>
                                        <p:attrNameLst>
                                          <p:attrName>stroke.color</p:attrName>
                                        </p:attrNameLst>
                                      </p:cBhvr>
                                      <p:by>
                                        <p:hsl h="0" s="-70588" l="0"/>
                                      </p:by>
                                    </p:animClr>
                                    <p:set>
                                      <p:cBhvr>
                                        <p:cTn id="19" dur="500" fill="hold"/>
                                        <p:tgtEl>
                                          <p:spTgt spid="368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19558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34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95588" name="Picture 8" descr="Transport, Autoroute, Lumières, Vitesse, Nuit, Motion"/>
          <p:cNvPicPr>
            <a:picLocks noChangeAspect="1" noChangeArrowheads="1"/>
          </p:cNvPicPr>
          <p:nvPr/>
        </p:nvPicPr>
        <p:blipFill>
          <a:blip r:embed="rId2"/>
          <a:srcRect/>
          <a:stretch>
            <a:fillRect/>
          </a:stretch>
        </p:blipFill>
        <p:spPr bwMode="auto">
          <a:xfrm>
            <a:off x="7112000" y="214313"/>
            <a:ext cx="1801813" cy="909637"/>
          </a:xfrm>
          <a:prstGeom prst="rect">
            <a:avLst/>
          </a:prstGeom>
          <a:noFill/>
          <a:ln w="9525">
            <a:noFill/>
            <a:miter lim="800000"/>
            <a:headEnd/>
            <a:tailEnd/>
          </a:ln>
        </p:spPr>
      </p:pic>
      <p:sp>
        <p:nvSpPr>
          <p:cNvPr id="141322" name="Text Box 10"/>
          <p:cNvSpPr txBox="1">
            <a:spLocks noChangeArrowheads="1"/>
          </p:cNvSpPr>
          <p:nvPr/>
        </p:nvSpPr>
        <p:spPr bwMode="auto">
          <a:xfrm>
            <a:off x="282575" y="2681288"/>
            <a:ext cx="8551863" cy="3263900"/>
          </a:xfrm>
          <a:prstGeom prst="rect">
            <a:avLst/>
          </a:prstGeom>
          <a:noFill/>
          <a:ln w="9525">
            <a:noFill/>
            <a:miter lim="800000"/>
            <a:headEnd/>
            <a:tailEnd/>
          </a:ln>
        </p:spPr>
        <p:txBody>
          <a:bodyPr>
            <a:spAutoFit/>
          </a:bodyPr>
          <a:lstStyle/>
          <a:p>
            <a:pPr algn="ctr" defTabSz="914400"/>
            <a:r>
              <a:rPr lang="fr-FR"/>
              <a:t>Les appareils en veille représentent </a:t>
            </a:r>
            <a:r>
              <a:rPr lang="fr-FR">
                <a:solidFill>
                  <a:schemeClr val="accent2"/>
                </a:solidFill>
              </a:rPr>
              <a:t>11 % de la facture d'électricité des Français</a:t>
            </a:r>
            <a:r>
              <a:rPr lang="fr-FR"/>
              <a:t>, soit </a:t>
            </a:r>
            <a:r>
              <a:rPr lang="fr-FR">
                <a:solidFill>
                  <a:schemeClr val="accent2"/>
                </a:solidFill>
              </a:rPr>
              <a:t>86 euros par foyer</a:t>
            </a:r>
            <a:r>
              <a:rPr lang="fr-FR"/>
              <a:t> et près de </a:t>
            </a:r>
            <a:r>
              <a:rPr lang="fr-FR">
                <a:solidFill>
                  <a:schemeClr val="accent2"/>
                </a:solidFill>
              </a:rPr>
              <a:t>2 milliards d'euros au total chaque année</a:t>
            </a:r>
            <a:r>
              <a:rPr lang="fr-FR"/>
              <a:t> dont une partie pourrait être économisée !  </a:t>
            </a:r>
          </a:p>
          <a:p>
            <a:pPr algn="ctr" defTabSz="914400"/>
            <a:r>
              <a:rPr lang="fr-FR" sz="1400" i="1"/>
              <a:t>(Baromètre</a:t>
            </a:r>
            <a:r>
              <a:rPr lang="fr-FR" i="1"/>
              <a:t> </a:t>
            </a:r>
            <a:r>
              <a:rPr lang="fr-FR" sz="1400" i="1"/>
              <a:t>AFP-Powermetrix – juillet 2013) </a:t>
            </a:r>
          </a:p>
          <a:p>
            <a:pPr algn="ctr" defTabSz="914400"/>
            <a:endParaRPr lang="fr-FR" sz="1400" i="1"/>
          </a:p>
          <a:p>
            <a:pPr algn="ctr" defTabSz="914400"/>
            <a:endParaRPr lang="fr-FR" sz="1400" i="1"/>
          </a:p>
          <a:p>
            <a:pPr algn="ctr" defTabSz="914400"/>
            <a:r>
              <a:rPr lang="fr-FR"/>
              <a:t>Télévisions, consoles de jeu, box internet et autres lecteurs DVD en veille, chargeurs de téléphone laissés dans des prises... leur consommation correspond "à</a:t>
            </a:r>
            <a:r>
              <a:rPr lang="fr-FR" i="1"/>
              <a:t> </a:t>
            </a:r>
            <a:r>
              <a:rPr lang="fr-FR">
                <a:solidFill>
                  <a:schemeClr val="accent2"/>
                </a:solidFill>
              </a:rPr>
              <a:t>7 à 8 ampoules nouvelle génération laissées allumées 365 jours par an et 24 heures sur 24 dans chacun des foyers français</a:t>
            </a:r>
            <a:r>
              <a:rPr lang="fr-FR" i="1"/>
              <a:t>"</a:t>
            </a:r>
            <a:r>
              <a:rPr lang="fr-FR"/>
              <a:t>, selon l'étude ! </a:t>
            </a:r>
          </a:p>
          <a:p>
            <a:pPr algn="ctr" defTabSz="914400"/>
            <a:endParaRPr lang="fr-FR"/>
          </a:p>
          <a:p>
            <a:pPr algn="ctr" defTabSz="914400"/>
            <a:r>
              <a:rPr lang="fr-FR"/>
              <a:t>Eteindre les appareils en veille = Economies d’énergies + Economies financières ! </a:t>
            </a:r>
          </a:p>
        </p:txBody>
      </p:sp>
      <p:sp>
        <p:nvSpPr>
          <p:cNvPr id="141324" name="Text Box 12"/>
          <p:cNvSpPr txBox="1">
            <a:spLocks noChangeArrowheads="1"/>
          </p:cNvSpPr>
          <p:nvPr/>
        </p:nvSpPr>
        <p:spPr bwMode="auto">
          <a:xfrm>
            <a:off x="5959475" y="6499225"/>
            <a:ext cx="3070225"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Baromètre AFP-Powermetrix – juillet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1000"/>
                                  </p:stCondLst>
                                  <p:iterate type="lt">
                                    <p:tmPct val="50000"/>
                                  </p:iterate>
                                  <p:childTnLst>
                                    <p:set>
                                      <p:cBhvr>
                                        <p:cTn id="12" dur="1" fill="hold">
                                          <p:stCondLst>
                                            <p:cond delay="0"/>
                                          </p:stCondLst>
                                        </p:cTn>
                                        <p:tgtEl>
                                          <p:spTgt spid="141322"/>
                                        </p:tgtEl>
                                        <p:attrNameLst>
                                          <p:attrName>style.visibility</p:attrName>
                                        </p:attrNameLst>
                                      </p:cBhvr>
                                      <p:to>
                                        <p:strVal val="visible"/>
                                      </p:to>
                                    </p:set>
                                    <p:anim calcmode="discrete" valueType="clr">
                                      <p:cBhvr override="childStyle">
                                        <p:cTn id="13" dur="80"/>
                                        <p:tgtEl>
                                          <p:spTgt spid="14132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1322"/>
                                        </p:tgtEl>
                                        <p:attrNameLst>
                                          <p:attrName>fillcolor</p:attrName>
                                        </p:attrNameLst>
                                      </p:cBhvr>
                                      <p:tavLst>
                                        <p:tav tm="0">
                                          <p:val>
                                            <p:clrVal>
                                              <a:schemeClr val="accent2"/>
                                            </p:clrVal>
                                          </p:val>
                                        </p:tav>
                                        <p:tav tm="50000">
                                          <p:val>
                                            <p:clrVal>
                                              <a:schemeClr val="hlink"/>
                                            </p:clrVal>
                                          </p:val>
                                        </p:tav>
                                      </p:tavLst>
                                    </p:anim>
                                    <p:set>
                                      <p:cBhvr>
                                        <p:cTn id="15" dur="80"/>
                                        <p:tgtEl>
                                          <p:spTgt spid="141322"/>
                                        </p:tgtEl>
                                        <p:attrNameLst>
                                          <p:attrName>fill.type</p:attrName>
                                        </p:attrNameLst>
                                      </p:cBhvr>
                                      <p:to>
                                        <p:strVal val="solid"/>
                                      </p:to>
                                    </p:set>
                                  </p:childTnLst>
                                </p:cTn>
                              </p:par>
                            </p:childTnLst>
                          </p:cTn>
                        </p:par>
                        <p:par>
                          <p:cTn id="16" fill="hold">
                            <p:stCondLst>
                              <p:cond delay="22660"/>
                            </p:stCondLst>
                            <p:childTnLst>
                              <p:par>
                                <p:cTn id="17" presetID="1" presetClass="entr" presetSubtype="0" fill="hold" grpId="0" nodeType="afterEffect">
                                  <p:stCondLst>
                                    <p:cond delay="500"/>
                                  </p:stCondLst>
                                  <p:childTnLst>
                                    <p:set>
                                      <p:cBhvr>
                                        <p:cTn id="18" dur="1" fill="hold">
                                          <p:stCondLst>
                                            <p:cond delay="0"/>
                                          </p:stCondLst>
                                        </p:cTn>
                                        <p:tgtEl>
                                          <p:spTgt spid="141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141322" grpId="0"/>
      <p:bldP spid="141324" grpId="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09" name="Titre 1"/>
          <p:cNvSpPr>
            <a:spLocks noGrp="1"/>
          </p:cNvSpPr>
          <p:nvPr>
            <p:ph type="title" idx="4294967295"/>
          </p:nvPr>
        </p:nvSpPr>
        <p:spPr/>
        <p:txBody>
          <a:bodyPr/>
          <a:lstStyle/>
          <a:p>
            <a:pPr eaLnBrk="1" hangingPunct="1"/>
            <a:r>
              <a:rPr lang="fr-FR" sz="1800" b="1" smtClean="0"/>
              <a:t>Si toutes les canettes en aluminium consommées en Europe étaient recyclées, nous économiserions l'équivalent en énergie :</a:t>
            </a:r>
          </a:p>
        </p:txBody>
      </p:sp>
      <p:sp>
        <p:nvSpPr>
          <p:cNvPr id="19661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654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Du carburant nécessaire à un avion pour faire un aller-retour Paris-Tokyo</a:t>
            </a:r>
          </a:p>
        </p:txBody>
      </p:sp>
      <p:sp>
        <p:nvSpPr>
          <p:cNvPr id="36887" name="AutoShape 23"/>
          <p:cNvSpPr>
            <a:spLocks noChangeArrowheads="1"/>
          </p:cNvSpPr>
          <p:nvPr/>
        </p:nvSpPr>
        <p:spPr bwMode="auto">
          <a:xfrm>
            <a:off x="446088" y="3294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Du carburant nécessaire à une moto pour traverser la France du nord au sud</a:t>
            </a:r>
          </a:p>
        </p:txBody>
      </p:sp>
      <p:sp>
        <p:nvSpPr>
          <p:cNvPr id="36889" name="AutoShape 25"/>
          <p:cNvSpPr>
            <a:spLocks noChangeArrowheads="1"/>
          </p:cNvSpPr>
          <p:nvPr/>
        </p:nvSpPr>
        <p:spPr bwMode="auto">
          <a:xfrm>
            <a:off x="446088" y="38909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Du carburant nécessaire pour faire 675 000 fois le tour du monde en voiture</a:t>
            </a:r>
          </a:p>
        </p:txBody>
      </p:sp>
      <p:pic>
        <p:nvPicPr>
          <p:cNvPr id="196615" name="Picture 80"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96616" name="Picture 81"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96617" name="Picture 82"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9"/>
                                        </p:tgtEl>
                                        <p:attrNameLst>
                                          <p:attrName>style.color</p:attrName>
                                        </p:attrNameLst>
                                      </p:cBhvr>
                                      <p:by>
                                        <p:hsl h="7200000" s="0" l="0"/>
                                      </p:by>
                                    </p:animClr>
                                    <p:animClr clrSpc="hsl" dir="cw">
                                      <p:cBhvr>
                                        <p:cTn id="7" dur="500" fill="hold"/>
                                        <p:tgtEl>
                                          <p:spTgt spid="36889"/>
                                        </p:tgtEl>
                                        <p:attrNameLst>
                                          <p:attrName>fillcolor</p:attrName>
                                        </p:attrNameLst>
                                      </p:cBhvr>
                                      <p:by>
                                        <p:hsl h="7200000" s="0" l="0"/>
                                      </p:by>
                                    </p:animClr>
                                    <p:animClr clrSpc="hsl" dir="cw">
                                      <p:cBhvr>
                                        <p:cTn id="8" dur="500" fill="hold"/>
                                        <p:tgtEl>
                                          <p:spTgt spid="36889"/>
                                        </p:tgtEl>
                                        <p:attrNameLst>
                                          <p:attrName>stroke.color</p:attrName>
                                        </p:attrNameLst>
                                      </p:cBhvr>
                                      <p:by>
                                        <p:hsl h="7200000" s="0" l="0"/>
                                      </p:by>
                                    </p:animClr>
                                    <p:set>
                                      <p:cBhvr>
                                        <p:cTn id="9" dur="500" fill="hold"/>
                                        <p:tgtEl>
                                          <p:spTgt spid="36889"/>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6887"/>
                                        </p:tgtEl>
                                        <p:attrNameLst>
                                          <p:attrName>style.color</p:attrName>
                                        </p:attrNameLst>
                                      </p:cBhvr>
                                      <p:by>
                                        <p:hsl h="0" s="-70588" l="0"/>
                                      </p:by>
                                    </p:animClr>
                                    <p:animClr clrSpc="hsl" dir="cw">
                                      <p:cBhvr>
                                        <p:cTn id="12" dur="500" fill="hold"/>
                                        <p:tgtEl>
                                          <p:spTgt spid="36887"/>
                                        </p:tgtEl>
                                        <p:attrNameLst>
                                          <p:attrName>fillcolor</p:attrName>
                                        </p:attrNameLst>
                                      </p:cBhvr>
                                      <p:by>
                                        <p:hsl h="0" s="-70588" l="0"/>
                                      </p:by>
                                    </p:animClr>
                                    <p:animClr clrSpc="hsl" dir="cw">
                                      <p:cBhvr>
                                        <p:cTn id="13" dur="500" fill="hold"/>
                                        <p:tgtEl>
                                          <p:spTgt spid="36887"/>
                                        </p:tgtEl>
                                        <p:attrNameLst>
                                          <p:attrName>stroke.color</p:attrName>
                                        </p:attrNameLst>
                                      </p:cBhvr>
                                      <p:by>
                                        <p:hsl h="0" s="-70588" l="0"/>
                                      </p:by>
                                    </p:animClr>
                                    <p:set>
                                      <p:cBhvr>
                                        <p:cTn id="14" dur="500" fill="hold"/>
                                        <p:tgtEl>
                                          <p:spTgt spid="36887"/>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6886"/>
                                        </p:tgtEl>
                                        <p:attrNameLst>
                                          <p:attrName>style.color</p:attrName>
                                        </p:attrNameLst>
                                      </p:cBhvr>
                                      <p:by>
                                        <p:hsl h="0" s="-70588" l="0"/>
                                      </p:by>
                                    </p:animClr>
                                    <p:animClr clrSpc="hsl" dir="cw">
                                      <p:cBhvr>
                                        <p:cTn id="17" dur="500" fill="hold"/>
                                        <p:tgtEl>
                                          <p:spTgt spid="36886"/>
                                        </p:tgtEl>
                                        <p:attrNameLst>
                                          <p:attrName>fillcolor</p:attrName>
                                        </p:attrNameLst>
                                      </p:cBhvr>
                                      <p:by>
                                        <p:hsl h="0" s="-70588" l="0"/>
                                      </p:by>
                                    </p:animClr>
                                    <p:animClr clrSpc="hsl" dir="cw">
                                      <p:cBhvr>
                                        <p:cTn id="18" dur="500" fill="hold"/>
                                        <p:tgtEl>
                                          <p:spTgt spid="36886"/>
                                        </p:tgtEl>
                                        <p:attrNameLst>
                                          <p:attrName>stroke.color</p:attrName>
                                        </p:attrNameLst>
                                      </p:cBhvr>
                                      <p:by>
                                        <p:hsl h="0" s="-70588" l="0"/>
                                      </p:by>
                                    </p:animClr>
                                    <p:set>
                                      <p:cBhvr>
                                        <p:cTn id="19" dur="500" fill="hold"/>
                                        <p:tgtEl>
                                          <p:spTgt spid="368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19763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35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41322" name="Text Box 10"/>
          <p:cNvSpPr txBox="1">
            <a:spLocks noChangeArrowheads="1"/>
          </p:cNvSpPr>
          <p:nvPr/>
        </p:nvSpPr>
        <p:spPr bwMode="auto">
          <a:xfrm>
            <a:off x="282575" y="3554413"/>
            <a:ext cx="8551863" cy="915987"/>
          </a:xfrm>
          <a:prstGeom prst="rect">
            <a:avLst/>
          </a:prstGeom>
          <a:noFill/>
          <a:ln w="9525">
            <a:noFill/>
            <a:miter lim="800000"/>
            <a:headEnd/>
            <a:tailEnd/>
          </a:ln>
        </p:spPr>
        <p:txBody>
          <a:bodyPr>
            <a:spAutoFit/>
          </a:bodyPr>
          <a:lstStyle/>
          <a:p>
            <a:pPr algn="ctr" defTabSz="914400"/>
            <a:r>
              <a:rPr lang="fr-FR"/>
              <a:t>Ca paraît fou mais, si toutes ces canettes étaient recyclées, nous économiserions </a:t>
            </a:r>
            <a:r>
              <a:rPr lang="fr-FR">
                <a:solidFill>
                  <a:schemeClr val="accent2"/>
                </a:solidFill>
              </a:rPr>
              <a:t>l'équivalent en énergie du carburant nécessaire à une voiture pour faire 675 000 fois le tour du monde …</a:t>
            </a:r>
          </a:p>
        </p:txBody>
      </p:sp>
      <p:sp>
        <p:nvSpPr>
          <p:cNvPr id="141324" name="Text Box 12"/>
          <p:cNvSpPr txBox="1">
            <a:spLocks noChangeArrowheads="1"/>
          </p:cNvSpPr>
          <p:nvPr/>
        </p:nvSpPr>
        <p:spPr bwMode="auto">
          <a:xfrm>
            <a:off x="4025900" y="6499225"/>
            <a:ext cx="5003800" cy="244475"/>
          </a:xfrm>
          <a:prstGeom prst="rect">
            <a:avLst/>
          </a:prstGeom>
          <a:noFill/>
          <a:ln w="9525">
            <a:noFill/>
            <a:miter lim="800000"/>
            <a:headEnd/>
            <a:tailEnd/>
          </a:ln>
        </p:spPr>
        <p:txBody>
          <a:bodyPr>
            <a:spAutoFit/>
          </a:bodyPr>
          <a:lstStyle/>
          <a:p>
            <a:pPr>
              <a:spcBef>
                <a:spcPct val="50000"/>
              </a:spcBef>
            </a:pPr>
            <a:r>
              <a:rPr lang="fr-FR" sz="1000">
                <a:solidFill>
                  <a:schemeClr val="tx2"/>
                </a:solidFill>
              </a:rPr>
              <a:t>Source : http://ec.europa.eu/environment/archives/toolkits/jiffy_quiz/questions_fr.xml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1000"/>
                                  </p:stCondLst>
                                  <p:iterate type="lt">
                                    <p:tmPct val="50000"/>
                                  </p:iterate>
                                  <p:childTnLst>
                                    <p:set>
                                      <p:cBhvr>
                                        <p:cTn id="12" dur="1" fill="hold">
                                          <p:stCondLst>
                                            <p:cond delay="0"/>
                                          </p:stCondLst>
                                        </p:cTn>
                                        <p:tgtEl>
                                          <p:spTgt spid="141322"/>
                                        </p:tgtEl>
                                        <p:attrNameLst>
                                          <p:attrName>style.visibility</p:attrName>
                                        </p:attrNameLst>
                                      </p:cBhvr>
                                      <p:to>
                                        <p:strVal val="visible"/>
                                      </p:to>
                                    </p:set>
                                    <p:anim calcmode="discrete" valueType="clr">
                                      <p:cBhvr override="childStyle">
                                        <p:cTn id="13" dur="80"/>
                                        <p:tgtEl>
                                          <p:spTgt spid="14132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1322"/>
                                        </p:tgtEl>
                                        <p:attrNameLst>
                                          <p:attrName>fillcolor</p:attrName>
                                        </p:attrNameLst>
                                      </p:cBhvr>
                                      <p:tavLst>
                                        <p:tav tm="0">
                                          <p:val>
                                            <p:clrVal>
                                              <a:schemeClr val="accent2"/>
                                            </p:clrVal>
                                          </p:val>
                                        </p:tav>
                                        <p:tav tm="50000">
                                          <p:val>
                                            <p:clrVal>
                                              <a:schemeClr val="hlink"/>
                                            </p:clrVal>
                                          </p:val>
                                        </p:tav>
                                      </p:tavLst>
                                    </p:anim>
                                    <p:set>
                                      <p:cBhvr>
                                        <p:cTn id="15" dur="80"/>
                                        <p:tgtEl>
                                          <p:spTgt spid="141322"/>
                                        </p:tgtEl>
                                        <p:attrNameLst>
                                          <p:attrName>fill.type</p:attrName>
                                        </p:attrNameLst>
                                      </p:cBhvr>
                                      <p:to>
                                        <p:strVal val="solid"/>
                                      </p:to>
                                    </p:set>
                                  </p:childTnLst>
                                </p:cTn>
                              </p:par>
                            </p:childTnLst>
                          </p:cTn>
                        </p:par>
                        <p:par>
                          <p:cTn id="16" fill="hold">
                            <p:stCondLst>
                              <p:cond delay="7780"/>
                            </p:stCondLst>
                            <p:childTnLst>
                              <p:par>
                                <p:cTn id="17" presetID="1" presetClass="entr" presetSubtype="0" fill="hold" grpId="0" nodeType="afterEffect">
                                  <p:stCondLst>
                                    <p:cond delay="500"/>
                                  </p:stCondLst>
                                  <p:childTnLst>
                                    <p:set>
                                      <p:cBhvr>
                                        <p:cTn id="18" dur="1" fill="hold">
                                          <p:stCondLst>
                                            <p:cond delay="0"/>
                                          </p:stCondLst>
                                        </p:cTn>
                                        <p:tgtEl>
                                          <p:spTgt spid="141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141322" grpId="0"/>
      <p:bldP spid="14132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Quels moyens permettent de motiver les salariés d'une entreprise à s'inscrire dans une démarche RSE ?</a:t>
            </a:r>
          </a:p>
        </p:txBody>
      </p:sp>
      <p:sp>
        <p:nvSpPr>
          <p:cNvPr id="3789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4272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Valoriser les comportements innovants en matière de RSE</a:t>
            </a:r>
          </a:p>
        </p:txBody>
      </p:sp>
      <p:sp>
        <p:nvSpPr>
          <p:cNvPr id="42008" name="AutoShape 24"/>
          <p:cNvSpPr>
            <a:spLocks noChangeArrowheads="1"/>
          </p:cNvSpPr>
          <p:nvPr/>
        </p:nvSpPr>
        <p:spPr bwMode="auto">
          <a:xfrm>
            <a:off x="479425" y="29210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Laisser chacun agir à sa façon </a:t>
            </a:r>
          </a:p>
        </p:txBody>
      </p:sp>
      <p:sp>
        <p:nvSpPr>
          <p:cNvPr id="42009" name="AutoShape 25"/>
          <p:cNvSpPr>
            <a:spLocks noChangeArrowheads="1"/>
          </p:cNvSpPr>
          <p:nvPr/>
        </p:nvSpPr>
        <p:spPr bwMode="auto">
          <a:xfrm>
            <a:off x="473075" y="34178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Récompenser les salariés en matière de bonnes pratiques de RSE</a:t>
            </a:r>
          </a:p>
        </p:txBody>
      </p:sp>
      <p:sp>
        <p:nvSpPr>
          <p:cNvPr id="42010" name="AutoShape 26"/>
          <p:cNvSpPr>
            <a:spLocks noChangeArrowheads="1"/>
          </p:cNvSpPr>
          <p:nvPr/>
        </p:nvSpPr>
        <p:spPr bwMode="auto">
          <a:xfrm>
            <a:off x="482600" y="39131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Développer un sentiment d'appartenance à l'entreprise</a:t>
            </a:r>
          </a:p>
        </p:txBody>
      </p:sp>
      <p:sp>
        <p:nvSpPr>
          <p:cNvPr id="42011" name="AutoShape 27"/>
          <p:cNvSpPr>
            <a:spLocks noChangeArrowheads="1"/>
          </p:cNvSpPr>
          <p:nvPr/>
        </p:nvSpPr>
        <p:spPr bwMode="auto">
          <a:xfrm>
            <a:off x="484188" y="44275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Encourager le partage de bonnes pratiques entre les équipes</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7929"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7930"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7931"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48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798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248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698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148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598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998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098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098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198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198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298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298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398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398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498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498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598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598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698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698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798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798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898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898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998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998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098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098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198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198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298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298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398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398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498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498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598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598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698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698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798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798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898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898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998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998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098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098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198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198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298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298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398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398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498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498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598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598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698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698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798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798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898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898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998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7" name="Titre 1"/>
          <p:cNvSpPr>
            <a:spLocks noGrp="1"/>
          </p:cNvSpPr>
          <p:nvPr>
            <p:ph type="title" idx="4294967295"/>
          </p:nvPr>
        </p:nvSpPr>
        <p:spPr/>
        <p:txBody>
          <a:bodyPr/>
          <a:lstStyle/>
          <a:p>
            <a:pPr eaLnBrk="1" hangingPunct="1"/>
            <a:r>
              <a:rPr lang="fr-FR" sz="2000" b="1" smtClean="0"/>
              <a:t>Comment limiter la consommation d'énergie d’une entreprise et optimiser la consommation des fluides?</a:t>
            </a:r>
            <a:r>
              <a:rPr lang="fr-FR" smtClean="0"/>
              <a:t> </a:t>
            </a:r>
          </a:p>
        </p:txBody>
      </p:sp>
      <p:sp>
        <p:nvSpPr>
          <p:cNvPr id="19865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36</a:t>
            </a:r>
          </a:p>
          <a:p>
            <a:endParaRPr lang="fr-FR">
              <a:latin typeface="Century Gothic" pitchFamily="34" charset="0"/>
            </a:endParaRPr>
          </a:p>
        </p:txBody>
      </p:sp>
      <p:sp>
        <p:nvSpPr>
          <p:cNvPr id="198659"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198660"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198661"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198662"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198663"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198664"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198665"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198666"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198667"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198668"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14706" name="AutoShape 18"/>
          <p:cNvSpPr>
            <a:spLocks noChangeArrowheads="1"/>
          </p:cNvSpPr>
          <p:nvPr/>
        </p:nvSpPr>
        <p:spPr bwMode="auto">
          <a:xfrm>
            <a:off x="431800" y="2311400"/>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limitant les déplacements inutiles (encourager le covoiturage, regrouper les réunions sur une journée etc.)</a:t>
            </a:r>
          </a:p>
        </p:txBody>
      </p:sp>
      <p:sp>
        <p:nvSpPr>
          <p:cNvPr id="114707" name="AutoShape 19"/>
          <p:cNvSpPr>
            <a:spLocks noChangeArrowheads="1"/>
          </p:cNvSpPr>
          <p:nvPr/>
        </p:nvSpPr>
        <p:spPr bwMode="auto">
          <a:xfrm>
            <a:off x="434975" y="3100388"/>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réalisant un bilan des émissions de Gaz à Effet de Serre (GES) et mettre en place des actions d'amélioration</a:t>
            </a:r>
            <a:r>
              <a:rPr lang="fr-FR">
                <a:latin typeface="Bliss Light" pitchFamily="2" charset="0"/>
              </a:rPr>
              <a:t> </a:t>
            </a:r>
          </a:p>
        </p:txBody>
      </p:sp>
      <p:sp>
        <p:nvSpPr>
          <p:cNvPr id="114708" name="AutoShape 20"/>
          <p:cNvSpPr>
            <a:spLocks noChangeArrowheads="1"/>
          </p:cNvSpPr>
          <p:nvPr/>
        </p:nvSpPr>
        <p:spPr bwMode="auto">
          <a:xfrm>
            <a:off x="450850" y="3905250"/>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évaluant le niveau de réutilisation d’énergie ou de fluide (ex : réutilisation de l’eau usée)</a:t>
            </a:r>
            <a:endParaRPr lang="fr-FR">
              <a:latin typeface="Bliss Light" pitchFamily="2" charset="0"/>
            </a:endParaRPr>
          </a:p>
        </p:txBody>
      </p:sp>
      <p:sp>
        <p:nvSpPr>
          <p:cNvPr id="114709" name="AutoShape 21"/>
          <p:cNvSpPr>
            <a:spLocks noChangeArrowheads="1"/>
          </p:cNvSpPr>
          <p:nvPr/>
        </p:nvSpPr>
        <p:spPr bwMode="auto">
          <a:xfrm>
            <a:off x="450850" y="4710113"/>
            <a:ext cx="719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sensibilisant les collaborateurs aux économies d'énergie : extinction des ordinateurs, fermeture des robinets, réduire le chauffage à 20°…</a:t>
            </a:r>
          </a:p>
        </p:txBody>
      </p:sp>
      <p:pic>
        <p:nvPicPr>
          <p:cNvPr id="198674" name="Picture 19" descr="énergie2"/>
          <p:cNvPicPr>
            <a:picLocks noChangeAspect="1" noChangeArrowheads="1"/>
          </p:cNvPicPr>
          <p:nvPr/>
        </p:nvPicPr>
        <p:blipFill>
          <a:blip r:embed="rId2"/>
          <a:srcRect/>
          <a:stretch>
            <a:fillRect/>
          </a:stretch>
        </p:blipFill>
        <p:spPr bwMode="auto">
          <a:xfrm>
            <a:off x="7627938" y="214313"/>
            <a:ext cx="1270000" cy="901700"/>
          </a:xfrm>
          <a:prstGeom prst="rect">
            <a:avLst/>
          </a:prstGeom>
          <a:noFill/>
          <a:ln w="9525">
            <a:noFill/>
            <a:miter lim="800000"/>
            <a:headEnd/>
            <a:tailEnd/>
          </a:ln>
        </p:spPr>
      </p:pic>
      <p:pic>
        <p:nvPicPr>
          <p:cNvPr id="198675" name="Picture 2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98676" name="Picture 2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98677" name="Picture 2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198678" name="Picture 23"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14706"/>
                                        </p:tgtEl>
                                        <p:attrNameLst>
                                          <p:attrName>style.color</p:attrName>
                                        </p:attrNameLst>
                                      </p:cBhvr>
                                      <p:by>
                                        <p:hsl h="7200000" s="0" l="0"/>
                                      </p:by>
                                    </p:animClr>
                                    <p:animClr clrSpc="hsl" dir="cw">
                                      <p:cBhvr>
                                        <p:cTn id="7" dur="500" fill="hold"/>
                                        <p:tgtEl>
                                          <p:spTgt spid="114706"/>
                                        </p:tgtEl>
                                        <p:attrNameLst>
                                          <p:attrName>fillcolor</p:attrName>
                                        </p:attrNameLst>
                                      </p:cBhvr>
                                      <p:by>
                                        <p:hsl h="7200000" s="0" l="0"/>
                                      </p:by>
                                    </p:animClr>
                                    <p:animClr clrSpc="hsl" dir="cw">
                                      <p:cBhvr>
                                        <p:cTn id="8" dur="500" fill="hold"/>
                                        <p:tgtEl>
                                          <p:spTgt spid="114706"/>
                                        </p:tgtEl>
                                        <p:attrNameLst>
                                          <p:attrName>stroke.color</p:attrName>
                                        </p:attrNameLst>
                                      </p:cBhvr>
                                      <p:by>
                                        <p:hsl h="7200000" s="0" l="0"/>
                                      </p:by>
                                    </p:animClr>
                                    <p:set>
                                      <p:cBhvr>
                                        <p:cTn id="9" dur="500" fill="hold"/>
                                        <p:tgtEl>
                                          <p:spTgt spid="114706"/>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114707"/>
                                        </p:tgtEl>
                                        <p:attrNameLst>
                                          <p:attrName>style.color</p:attrName>
                                        </p:attrNameLst>
                                      </p:cBhvr>
                                      <p:by>
                                        <p:hsl h="7200000" s="0" l="0"/>
                                      </p:by>
                                    </p:animClr>
                                    <p:animClr clrSpc="hsl" dir="cw">
                                      <p:cBhvr>
                                        <p:cTn id="12" dur="500" fill="hold"/>
                                        <p:tgtEl>
                                          <p:spTgt spid="114707"/>
                                        </p:tgtEl>
                                        <p:attrNameLst>
                                          <p:attrName>fillcolor</p:attrName>
                                        </p:attrNameLst>
                                      </p:cBhvr>
                                      <p:by>
                                        <p:hsl h="7200000" s="0" l="0"/>
                                      </p:by>
                                    </p:animClr>
                                    <p:animClr clrSpc="hsl" dir="cw">
                                      <p:cBhvr>
                                        <p:cTn id="13" dur="500" fill="hold"/>
                                        <p:tgtEl>
                                          <p:spTgt spid="114707"/>
                                        </p:tgtEl>
                                        <p:attrNameLst>
                                          <p:attrName>stroke.color</p:attrName>
                                        </p:attrNameLst>
                                      </p:cBhvr>
                                      <p:by>
                                        <p:hsl h="7200000" s="0" l="0"/>
                                      </p:by>
                                    </p:animClr>
                                    <p:set>
                                      <p:cBhvr>
                                        <p:cTn id="14" dur="500" fill="hold"/>
                                        <p:tgtEl>
                                          <p:spTgt spid="114707"/>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114708"/>
                                        </p:tgtEl>
                                        <p:attrNameLst>
                                          <p:attrName>style.color</p:attrName>
                                        </p:attrNameLst>
                                      </p:cBhvr>
                                      <p:by>
                                        <p:hsl h="7200000" s="0" l="0"/>
                                      </p:by>
                                    </p:animClr>
                                    <p:animClr clrSpc="hsl" dir="cw">
                                      <p:cBhvr>
                                        <p:cTn id="17" dur="500" fill="hold"/>
                                        <p:tgtEl>
                                          <p:spTgt spid="114708"/>
                                        </p:tgtEl>
                                        <p:attrNameLst>
                                          <p:attrName>fillcolor</p:attrName>
                                        </p:attrNameLst>
                                      </p:cBhvr>
                                      <p:by>
                                        <p:hsl h="7200000" s="0" l="0"/>
                                      </p:by>
                                    </p:animClr>
                                    <p:animClr clrSpc="hsl" dir="cw">
                                      <p:cBhvr>
                                        <p:cTn id="18" dur="500" fill="hold"/>
                                        <p:tgtEl>
                                          <p:spTgt spid="114708"/>
                                        </p:tgtEl>
                                        <p:attrNameLst>
                                          <p:attrName>stroke.color</p:attrName>
                                        </p:attrNameLst>
                                      </p:cBhvr>
                                      <p:by>
                                        <p:hsl h="7200000" s="0" l="0"/>
                                      </p:by>
                                    </p:animClr>
                                    <p:set>
                                      <p:cBhvr>
                                        <p:cTn id="19" dur="500" fill="hold"/>
                                        <p:tgtEl>
                                          <p:spTgt spid="114708"/>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114709"/>
                                        </p:tgtEl>
                                        <p:attrNameLst>
                                          <p:attrName>style.color</p:attrName>
                                        </p:attrNameLst>
                                      </p:cBhvr>
                                      <p:by>
                                        <p:hsl h="7200000" s="0" l="0"/>
                                      </p:by>
                                    </p:animClr>
                                    <p:animClr clrSpc="hsl" dir="cw">
                                      <p:cBhvr>
                                        <p:cTn id="22" dur="500" fill="hold"/>
                                        <p:tgtEl>
                                          <p:spTgt spid="114709"/>
                                        </p:tgtEl>
                                        <p:attrNameLst>
                                          <p:attrName>fillcolor</p:attrName>
                                        </p:attrNameLst>
                                      </p:cBhvr>
                                      <p:by>
                                        <p:hsl h="7200000" s="0" l="0"/>
                                      </p:by>
                                    </p:animClr>
                                    <p:animClr clrSpc="hsl" dir="cw">
                                      <p:cBhvr>
                                        <p:cTn id="23" dur="500" fill="hold"/>
                                        <p:tgtEl>
                                          <p:spTgt spid="114709"/>
                                        </p:tgtEl>
                                        <p:attrNameLst>
                                          <p:attrName>stroke.color</p:attrName>
                                        </p:attrNameLst>
                                      </p:cBhvr>
                                      <p:by>
                                        <p:hsl h="7200000" s="0" l="0"/>
                                      </p:by>
                                    </p:animClr>
                                    <p:set>
                                      <p:cBhvr>
                                        <p:cTn id="24" dur="500" fill="hold"/>
                                        <p:tgtEl>
                                          <p:spTgt spid="1147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6" grpId="0" animBg="1"/>
      <p:bldP spid="114707" grpId="0" animBg="1"/>
      <p:bldP spid="114708" grpId="0" animBg="1"/>
      <p:bldP spid="114709"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fr-FR" smtClean="0"/>
              <a:t>Réponses : A, B, C, D</a:t>
            </a:r>
          </a:p>
        </p:txBody>
      </p:sp>
      <p:sp>
        <p:nvSpPr>
          <p:cNvPr id="19968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36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698500" y="2462213"/>
            <a:ext cx="7772400" cy="4211637"/>
          </a:xfrm>
          <a:prstGeom prst="rect">
            <a:avLst/>
          </a:prstGeom>
          <a:noFill/>
          <a:ln w="9525">
            <a:noFill/>
            <a:miter lim="800000"/>
            <a:headEnd/>
            <a:tailEnd/>
          </a:ln>
        </p:spPr>
        <p:txBody>
          <a:bodyPr>
            <a:spAutoFit/>
          </a:bodyPr>
          <a:lstStyle/>
          <a:p>
            <a:pPr algn="ctr"/>
            <a:r>
              <a:rPr lang="fr-FR"/>
              <a:t>Pour préserver l’environnement, les entreprises doivent impérativement </a:t>
            </a:r>
            <a:r>
              <a:rPr lang="fr-FR">
                <a:solidFill>
                  <a:schemeClr val="accent2"/>
                </a:solidFill>
              </a:rPr>
              <a:t>limiter leur consommation d’énergie</a:t>
            </a:r>
            <a:r>
              <a:rPr lang="fr-FR"/>
              <a:t> et </a:t>
            </a:r>
            <a:r>
              <a:rPr lang="fr-FR">
                <a:solidFill>
                  <a:schemeClr val="accent2"/>
                </a:solidFill>
              </a:rPr>
              <a:t>optimiser leur consommation de </a:t>
            </a:r>
            <a:r>
              <a:rPr lang="fr-FR">
                <a:solidFill>
                  <a:schemeClr val="folHlink"/>
                </a:solidFill>
              </a:rPr>
              <a:t>fluides! </a:t>
            </a:r>
          </a:p>
          <a:p>
            <a:pPr algn="ctr"/>
            <a:endParaRPr lang="fr-FR">
              <a:solidFill>
                <a:schemeClr val="folHlink"/>
              </a:solidFill>
            </a:endParaRPr>
          </a:p>
          <a:p>
            <a:pPr>
              <a:buFontTx/>
              <a:buChar char="-"/>
            </a:pPr>
            <a:r>
              <a:rPr lang="fr-FR">
                <a:solidFill>
                  <a:schemeClr val="folHlink"/>
                </a:solidFill>
              </a:rPr>
              <a:t> </a:t>
            </a:r>
            <a:r>
              <a:rPr lang="fr-FR"/>
              <a:t>Limiter les </a:t>
            </a:r>
            <a:r>
              <a:rPr lang="fr-FR">
                <a:solidFill>
                  <a:schemeClr val="accent2"/>
                </a:solidFill>
              </a:rPr>
              <a:t>déplacements inutiles</a:t>
            </a:r>
            <a:r>
              <a:rPr lang="fr-FR"/>
              <a:t> </a:t>
            </a:r>
          </a:p>
          <a:p>
            <a:endParaRPr lang="fr-FR"/>
          </a:p>
          <a:p>
            <a:pPr>
              <a:buFontTx/>
              <a:buChar char="-"/>
            </a:pPr>
            <a:r>
              <a:rPr lang="fr-FR"/>
              <a:t> Réaliser un </a:t>
            </a:r>
            <a:r>
              <a:rPr lang="fr-FR">
                <a:solidFill>
                  <a:schemeClr val="accent2"/>
                </a:solidFill>
              </a:rPr>
              <a:t>bilan des émissions de Gaz à Effet de Serre </a:t>
            </a:r>
          </a:p>
          <a:p>
            <a:endParaRPr lang="fr-FR">
              <a:solidFill>
                <a:schemeClr val="accent2"/>
              </a:solidFill>
            </a:endParaRPr>
          </a:p>
          <a:p>
            <a:pPr>
              <a:buFontTx/>
              <a:buChar char="-"/>
            </a:pPr>
            <a:r>
              <a:rPr lang="fr-FR"/>
              <a:t> Favoriser la </a:t>
            </a:r>
            <a:r>
              <a:rPr lang="fr-FR">
                <a:solidFill>
                  <a:schemeClr val="accent2"/>
                </a:solidFill>
              </a:rPr>
              <a:t>réutilisation</a:t>
            </a:r>
            <a:r>
              <a:rPr lang="fr-FR"/>
              <a:t> d’énergie et de fluide</a:t>
            </a:r>
          </a:p>
          <a:p>
            <a:endParaRPr lang="fr-FR"/>
          </a:p>
          <a:p>
            <a:pPr>
              <a:buFontTx/>
              <a:buChar char="-"/>
            </a:pPr>
            <a:r>
              <a:rPr lang="fr-FR"/>
              <a:t> </a:t>
            </a:r>
            <a:r>
              <a:rPr lang="fr-FR">
                <a:solidFill>
                  <a:schemeClr val="accent2"/>
                </a:solidFill>
              </a:rPr>
              <a:t>Sensibiliser les collaborateurs aux économies d'énergie</a:t>
            </a:r>
            <a:r>
              <a:rPr lang="fr-FR"/>
              <a:t> : extinction des ordinateurs, fermeture des robinets, réduire le chauffage à 20°…</a:t>
            </a:r>
          </a:p>
          <a:p>
            <a:endParaRPr lang="fr-FR"/>
          </a:p>
          <a:p>
            <a:pPr>
              <a:buFontTx/>
              <a:buChar char="-"/>
            </a:pPr>
            <a:r>
              <a:rPr lang="fr-FR"/>
              <a:t> … </a:t>
            </a:r>
          </a:p>
          <a:p>
            <a:pPr>
              <a:buFontTx/>
              <a:buChar char="-"/>
            </a:pPr>
            <a:endParaRPr lang="fr-FR"/>
          </a:p>
        </p:txBody>
      </p:sp>
      <p:pic>
        <p:nvPicPr>
          <p:cNvPr id="199685" name="Picture 6" descr="énergie2"/>
          <p:cNvPicPr>
            <a:picLocks noChangeAspect="1" noChangeArrowheads="1"/>
          </p:cNvPicPr>
          <p:nvPr/>
        </p:nvPicPr>
        <p:blipFill>
          <a:blip r:embed="rId2"/>
          <a:srcRect/>
          <a:stretch>
            <a:fillRect/>
          </a:stretch>
        </p:blipFill>
        <p:spPr bwMode="auto">
          <a:xfrm>
            <a:off x="7627938" y="214313"/>
            <a:ext cx="1270000" cy="901700"/>
          </a:xfrm>
          <a:prstGeom prst="rect">
            <a:avLst/>
          </a:prstGeom>
          <a:noFill/>
          <a:ln w="9525">
            <a:noFill/>
            <a:miter lim="800000"/>
            <a:headEnd/>
            <a:tailEnd/>
          </a:ln>
        </p:spPr>
      </p:pic>
      <p:sp>
        <p:nvSpPr>
          <p:cNvPr id="83975" name="Text Box 7"/>
          <p:cNvSpPr txBox="1">
            <a:spLocks noChangeArrowheads="1"/>
          </p:cNvSpPr>
          <p:nvPr/>
        </p:nvSpPr>
        <p:spPr bwMode="auto">
          <a:xfrm>
            <a:off x="5095875" y="6403975"/>
            <a:ext cx="4362450" cy="244475"/>
          </a:xfrm>
          <a:prstGeom prst="rect">
            <a:avLst/>
          </a:prstGeom>
          <a:noFill/>
          <a:ln w="9525">
            <a:noFill/>
            <a:miter lim="800000"/>
            <a:headEnd/>
            <a:tailEnd/>
          </a:ln>
        </p:spPr>
        <p:txBody>
          <a:bodyPr>
            <a:spAutoFit/>
          </a:bodyPr>
          <a:lstStyle/>
          <a:p>
            <a:r>
              <a:rPr lang="fr-FR" sz="1000">
                <a:solidFill>
                  <a:schemeClr val="tx2"/>
                </a:solidFill>
              </a:rPr>
              <a:t>Source :  http://lamallette-rse.org/plan-dactions-environnement/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5920"/>
                            </p:stCondLst>
                            <p:childTnLst>
                              <p:par>
                                <p:cTn id="17" presetID="1" presetClass="entr" presetSubtype="0" fill="hold" grpId="0" nodeType="afterEffect">
                                  <p:stCondLst>
                                    <p:cond delay="500"/>
                                  </p:stCondLst>
                                  <p:childTnLst>
                                    <p:set>
                                      <p:cBhvr>
                                        <p:cTn id="18" dur="1" fill="hold">
                                          <p:stCondLst>
                                            <p:cond delay="0"/>
                                          </p:stCondLst>
                                        </p:cTn>
                                        <p:tgtEl>
                                          <p:spTgt spid="83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83975" grpId="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5" name="Titre 1"/>
          <p:cNvSpPr>
            <a:spLocks noGrp="1"/>
          </p:cNvSpPr>
          <p:nvPr>
            <p:ph type="title" idx="4294967295"/>
          </p:nvPr>
        </p:nvSpPr>
        <p:spPr/>
        <p:txBody>
          <a:bodyPr/>
          <a:lstStyle/>
          <a:p>
            <a:pPr eaLnBrk="1" hangingPunct="1"/>
            <a:r>
              <a:rPr lang="fr-FR" sz="1600" b="1" smtClean="0"/>
              <a:t>Que prévoit le projet de loi relatif à la biodiversité adopté en première lecture, avec modifications, par l’Assemblée nationale le 24 mars 2015 ?</a:t>
            </a:r>
            <a:r>
              <a:rPr lang="fr-FR" smtClean="0"/>
              <a:t> </a:t>
            </a:r>
          </a:p>
        </p:txBody>
      </p:sp>
      <p:sp>
        <p:nvSpPr>
          <p:cNvPr id="2007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7910" name="AutoShape 22"/>
          <p:cNvSpPr>
            <a:spLocks noChangeArrowheads="1"/>
          </p:cNvSpPr>
          <p:nvPr/>
        </p:nvSpPr>
        <p:spPr bwMode="auto">
          <a:xfrm>
            <a:off x="173038" y="2201863"/>
            <a:ext cx="8718550" cy="64293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A - Le projet de loi aura en charge de sensibiliser les Français sur la biodiversité, et de renforcer la connaissance et la recherche</a:t>
            </a:r>
          </a:p>
        </p:txBody>
      </p:sp>
      <p:sp>
        <p:nvSpPr>
          <p:cNvPr id="37911" name="AutoShape 23"/>
          <p:cNvSpPr>
            <a:spLocks noChangeArrowheads="1"/>
          </p:cNvSpPr>
          <p:nvPr/>
        </p:nvSpPr>
        <p:spPr bwMode="auto">
          <a:xfrm>
            <a:off x="158750" y="2905125"/>
            <a:ext cx="8736013" cy="642938"/>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B - Le projet de loi prévoit de créer des zones en mer ou dans les fleuves qui protègent le cycle biologique de certaines espèces de poisson pour préserver la biodiversité dans les espaces aquatiques</a:t>
            </a:r>
          </a:p>
        </p:txBody>
      </p:sp>
      <p:sp>
        <p:nvSpPr>
          <p:cNvPr id="37912" name="AutoShape 24"/>
          <p:cNvSpPr>
            <a:spLocks noChangeArrowheads="1"/>
          </p:cNvSpPr>
          <p:nvPr/>
        </p:nvSpPr>
        <p:spPr bwMode="auto">
          <a:xfrm>
            <a:off x="146050" y="3600450"/>
            <a:ext cx="8732838" cy="914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C - Le projet de loi prévoit l’augmentation des sanctions à l’encontre des trafiquants des espèces protégées et une amélioration des échanges de données entre organismes compétents pour renforcer l’action collective afin de lutter contre le braconnage et l’extinction de certaines espèces animales</a:t>
            </a:r>
          </a:p>
        </p:txBody>
      </p:sp>
      <p:sp>
        <p:nvSpPr>
          <p:cNvPr id="37913" name="AutoShape 25"/>
          <p:cNvSpPr>
            <a:spLocks noChangeArrowheads="1"/>
          </p:cNvSpPr>
          <p:nvPr/>
        </p:nvSpPr>
        <p:spPr bwMode="auto">
          <a:xfrm>
            <a:off x="146050" y="4572000"/>
            <a:ext cx="7494588" cy="914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D - Le projet de loi prévoir d’introduire en droit français une approche du paysage qui tiendra compte de l’évolution des territoires au fil du temps, sous l’influence du milieu, des populations et des activités humaines. </a:t>
            </a:r>
          </a:p>
        </p:txBody>
      </p:sp>
      <p:pic>
        <p:nvPicPr>
          <p:cNvPr id="200712" name="Picture 7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00713" name="Picture 8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00714" name="Picture 8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7910"/>
                                        </p:tgtEl>
                                        <p:attrNameLst>
                                          <p:attrName>style.color</p:attrName>
                                        </p:attrNameLst>
                                      </p:cBhvr>
                                      <p:by>
                                        <p:hsl h="7200000" s="0" l="0"/>
                                      </p:by>
                                    </p:animClr>
                                    <p:animClr clrSpc="hsl" dir="cw">
                                      <p:cBhvr>
                                        <p:cTn id="7" dur="500" fill="hold"/>
                                        <p:tgtEl>
                                          <p:spTgt spid="37910"/>
                                        </p:tgtEl>
                                        <p:attrNameLst>
                                          <p:attrName>fillcolor</p:attrName>
                                        </p:attrNameLst>
                                      </p:cBhvr>
                                      <p:by>
                                        <p:hsl h="7200000" s="0" l="0"/>
                                      </p:by>
                                    </p:animClr>
                                    <p:animClr clrSpc="hsl" dir="cw">
                                      <p:cBhvr>
                                        <p:cTn id="8" dur="500" fill="hold"/>
                                        <p:tgtEl>
                                          <p:spTgt spid="37910"/>
                                        </p:tgtEl>
                                        <p:attrNameLst>
                                          <p:attrName>stroke.color</p:attrName>
                                        </p:attrNameLst>
                                      </p:cBhvr>
                                      <p:by>
                                        <p:hsl h="7200000" s="0" l="0"/>
                                      </p:by>
                                    </p:animClr>
                                    <p:set>
                                      <p:cBhvr>
                                        <p:cTn id="9" dur="500" fill="hold"/>
                                        <p:tgtEl>
                                          <p:spTgt spid="37910"/>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37911"/>
                                        </p:tgtEl>
                                        <p:attrNameLst>
                                          <p:attrName>style.color</p:attrName>
                                        </p:attrNameLst>
                                      </p:cBhvr>
                                      <p:by>
                                        <p:hsl h="7200000" s="0" l="0"/>
                                      </p:by>
                                    </p:animClr>
                                    <p:animClr clrSpc="hsl" dir="cw">
                                      <p:cBhvr>
                                        <p:cTn id="12" dur="500" fill="hold"/>
                                        <p:tgtEl>
                                          <p:spTgt spid="37911"/>
                                        </p:tgtEl>
                                        <p:attrNameLst>
                                          <p:attrName>fillcolor</p:attrName>
                                        </p:attrNameLst>
                                      </p:cBhvr>
                                      <p:by>
                                        <p:hsl h="7200000" s="0" l="0"/>
                                      </p:by>
                                    </p:animClr>
                                    <p:animClr clrSpc="hsl" dir="cw">
                                      <p:cBhvr>
                                        <p:cTn id="13" dur="500" fill="hold"/>
                                        <p:tgtEl>
                                          <p:spTgt spid="37911"/>
                                        </p:tgtEl>
                                        <p:attrNameLst>
                                          <p:attrName>stroke.color</p:attrName>
                                        </p:attrNameLst>
                                      </p:cBhvr>
                                      <p:by>
                                        <p:hsl h="7200000" s="0" l="0"/>
                                      </p:by>
                                    </p:animClr>
                                    <p:set>
                                      <p:cBhvr>
                                        <p:cTn id="14" dur="500" fill="hold"/>
                                        <p:tgtEl>
                                          <p:spTgt spid="37911"/>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37912"/>
                                        </p:tgtEl>
                                        <p:attrNameLst>
                                          <p:attrName>style.color</p:attrName>
                                        </p:attrNameLst>
                                      </p:cBhvr>
                                      <p:by>
                                        <p:hsl h="7200000" s="0" l="0"/>
                                      </p:by>
                                    </p:animClr>
                                    <p:animClr clrSpc="hsl" dir="cw">
                                      <p:cBhvr>
                                        <p:cTn id="17" dur="500" fill="hold"/>
                                        <p:tgtEl>
                                          <p:spTgt spid="37912"/>
                                        </p:tgtEl>
                                        <p:attrNameLst>
                                          <p:attrName>fillcolor</p:attrName>
                                        </p:attrNameLst>
                                      </p:cBhvr>
                                      <p:by>
                                        <p:hsl h="7200000" s="0" l="0"/>
                                      </p:by>
                                    </p:animClr>
                                    <p:animClr clrSpc="hsl" dir="cw">
                                      <p:cBhvr>
                                        <p:cTn id="18" dur="500" fill="hold"/>
                                        <p:tgtEl>
                                          <p:spTgt spid="37912"/>
                                        </p:tgtEl>
                                        <p:attrNameLst>
                                          <p:attrName>stroke.color</p:attrName>
                                        </p:attrNameLst>
                                      </p:cBhvr>
                                      <p:by>
                                        <p:hsl h="7200000" s="0" l="0"/>
                                      </p:by>
                                    </p:animClr>
                                    <p:set>
                                      <p:cBhvr>
                                        <p:cTn id="19" dur="500" fill="hold"/>
                                        <p:tgtEl>
                                          <p:spTgt spid="37912"/>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37913"/>
                                        </p:tgtEl>
                                        <p:attrNameLst>
                                          <p:attrName>style.color</p:attrName>
                                        </p:attrNameLst>
                                      </p:cBhvr>
                                      <p:by>
                                        <p:hsl h="7200000" s="0" l="0"/>
                                      </p:by>
                                    </p:animClr>
                                    <p:animClr clrSpc="hsl" dir="cw">
                                      <p:cBhvr>
                                        <p:cTn id="22" dur="500" fill="hold"/>
                                        <p:tgtEl>
                                          <p:spTgt spid="37913"/>
                                        </p:tgtEl>
                                        <p:attrNameLst>
                                          <p:attrName>fillcolor</p:attrName>
                                        </p:attrNameLst>
                                      </p:cBhvr>
                                      <p:by>
                                        <p:hsl h="7200000" s="0" l="0"/>
                                      </p:by>
                                    </p:animClr>
                                    <p:animClr clrSpc="hsl" dir="cw">
                                      <p:cBhvr>
                                        <p:cTn id="23" dur="500" fill="hold"/>
                                        <p:tgtEl>
                                          <p:spTgt spid="37913"/>
                                        </p:tgtEl>
                                        <p:attrNameLst>
                                          <p:attrName>stroke.color</p:attrName>
                                        </p:attrNameLst>
                                      </p:cBhvr>
                                      <p:by>
                                        <p:hsl h="7200000" s="0" l="0"/>
                                      </p:by>
                                    </p:animClr>
                                    <p:set>
                                      <p:cBhvr>
                                        <p:cTn id="24" dur="500" fill="hold"/>
                                        <p:tgtEl>
                                          <p:spTgt spid="379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animBg="1"/>
      <p:bldP spid="37911" grpId="0" animBg="1"/>
      <p:bldP spid="37912" grpId="0" animBg="1"/>
      <p:bldP spid="37913"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a:t>
            </a:r>
          </a:p>
        </p:txBody>
      </p:sp>
      <p:sp>
        <p:nvSpPr>
          <p:cNvPr id="20173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37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698500" y="2376488"/>
            <a:ext cx="7772400" cy="3937000"/>
          </a:xfrm>
          <a:prstGeom prst="rect">
            <a:avLst/>
          </a:prstGeom>
          <a:noFill/>
          <a:ln w="9525">
            <a:noFill/>
            <a:miter lim="800000"/>
            <a:headEnd/>
            <a:tailEnd/>
          </a:ln>
        </p:spPr>
        <p:txBody>
          <a:bodyPr>
            <a:spAutoFit/>
          </a:bodyPr>
          <a:lstStyle/>
          <a:p>
            <a:pPr algn="ctr"/>
            <a:r>
              <a:rPr lang="fr-FR"/>
              <a:t>La loi relative à la biodiversité va permettre de </a:t>
            </a:r>
            <a:r>
              <a:rPr lang="fr-FR">
                <a:solidFill>
                  <a:schemeClr val="accent2"/>
                </a:solidFill>
              </a:rPr>
              <a:t>mieux protéger et de valoriser les richesses naturelles et les services rendus par les écosystèmes.</a:t>
            </a:r>
          </a:p>
          <a:p>
            <a:pPr algn="ctr"/>
            <a:endParaRPr lang="fr-FR">
              <a:solidFill>
                <a:schemeClr val="accent2"/>
              </a:solidFill>
            </a:endParaRPr>
          </a:p>
          <a:p>
            <a:pPr algn="ctr"/>
            <a:r>
              <a:rPr lang="fr-FR"/>
              <a:t>L’érosion de la biodiversité s’accélère. Pourtant, préserver la biodiversité, c’est préserver ce qui nous apporte nourriture, santé, sources d’énergie… Environ 1,8 million d’espèces animales et végétales différentes ont été décrites à la surface de la planète et ce long travail de recensement de l’existant est loin d’être terminé. La communauté scientifique estime que la moitié des espèces vivantes que nous connaissons pourrait disparaître d’ici un siècle, compte tenu du rythme actuel de leur disparition 100 à 1000 fois supérieur au taux naturel d’extinction ! Cette érosion accélérée de la biodiversité n’est pas naturelle : elle est liée quasi exclusivement aux activités humaines. </a:t>
            </a:r>
          </a:p>
        </p:txBody>
      </p:sp>
      <p:sp>
        <p:nvSpPr>
          <p:cNvPr id="83975" name="Text Box 7"/>
          <p:cNvSpPr txBox="1">
            <a:spLocks noChangeArrowheads="1"/>
          </p:cNvSpPr>
          <p:nvPr/>
        </p:nvSpPr>
        <p:spPr bwMode="auto">
          <a:xfrm>
            <a:off x="4475163" y="6403975"/>
            <a:ext cx="4983162" cy="244475"/>
          </a:xfrm>
          <a:prstGeom prst="rect">
            <a:avLst/>
          </a:prstGeom>
          <a:noFill/>
          <a:ln w="9525">
            <a:noFill/>
            <a:miter lim="800000"/>
            <a:headEnd/>
            <a:tailEnd/>
          </a:ln>
        </p:spPr>
        <p:txBody>
          <a:bodyPr>
            <a:spAutoFit/>
          </a:bodyPr>
          <a:lstStyle/>
          <a:p>
            <a:r>
              <a:rPr lang="fr-FR" sz="1000">
                <a:solidFill>
                  <a:schemeClr val="tx2"/>
                </a:solidFill>
              </a:rPr>
              <a:t>Source :  http://www.developpement-durable.gouv.fr/Les-enjeux-de-la-loi.html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9600"/>
                            </p:stCondLst>
                            <p:childTnLst>
                              <p:par>
                                <p:cTn id="17" presetID="1" presetClass="entr" presetSubtype="0" fill="hold" grpId="0" nodeType="afterEffect">
                                  <p:stCondLst>
                                    <p:cond delay="500"/>
                                  </p:stCondLst>
                                  <p:childTnLst>
                                    <p:set>
                                      <p:cBhvr>
                                        <p:cTn id="18" dur="1" fill="hold">
                                          <p:stCondLst>
                                            <p:cond delay="0"/>
                                          </p:stCondLst>
                                        </p:cTn>
                                        <p:tgtEl>
                                          <p:spTgt spid="83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83975" grpId="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3" name="Titre 1"/>
          <p:cNvSpPr>
            <a:spLocks noGrp="1"/>
          </p:cNvSpPr>
          <p:nvPr>
            <p:ph type="title" idx="4294967295"/>
          </p:nvPr>
        </p:nvSpPr>
        <p:spPr/>
        <p:txBody>
          <a:bodyPr/>
          <a:lstStyle/>
          <a:p>
            <a:pPr eaLnBrk="1" hangingPunct="1"/>
            <a:r>
              <a:rPr lang="fr-FR" sz="2400" b="1" smtClean="0"/>
              <a:t>Quelle est la consommation d’eau moyenne par jour d’un français ?</a:t>
            </a:r>
          </a:p>
        </p:txBody>
      </p:sp>
      <p:sp>
        <p:nvSpPr>
          <p:cNvPr id="2027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654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t>
            </a:r>
            <a:r>
              <a:rPr lang="en-US">
                <a:solidFill>
                  <a:schemeClr val="bg1"/>
                </a:solidFill>
                <a:latin typeface="Bliss Light" pitchFamily="2" charset="0"/>
              </a:rPr>
              <a:t>100 L ( 11 packs d’eau d’1,5L)</a:t>
            </a:r>
            <a:endParaRPr lang="fr-FR">
              <a:solidFill>
                <a:schemeClr val="bg1"/>
              </a:solidFill>
              <a:latin typeface="Bliss Light" pitchFamily="2" charset="0"/>
            </a:endParaRPr>
          </a:p>
        </p:txBody>
      </p:sp>
      <p:sp>
        <p:nvSpPr>
          <p:cNvPr id="36887" name="AutoShape 23"/>
          <p:cNvSpPr>
            <a:spLocks noChangeArrowheads="1"/>
          </p:cNvSpPr>
          <p:nvPr/>
        </p:nvSpPr>
        <p:spPr bwMode="auto">
          <a:xfrm>
            <a:off x="446088" y="3294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- 150 L (le contenu d’une baignoire)</a:t>
            </a:r>
          </a:p>
        </p:txBody>
      </p:sp>
      <p:sp>
        <p:nvSpPr>
          <p:cNvPr id="36889" name="AutoShape 25"/>
          <p:cNvSpPr>
            <a:spLocks noChangeArrowheads="1"/>
          </p:cNvSpPr>
          <p:nvPr/>
        </p:nvSpPr>
        <p:spPr bwMode="auto">
          <a:xfrm>
            <a:off x="446088" y="38909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200 L (un robinet d’eau ouvert pendant 30 minutes)</a:t>
            </a:r>
          </a:p>
        </p:txBody>
      </p:sp>
      <p:pic>
        <p:nvPicPr>
          <p:cNvPr id="202759" name="Picture 80"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02760" name="Picture 81"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02761" name="Picture 82"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7"/>
                                        </p:tgtEl>
                                        <p:attrNameLst>
                                          <p:attrName>style.color</p:attrName>
                                        </p:attrNameLst>
                                      </p:cBhvr>
                                      <p:by>
                                        <p:hsl h="7200000" s="0" l="0"/>
                                      </p:by>
                                    </p:animClr>
                                    <p:animClr clrSpc="hsl" dir="cw">
                                      <p:cBhvr>
                                        <p:cTn id="7" dur="500" fill="hold"/>
                                        <p:tgtEl>
                                          <p:spTgt spid="36887"/>
                                        </p:tgtEl>
                                        <p:attrNameLst>
                                          <p:attrName>fillcolor</p:attrName>
                                        </p:attrNameLst>
                                      </p:cBhvr>
                                      <p:by>
                                        <p:hsl h="7200000" s="0" l="0"/>
                                      </p:by>
                                    </p:animClr>
                                    <p:animClr clrSpc="hsl" dir="cw">
                                      <p:cBhvr>
                                        <p:cTn id="8" dur="500" fill="hold"/>
                                        <p:tgtEl>
                                          <p:spTgt spid="36887"/>
                                        </p:tgtEl>
                                        <p:attrNameLst>
                                          <p:attrName>stroke.color</p:attrName>
                                        </p:attrNameLst>
                                      </p:cBhvr>
                                      <p:by>
                                        <p:hsl h="7200000" s="0" l="0"/>
                                      </p:by>
                                    </p:animClr>
                                    <p:set>
                                      <p:cBhvr>
                                        <p:cTn id="9" dur="500" fill="hold"/>
                                        <p:tgtEl>
                                          <p:spTgt spid="3688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6886"/>
                                        </p:tgtEl>
                                        <p:attrNameLst>
                                          <p:attrName>style.color</p:attrName>
                                        </p:attrNameLst>
                                      </p:cBhvr>
                                      <p:by>
                                        <p:hsl h="0" s="-70588" l="0"/>
                                      </p:by>
                                    </p:animClr>
                                    <p:animClr clrSpc="hsl" dir="cw">
                                      <p:cBhvr>
                                        <p:cTn id="12" dur="500" fill="hold"/>
                                        <p:tgtEl>
                                          <p:spTgt spid="36886"/>
                                        </p:tgtEl>
                                        <p:attrNameLst>
                                          <p:attrName>fillcolor</p:attrName>
                                        </p:attrNameLst>
                                      </p:cBhvr>
                                      <p:by>
                                        <p:hsl h="0" s="-70588" l="0"/>
                                      </p:by>
                                    </p:animClr>
                                    <p:animClr clrSpc="hsl" dir="cw">
                                      <p:cBhvr>
                                        <p:cTn id="13" dur="500" fill="hold"/>
                                        <p:tgtEl>
                                          <p:spTgt spid="36886"/>
                                        </p:tgtEl>
                                        <p:attrNameLst>
                                          <p:attrName>stroke.color</p:attrName>
                                        </p:attrNameLst>
                                      </p:cBhvr>
                                      <p:by>
                                        <p:hsl h="0" s="-70588" l="0"/>
                                      </p:by>
                                    </p:animClr>
                                    <p:set>
                                      <p:cBhvr>
                                        <p:cTn id="14" dur="500" fill="hold"/>
                                        <p:tgtEl>
                                          <p:spTgt spid="36886"/>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6889"/>
                                        </p:tgtEl>
                                        <p:attrNameLst>
                                          <p:attrName>style.color</p:attrName>
                                        </p:attrNameLst>
                                      </p:cBhvr>
                                      <p:by>
                                        <p:hsl h="0" s="-70588" l="0"/>
                                      </p:by>
                                    </p:animClr>
                                    <p:animClr clrSpc="hsl" dir="cw">
                                      <p:cBhvr>
                                        <p:cTn id="17" dur="500" fill="hold"/>
                                        <p:tgtEl>
                                          <p:spTgt spid="36889"/>
                                        </p:tgtEl>
                                        <p:attrNameLst>
                                          <p:attrName>fillcolor</p:attrName>
                                        </p:attrNameLst>
                                      </p:cBhvr>
                                      <p:by>
                                        <p:hsl h="0" s="-70588" l="0"/>
                                      </p:by>
                                    </p:animClr>
                                    <p:animClr clrSpc="hsl" dir="cw">
                                      <p:cBhvr>
                                        <p:cTn id="18" dur="500" fill="hold"/>
                                        <p:tgtEl>
                                          <p:spTgt spid="36889"/>
                                        </p:tgtEl>
                                        <p:attrNameLst>
                                          <p:attrName>stroke.color</p:attrName>
                                        </p:attrNameLst>
                                      </p:cBhvr>
                                      <p:by>
                                        <p:hsl h="0" s="-70588" l="0"/>
                                      </p:by>
                                    </p:animClr>
                                    <p:set>
                                      <p:cBhvr>
                                        <p:cTn id="19" dur="500" fill="hold"/>
                                        <p:tgtEl>
                                          <p:spTgt spid="368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0377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38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698500" y="3713163"/>
            <a:ext cx="7772400" cy="641350"/>
          </a:xfrm>
          <a:prstGeom prst="rect">
            <a:avLst/>
          </a:prstGeom>
          <a:noFill/>
          <a:ln w="9525">
            <a:noFill/>
            <a:miter lim="800000"/>
            <a:headEnd/>
            <a:tailEnd/>
          </a:ln>
        </p:spPr>
        <p:txBody>
          <a:bodyPr>
            <a:spAutoFit/>
          </a:bodyPr>
          <a:lstStyle/>
          <a:p>
            <a:pPr algn="ctr"/>
            <a:r>
              <a:rPr lang="fr-FR"/>
              <a:t>Chaque Français utilise en moyenne </a:t>
            </a:r>
            <a:r>
              <a:rPr lang="fr-FR">
                <a:solidFill>
                  <a:schemeClr val="accent2"/>
                </a:solidFill>
              </a:rPr>
              <a:t>151 litres d'eau par jour dans sa vie quotidienne</a:t>
            </a:r>
          </a:p>
        </p:txBody>
      </p:sp>
      <p:sp>
        <p:nvSpPr>
          <p:cNvPr id="83975" name="Text Box 7"/>
          <p:cNvSpPr txBox="1">
            <a:spLocks noChangeArrowheads="1"/>
          </p:cNvSpPr>
          <p:nvPr/>
        </p:nvSpPr>
        <p:spPr bwMode="auto">
          <a:xfrm>
            <a:off x="6073775" y="6546850"/>
            <a:ext cx="4983163" cy="244475"/>
          </a:xfrm>
          <a:prstGeom prst="rect">
            <a:avLst/>
          </a:prstGeom>
          <a:noFill/>
          <a:ln w="9525">
            <a:noFill/>
            <a:miter lim="800000"/>
            <a:headEnd/>
            <a:tailEnd/>
          </a:ln>
        </p:spPr>
        <p:txBody>
          <a:bodyPr>
            <a:spAutoFit/>
          </a:bodyPr>
          <a:lstStyle/>
          <a:p>
            <a:r>
              <a:rPr lang="fr-FR" sz="1000">
                <a:solidFill>
                  <a:schemeClr val="tx2"/>
                </a:solidFill>
              </a:rPr>
              <a:t>Source :  SOeS – SSP-Agreste, enquête eau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3880"/>
                            </p:stCondLst>
                            <p:childTnLst>
                              <p:par>
                                <p:cTn id="17" presetID="1" presetClass="entr" presetSubtype="0" fill="hold" grpId="0" nodeType="afterEffect">
                                  <p:stCondLst>
                                    <p:cond delay="500"/>
                                  </p:stCondLst>
                                  <p:childTnLst>
                                    <p:set>
                                      <p:cBhvr>
                                        <p:cTn id="18" dur="1" fill="hold">
                                          <p:stCondLst>
                                            <p:cond delay="0"/>
                                          </p:stCondLst>
                                        </p:cTn>
                                        <p:tgtEl>
                                          <p:spTgt spid="83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83975" grpId="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Titre 1"/>
          <p:cNvSpPr>
            <a:spLocks noGrp="1"/>
          </p:cNvSpPr>
          <p:nvPr>
            <p:ph type="title" idx="4294967295"/>
          </p:nvPr>
        </p:nvSpPr>
        <p:spPr/>
        <p:txBody>
          <a:bodyPr/>
          <a:lstStyle/>
          <a:p>
            <a:pPr eaLnBrk="1" hangingPunct="1"/>
            <a:r>
              <a:rPr lang="fr-FR" sz="2400" b="1" smtClean="0"/>
              <a:t>Combien de litre d'eau gaspillé par heure une chasse d'eau qui fuit représente-t-elle ?</a:t>
            </a:r>
          </a:p>
        </p:txBody>
      </p:sp>
      <p:sp>
        <p:nvSpPr>
          <p:cNvPr id="2048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9368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 L</a:t>
            </a:r>
            <a:r>
              <a:rPr lang="fr-FR"/>
              <a:t> </a:t>
            </a:r>
          </a:p>
        </p:txBody>
      </p:sp>
      <p:sp>
        <p:nvSpPr>
          <p:cNvPr id="36887" name="AutoShape 23"/>
          <p:cNvSpPr>
            <a:spLocks noChangeArrowheads="1"/>
          </p:cNvSpPr>
          <p:nvPr/>
        </p:nvSpPr>
        <p:spPr bwMode="auto">
          <a:xfrm>
            <a:off x="446088" y="3565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- 25 L </a:t>
            </a:r>
          </a:p>
        </p:txBody>
      </p:sp>
      <p:sp>
        <p:nvSpPr>
          <p:cNvPr id="36889" name="AutoShape 25"/>
          <p:cNvSpPr>
            <a:spLocks noChangeArrowheads="1"/>
          </p:cNvSpPr>
          <p:nvPr/>
        </p:nvSpPr>
        <p:spPr bwMode="auto">
          <a:xfrm>
            <a:off x="446088" y="41624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- 60 L</a:t>
            </a:r>
          </a:p>
        </p:txBody>
      </p:sp>
      <p:pic>
        <p:nvPicPr>
          <p:cNvPr id="204807" name="Picture 45" descr="fuite"/>
          <p:cNvPicPr>
            <a:picLocks noChangeAspect="1" noChangeArrowheads="1"/>
          </p:cNvPicPr>
          <p:nvPr/>
        </p:nvPicPr>
        <p:blipFill>
          <a:blip r:embed="rId2"/>
          <a:srcRect/>
          <a:stretch>
            <a:fillRect/>
          </a:stretch>
        </p:blipFill>
        <p:spPr bwMode="auto">
          <a:xfrm>
            <a:off x="8015288" y="214313"/>
            <a:ext cx="898525" cy="909637"/>
          </a:xfrm>
          <a:prstGeom prst="rect">
            <a:avLst/>
          </a:prstGeom>
          <a:noFill/>
          <a:ln w="9525">
            <a:noFill/>
            <a:miter lim="800000"/>
            <a:headEnd/>
            <a:tailEnd/>
          </a:ln>
        </p:spPr>
      </p:pic>
      <p:pic>
        <p:nvPicPr>
          <p:cNvPr id="204808" name="Picture 46"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04809" name="Picture 47"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04810" name="Picture 48"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04811" name="Picture 49"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7"/>
                                        </p:tgtEl>
                                        <p:attrNameLst>
                                          <p:attrName>style.color</p:attrName>
                                        </p:attrNameLst>
                                      </p:cBhvr>
                                      <p:by>
                                        <p:hsl h="7200000" s="0" l="0"/>
                                      </p:by>
                                    </p:animClr>
                                    <p:animClr clrSpc="hsl" dir="cw">
                                      <p:cBhvr>
                                        <p:cTn id="7" dur="500" fill="hold"/>
                                        <p:tgtEl>
                                          <p:spTgt spid="36887"/>
                                        </p:tgtEl>
                                        <p:attrNameLst>
                                          <p:attrName>fillcolor</p:attrName>
                                        </p:attrNameLst>
                                      </p:cBhvr>
                                      <p:by>
                                        <p:hsl h="7200000" s="0" l="0"/>
                                      </p:by>
                                    </p:animClr>
                                    <p:animClr clrSpc="hsl" dir="cw">
                                      <p:cBhvr>
                                        <p:cTn id="8" dur="500" fill="hold"/>
                                        <p:tgtEl>
                                          <p:spTgt spid="36887"/>
                                        </p:tgtEl>
                                        <p:attrNameLst>
                                          <p:attrName>stroke.color</p:attrName>
                                        </p:attrNameLst>
                                      </p:cBhvr>
                                      <p:by>
                                        <p:hsl h="7200000" s="0" l="0"/>
                                      </p:by>
                                    </p:animClr>
                                    <p:set>
                                      <p:cBhvr>
                                        <p:cTn id="9" dur="500" fill="hold"/>
                                        <p:tgtEl>
                                          <p:spTgt spid="3688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6886"/>
                                        </p:tgtEl>
                                        <p:attrNameLst>
                                          <p:attrName>style.color</p:attrName>
                                        </p:attrNameLst>
                                      </p:cBhvr>
                                      <p:by>
                                        <p:hsl h="0" s="-70588" l="0"/>
                                      </p:by>
                                    </p:animClr>
                                    <p:animClr clrSpc="hsl" dir="cw">
                                      <p:cBhvr>
                                        <p:cTn id="12" dur="500" fill="hold"/>
                                        <p:tgtEl>
                                          <p:spTgt spid="36886"/>
                                        </p:tgtEl>
                                        <p:attrNameLst>
                                          <p:attrName>fillcolor</p:attrName>
                                        </p:attrNameLst>
                                      </p:cBhvr>
                                      <p:by>
                                        <p:hsl h="0" s="-70588" l="0"/>
                                      </p:by>
                                    </p:animClr>
                                    <p:animClr clrSpc="hsl" dir="cw">
                                      <p:cBhvr>
                                        <p:cTn id="13" dur="500" fill="hold"/>
                                        <p:tgtEl>
                                          <p:spTgt spid="36886"/>
                                        </p:tgtEl>
                                        <p:attrNameLst>
                                          <p:attrName>stroke.color</p:attrName>
                                        </p:attrNameLst>
                                      </p:cBhvr>
                                      <p:by>
                                        <p:hsl h="0" s="-70588" l="0"/>
                                      </p:by>
                                    </p:animClr>
                                    <p:set>
                                      <p:cBhvr>
                                        <p:cTn id="14" dur="500" fill="hold"/>
                                        <p:tgtEl>
                                          <p:spTgt spid="36886"/>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6889"/>
                                        </p:tgtEl>
                                        <p:attrNameLst>
                                          <p:attrName>style.color</p:attrName>
                                        </p:attrNameLst>
                                      </p:cBhvr>
                                      <p:by>
                                        <p:hsl h="0" s="-70588" l="0"/>
                                      </p:by>
                                    </p:animClr>
                                    <p:animClr clrSpc="hsl" dir="cw">
                                      <p:cBhvr>
                                        <p:cTn id="17" dur="500" fill="hold"/>
                                        <p:tgtEl>
                                          <p:spTgt spid="36889"/>
                                        </p:tgtEl>
                                        <p:attrNameLst>
                                          <p:attrName>fillcolor</p:attrName>
                                        </p:attrNameLst>
                                      </p:cBhvr>
                                      <p:by>
                                        <p:hsl h="0" s="-70588" l="0"/>
                                      </p:by>
                                    </p:animClr>
                                    <p:animClr clrSpc="hsl" dir="cw">
                                      <p:cBhvr>
                                        <p:cTn id="18" dur="500" fill="hold"/>
                                        <p:tgtEl>
                                          <p:spTgt spid="36889"/>
                                        </p:tgtEl>
                                        <p:attrNameLst>
                                          <p:attrName>stroke.color</p:attrName>
                                        </p:attrNameLst>
                                      </p:cBhvr>
                                      <p:by>
                                        <p:hsl h="0" s="-70588" l="0"/>
                                      </p:by>
                                    </p:animClr>
                                    <p:set>
                                      <p:cBhvr>
                                        <p:cTn id="19" dur="500" fill="hold"/>
                                        <p:tgtEl>
                                          <p:spTgt spid="368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0582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39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205828" name="Picture 6" descr="fuite"/>
          <p:cNvPicPr>
            <a:picLocks noChangeAspect="1" noChangeArrowheads="1"/>
          </p:cNvPicPr>
          <p:nvPr/>
        </p:nvPicPr>
        <p:blipFill>
          <a:blip r:embed="rId2"/>
          <a:srcRect/>
          <a:stretch>
            <a:fillRect/>
          </a:stretch>
        </p:blipFill>
        <p:spPr bwMode="auto">
          <a:xfrm>
            <a:off x="8015288" y="214313"/>
            <a:ext cx="898525" cy="909637"/>
          </a:xfrm>
          <a:prstGeom prst="rect">
            <a:avLst/>
          </a:prstGeom>
          <a:noFill/>
          <a:ln w="9525">
            <a:noFill/>
            <a:miter lim="800000"/>
            <a:headEnd/>
            <a:tailEnd/>
          </a:ln>
        </p:spPr>
      </p:pic>
      <p:sp>
        <p:nvSpPr>
          <p:cNvPr id="45060" name="Text Box 4"/>
          <p:cNvSpPr txBox="1">
            <a:spLocks noChangeArrowheads="1"/>
          </p:cNvSpPr>
          <p:nvPr/>
        </p:nvSpPr>
        <p:spPr bwMode="auto">
          <a:xfrm>
            <a:off x="769938" y="3254375"/>
            <a:ext cx="7772400" cy="1739900"/>
          </a:xfrm>
          <a:prstGeom prst="rect">
            <a:avLst/>
          </a:prstGeom>
          <a:noFill/>
          <a:ln w="9525">
            <a:noFill/>
            <a:miter lim="800000"/>
            <a:headEnd/>
            <a:tailEnd/>
          </a:ln>
        </p:spPr>
        <p:txBody>
          <a:bodyPr>
            <a:spAutoFit/>
          </a:bodyPr>
          <a:lstStyle/>
          <a:p>
            <a:pPr algn="ctr"/>
            <a:r>
              <a:rPr lang="fr-FR">
                <a:solidFill>
                  <a:schemeClr val="folHlink"/>
                </a:solidFill>
              </a:rPr>
              <a:t>20% de l'eau potable est gaspillée</a:t>
            </a:r>
            <a:r>
              <a:rPr lang="fr-FR"/>
              <a:t> en France à cause des</a:t>
            </a:r>
            <a:r>
              <a:rPr lang="fr-FR">
                <a:solidFill>
                  <a:schemeClr val="folHlink"/>
                </a:solidFill>
              </a:rPr>
              <a:t> fuites</a:t>
            </a:r>
            <a:r>
              <a:rPr lang="fr-FR"/>
              <a:t> ! </a:t>
            </a:r>
          </a:p>
          <a:p>
            <a:pPr algn="ctr"/>
            <a:endParaRPr lang="fr-FR"/>
          </a:p>
          <a:p>
            <a:pPr algn="ctr"/>
            <a:r>
              <a:rPr lang="fr-FR"/>
              <a:t>Autrement dit, pour 5 </a:t>
            </a:r>
            <a:r>
              <a:rPr lang="fr-FR">
                <a:solidFill>
                  <a:schemeClr val="folHlink"/>
                </a:solidFill>
              </a:rPr>
              <a:t>litres d'eau mis en distribution</a:t>
            </a:r>
            <a:r>
              <a:rPr lang="fr-FR"/>
              <a:t>, </a:t>
            </a:r>
            <a:r>
              <a:rPr lang="fr-FR">
                <a:solidFill>
                  <a:schemeClr val="folHlink"/>
                </a:solidFill>
              </a:rPr>
              <a:t>1 litre d'eau revient au milieu naturel sans passer par le consommateur</a:t>
            </a:r>
            <a:r>
              <a:rPr lang="fr-FR"/>
              <a:t> ! </a:t>
            </a:r>
          </a:p>
          <a:p>
            <a:pPr algn="ctr"/>
            <a:endParaRPr lang="fr-FR"/>
          </a:p>
          <a:p>
            <a:pPr algn="ctr"/>
            <a:r>
              <a:rPr lang="fr-FR"/>
              <a:t>Alors dès que vous constatez une fuite d'eau, </a:t>
            </a:r>
            <a:r>
              <a:rPr lang="fr-FR">
                <a:solidFill>
                  <a:schemeClr val="folHlink"/>
                </a:solidFill>
              </a:rPr>
              <a:t>réparez-là ou signalez-la</a:t>
            </a:r>
            <a:r>
              <a:rPr lang="fr-FR"/>
              <a:t> !</a:t>
            </a:r>
          </a:p>
        </p:txBody>
      </p:sp>
      <p:sp>
        <p:nvSpPr>
          <p:cNvPr id="144392" name="Text Box 8"/>
          <p:cNvSpPr txBox="1">
            <a:spLocks noChangeArrowheads="1"/>
          </p:cNvSpPr>
          <p:nvPr/>
        </p:nvSpPr>
        <p:spPr bwMode="auto">
          <a:xfrm>
            <a:off x="3830638" y="6324600"/>
            <a:ext cx="5199062" cy="396875"/>
          </a:xfrm>
          <a:prstGeom prst="rect">
            <a:avLst/>
          </a:prstGeom>
          <a:noFill/>
          <a:ln w="9525">
            <a:noFill/>
            <a:miter lim="800000"/>
            <a:headEnd/>
            <a:tailEnd/>
          </a:ln>
        </p:spPr>
        <p:txBody>
          <a:bodyPr>
            <a:spAutoFit/>
          </a:bodyPr>
          <a:lstStyle/>
          <a:p>
            <a:r>
              <a:rPr lang="fr-FR" sz="1000">
                <a:solidFill>
                  <a:schemeClr val="tx2"/>
                </a:solidFill>
              </a:rPr>
              <a:t>Source : Article « 20 % de l'eau potable gaspillée à cause des fuites en France » - Le Monde (2014) / Chiffres : Observatoire des services publics d'eau et d'assainissement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9960"/>
                            </p:stCondLst>
                            <p:childTnLst>
                              <p:par>
                                <p:cTn id="17" presetID="1" presetClass="entr" presetSubtype="0" fill="hold" grpId="0" nodeType="afterEffect">
                                  <p:stCondLst>
                                    <p:cond delay="500"/>
                                  </p:stCondLst>
                                  <p:childTnLst>
                                    <p:set>
                                      <p:cBhvr>
                                        <p:cTn id="18" dur="1" fill="hold">
                                          <p:stCondLst>
                                            <p:cond delay="0"/>
                                          </p:stCondLst>
                                        </p:cTn>
                                        <p:tgtEl>
                                          <p:spTgt spid="144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4392" grpId="0"/>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49" name="Titre 1"/>
          <p:cNvSpPr>
            <a:spLocks noGrp="1"/>
          </p:cNvSpPr>
          <p:nvPr>
            <p:ph type="title" idx="4294967295"/>
          </p:nvPr>
        </p:nvSpPr>
        <p:spPr/>
        <p:txBody>
          <a:bodyPr/>
          <a:lstStyle/>
          <a:p>
            <a:pPr eaLnBrk="1" hangingPunct="1"/>
            <a:r>
              <a:rPr lang="fr-FR" sz="1800" b="1" smtClean="0"/>
              <a:t>En France, quelle est la proportion d’eau gaspillée qui revient au milieu naturel sans même être passé par le consommateur ?</a:t>
            </a:r>
            <a:r>
              <a:rPr lang="fr-FR" smtClean="0"/>
              <a:t> </a:t>
            </a:r>
          </a:p>
        </p:txBody>
      </p:sp>
      <p:sp>
        <p:nvSpPr>
          <p:cNvPr id="20685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40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 de l’eau potable</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20% de l’eau potable</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30% de l’eau potable</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40% de l’eau potable</a:t>
            </a:r>
          </a:p>
        </p:txBody>
      </p:sp>
      <p:pic>
        <p:nvPicPr>
          <p:cNvPr id="206856"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06857"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06858"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3"/>
                                        </p:tgtEl>
                                        <p:attrNameLst>
                                          <p:attrName>style.color</p:attrName>
                                        </p:attrNameLst>
                                      </p:cBhvr>
                                      <p:by>
                                        <p:hsl h="7200000" s="0" l="0"/>
                                      </p:by>
                                    </p:animClr>
                                    <p:animClr clrSpc="hsl" dir="cw">
                                      <p:cBhvr>
                                        <p:cTn id="7" dur="500" fill="hold"/>
                                        <p:tgtEl>
                                          <p:spTgt spid="40983"/>
                                        </p:tgtEl>
                                        <p:attrNameLst>
                                          <p:attrName>fillcolor</p:attrName>
                                        </p:attrNameLst>
                                      </p:cBhvr>
                                      <p:by>
                                        <p:hsl h="7200000" s="0" l="0"/>
                                      </p:by>
                                    </p:animClr>
                                    <p:animClr clrSpc="hsl" dir="cw">
                                      <p:cBhvr>
                                        <p:cTn id="8" dur="500" fill="hold"/>
                                        <p:tgtEl>
                                          <p:spTgt spid="40983"/>
                                        </p:tgtEl>
                                        <p:attrNameLst>
                                          <p:attrName>stroke.color</p:attrName>
                                        </p:attrNameLst>
                                      </p:cBhvr>
                                      <p:by>
                                        <p:hsl h="7200000" s="0" l="0"/>
                                      </p:by>
                                    </p:animClr>
                                    <p:set>
                                      <p:cBhvr>
                                        <p:cTn id="9" dur="500" fill="hold"/>
                                        <p:tgtEl>
                                          <p:spTgt spid="40983"/>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2"/>
                                        </p:tgtEl>
                                        <p:attrNameLst>
                                          <p:attrName>style.color</p:attrName>
                                        </p:attrNameLst>
                                      </p:cBhvr>
                                      <p:by>
                                        <p:hsl h="0" s="-70588" l="0"/>
                                      </p:by>
                                    </p:animClr>
                                    <p:animClr clrSpc="hsl" dir="cw">
                                      <p:cBhvr>
                                        <p:cTn id="12" dur="500" fill="hold"/>
                                        <p:tgtEl>
                                          <p:spTgt spid="40982"/>
                                        </p:tgtEl>
                                        <p:attrNameLst>
                                          <p:attrName>fillcolor</p:attrName>
                                        </p:attrNameLst>
                                      </p:cBhvr>
                                      <p:by>
                                        <p:hsl h="0" s="-70588" l="0"/>
                                      </p:by>
                                    </p:animClr>
                                    <p:animClr clrSpc="hsl" dir="cw">
                                      <p:cBhvr>
                                        <p:cTn id="13" dur="500" fill="hold"/>
                                        <p:tgtEl>
                                          <p:spTgt spid="40982"/>
                                        </p:tgtEl>
                                        <p:attrNameLst>
                                          <p:attrName>stroke.color</p:attrName>
                                        </p:attrNameLst>
                                      </p:cBhvr>
                                      <p:by>
                                        <p:hsl h="0" s="-70588" l="0"/>
                                      </p:by>
                                    </p:animClr>
                                    <p:set>
                                      <p:cBhvr>
                                        <p:cTn id="14" dur="500" fill="hold"/>
                                        <p:tgtEl>
                                          <p:spTgt spid="4098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5"/>
                                        </p:tgtEl>
                                        <p:attrNameLst>
                                          <p:attrName>style.color</p:attrName>
                                        </p:attrNameLst>
                                      </p:cBhvr>
                                      <p:by>
                                        <p:hsl h="0" s="-70588" l="0"/>
                                      </p:by>
                                    </p:animClr>
                                    <p:animClr clrSpc="hsl" dir="cw">
                                      <p:cBhvr>
                                        <p:cTn id="17" dur="500" fill="hold"/>
                                        <p:tgtEl>
                                          <p:spTgt spid="40985"/>
                                        </p:tgtEl>
                                        <p:attrNameLst>
                                          <p:attrName>fillcolor</p:attrName>
                                        </p:attrNameLst>
                                      </p:cBhvr>
                                      <p:by>
                                        <p:hsl h="0" s="-70588" l="0"/>
                                      </p:by>
                                    </p:animClr>
                                    <p:animClr clrSpc="hsl" dir="cw">
                                      <p:cBhvr>
                                        <p:cTn id="18" dur="500" fill="hold"/>
                                        <p:tgtEl>
                                          <p:spTgt spid="40985"/>
                                        </p:tgtEl>
                                        <p:attrNameLst>
                                          <p:attrName>stroke.color</p:attrName>
                                        </p:attrNameLst>
                                      </p:cBhvr>
                                      <p:by>
                                        <p:hsl h="0" s="-70588" l="0"/>
                                      </p:by>
                                    </p:animClr>
                                    <p:set>
                                      <p:cBhvr>
                                        <p:cTn id="19" dur="500" fill="hold"/>
                                        <p:tgtEl>
                                          <p:spTgt spid="40985"/>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0787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40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69938" y="3254375"/>
            <a:ext cx="7772400" cy="1739900"/>
          </a:xfrm>
          <a:prstGeom prst="rect">
            <a:avLst/>
          </a:prstGeom>
          <a:noFill/>
          <a:ln w="9525">
            <a:noFill/>
            <a:miter lim="800000"/>
            <a:headEnd/>
            <a:tailEnd/>
          </a:ln>
        </p:spPr>
        <p:txBody>
          <a:bodyPr>
            <a:spAutoFit/>
          </a:bodyPr>
          <a:lstStyle/>
          <a:p>
            <a:pPr algn="ctr"/>
            <a:r>
              <a:rPr lang="fr-FR">
                <a:solidFill>
                  <a:schemeClr val="folHlink"/>
                </a:solidFill>
              </a:rPr>
              <a:t>20% de l'eau potable est gaspillée</a:t>
            </a:r>
            <a:r>
              <a:rPr lang="fr-FR"/>
              <a:t> en France à cause des</a:t>
            </a:r>
            <a:r>
              <a:rPr lang="fr-FR">
                <a:solidFill>
                  <a:schemeClr val="folHlink"/>
                </a:solidFill>
              </a:rPr>
              <a:t> fuites</a:t>
            </a:r>
            <a:r>
              <a:rPr lang="fr-FR"/>
              <a:t> ! </a:t>
            </a:r>
          </a:p>
          <a:p>
            <a:pPr algn="ctr"/>
            <a:endParaRPr lang="fr-FR"/>
          </a:p>
          <a:p>
            <a:pPr algn="ctr"/>
            <a:r>
              <a:rPr lang="fr-FR"/>
              <a:t>Autrement dit, pour 5 </a:t>
            </a:r>
            <a:r>
              <a:rPr lang="fr-FR">
                <a:solidFill>
                  <a:schemeClr val="folHlink"/>
                </a:solidFill>
              </a:rPr>
              <a:t>litres d'eau mis en distribution</a:t>
            </a:r>
            <a:r>
              <a:rPr lang="fr-FR"/>
              <a:t>, </a:t>
            </a:r>
            <a:r>
              <a:rPr lang="fr-FR">
                <a:solidFill>
                  <a:schemeClr val="folHlink"/>
                </a:solidFill>
              </a:rPr>
              <a:t>1 litre d'eau revient au milieu naturel sans passer par le consommateur</a:t>
            </a:r>
            <a:r>
              <a:rPr lang="fr-FR"/>
              <a:t> ! </a:t>
            </a:r>
          </a:p>
          <a:p>
            <a:pPr algn="ctr"/>
            <a:endParaRPr lang="fr-FR"/>
          </a:p>
          <a:p>
            <a:pPr algn="ctr"/>
            <a:r>
              <a:rPr lang="fr-FR"/>
              <a:t>Alors dès que vous constatez une fuite d'eau, </a:t>
            </a:r>
            <a:r>
              <a:rPr lang="fr-FR">
                <a:solidFill>
                  <a:schemeClr val="folHlink"/>
                </a:solidFill>
              </a:rPr>
              <a:t>réparez-là ou signalez-la</a:t>
            </a:r>
            <a:r>
              <a:rPr lang="fr-FR"/>
              <a:t> !</a:t>
            </a:r>
          </a:p>
        </p:txBody>
      </p:sp>
      <p:sp>
        <p:nvSpPr>
          <p:cNvPr id="144392" name="Text Box 8"/>
          <p:cNvSpPr txBox="1">
            <a:spLocks noChangeArrowheads="1"/>
          </p:cNvSpPr>
          <p:nvPr/>
        </p:nvSpPr>
        <p:spPr bwMode="auto">
          <a:xfrm>
            <a:off x="3830638" y="6324600"/>
            <a:ext cx="5199062" cy="396875"/>
          </a:xfrm>
          <a:prstGeom prst="rect">
            <a:avLst/>
          </a:prstGeom>
          <a:noFill/>
          <a:ln w="9525">
            <a:noFill/>
            <a:miter lim="800000"/>
            <a:headEnd/>
            <a:tailEnd/>
          </a:ln>
        </p:spPr>
        <p:txBody>
          <a:bodyPr>
            <a:spAutoFit/>
          </a:bodyPr>
          <a:lstStyle/>
          <a:p>
            <a:r>
              <a:rPr lang="fr-FR" sz="1000">
                <a:solidFill>
                  <a:schemeClr val="tx2"/>
                </a:solidFill>
              </a:rPr>
              <a:t>Source : Article « 20 % de l'eau potable gaspillée à cause des fuites en France » - Le Monde (2014) / Chiffres : Observatoire des services publics d'eau et d'assainissement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9960"/>
                            </p:stCondLst>
                            <p:childTnLst>
                              <p:par>
                                <p:cTn id="17" presetID="1" presetClass="entr" presetSubtype="0" fill="hold" grpId="0" nodeType="afterEffect">
                                  <p:stCondLst>
                                    <p:cond delay="500"/>
                                  </p:stCondLst>
                                  <p:childTnLst>
                                    <p:set>
                                      <p:cBhvr>
                                        <p:cTn id="18" dur="1" fill="hold">
                                          <p:stCondLst>
                                            <p:cond delay="0"/>
                                          </p:stCondLst>
                                        </p:cTn>
                                        <p:tgtEl>
                                          <p:spTgt spid="144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439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800" b="1" smtClean="0"/>
              <a:t>Selon vous, parmi les moyens suivants qui permettent de mesurer la performance globale dans une entreprise, lequel est un intrus ?</a:t>
            </a:r>
            <a:r>
              <a:rPr lang="fr-FR" smtClean="0"/>
              <a:t> </a:t>
            </a:r>
          </a:p>
        </p:txBody>
      </p:sp>
      <p:sp>
        <p:nvSpPr>
          <p:cNvPr id="3891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Gouvernance – Question 15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5138" y="211931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Faire une revue de performance intégrant l’ensemble des questions centrales de la RSE et prendre en compte les résultats </a:t>
            </a:r>
          </a:p>
        </p:txBody>
      </p:sp>
      <p:sp>
        <p:nvSpPr>
          <p:cNvPr id="42008" name="AutoShape 24"/>
          <p:cNvSpPr>
            <a:spLocks noChangeArrowheads="1"/>
          </p:cNvSpPr>
          <p:nvPr/>
        </p:nvSpPr>
        <p:spPr bwMode="auto">
          <a:xfrm>
            <a:off x="479425" y="287813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Considérer le niveau de résultats lié aux indicateurs spécifiques RSE</a:t>
            </a:r>
          </a:p>
        </p:txBody>
      </p:sp>
      <p:sp>
        <p:nvSpPr>
          <p:cNvPr id="42009" name="AutoShape 25"/>
          <p:cNvSpPr>
            <a:spLocks noChangeArrowheads="1"/>
          </p:cNvSpPr>
          <p:nvPr/>
        </p:nvSpPr>
        <p:spPr bwMode="auto">
          <a:xfrm>
            <a:off x="458788" y="3324225"/>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Veiller à collecter des données qualitatives qui peuvent manquer parfois dans les bilans RSE</a:t>
            </a:r>
          </a:p>
        </p:txBody>
      </p:sp>
      <p:sp>
        <p:nvSpPr>
          <p:cNvPr id="42010" name="AutoShape 26"/>
          <p:cNvSpPr>
            <a:spLocks noChangeArrowheads="1"/>
          </p:cNvSpPr>
          <p:nvPr/>
        </p:nvSpPr>
        <p:spPr bwMode="auto">
          <a:xfrm>
            <a:off x="468313" y="407670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Créer des outils de reporting afin de mesurer le déploiement de votre plan d'action ainsi que les difficultés rencontrées </a:t>
            </a:r>
          </a:p>
        </p:txBody>
      </p:sp>
      <p:sp>
        <p:nvSpPr>
          <p:cNvPr id="42011" name="AutoShape 27"/>
          <p:cNvSpPr>
            <a:spLocks noChangeArrowheads="1"/>
          </p:cNvSpPr>
          <p:nvPr/>
        </p:nvSpPr>
        <p:spPr bwMode="auto">
          <a:xfrm>
            <a:off x="484188" y="482758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Aucun </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8953"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8954"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8955"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44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894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344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794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244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694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3094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194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194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294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294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394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394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494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494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594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594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694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694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794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794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894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894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994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994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4094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4094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194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194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294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294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394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394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494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494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594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594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694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694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794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794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894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894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994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994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5094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5094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194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194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294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294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394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394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494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494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594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594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694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694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794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794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894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894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994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994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6094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7" name="Titre 1"/>
          <p:cNvSpPr>
            <a:spLocks noGrp="1"/>
          </p:cNvSpPr>
          <p:nvPr>
            <p:ph type="title" idx="4294967295"/>
          </p:nvPr>
        </p:nvSpPr>
        <p:spPr/>
        <p:txBody>
          <a:bodyPr/>
          <a:lstStyle/>
          <a:p>
            <a:pPr eaLnBrk="1" hangingPunct="1"/>
            <a:r>
              <a:rPr lang="fr-FR" sz="2400" b="1" smtClean="0"/>
              <a:t>Combien de tonnes de déchets sont produits chaque seconde en France ?</a:t>
            </a:r>
          </a:p>
        </p:txBody>
      </p:sp>
      <p:sp>
        <p:nvSpPr>
          <p:cNvPr id="20889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41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9368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 tonne (le poids d’une Twingo)</a:t>
            </a:r>
          </a:p>
        </p:txBody>
      </p:sp>
      <p:sp>
        <p:nvSpPr>
          <p:cNvPr id="36887" name="AutoShape 23"/>
          <p:cNvSpPr>
            <a:spLocks noChangeArrowheads="1"/>
          </p:cNvSpPr>
          <p:nvPr/>
        </p:nvSpPr>
        <p:spPr bwMode="auto">
          <a:xfrm>
            <a:off x="446088" y="3565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- 28 tonnes (le poids d’une baleine)</a:t>
            </a:r>
          </a:p>
        </p:txBody>
      </p:sp>
      <p:sp>
        <p:nvSpPr>
          <p:cNvPr id="36889" name="AutoShape 25"/>
          <p:cNvSpPr>
            <a:spLocks noChangeArrowheads="1"/>
          </p:cNvSpPr>
          <p:nvPr/>
        </p:nvSpPr>
        <p:spPr bwMode="auto">
          <a:xfrm>
            <a:off x="446088" y="41624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- 50 tonnes (le poids d’une grue de chantier)</a:t>
            </a:r>
            <a:r>
              <a:rPr lang="fr-FR"/>
              <a:t> </a:t>
            </a:r>
          </a:p>
        </p:txBody>
      </p:sp>
      <p:pic>
        <p:nvPicPr>
          <p:cNvPr id="208903" name="Picture 64"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08904" name="Picture 65"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08905" name="Picture 66"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7"/>
                                        </p:tgtEl>
                                        <p:attrNameLst>
                                          <p:attrName>style.color</p:attrName>
                                        </p:attrNameLst>
                                      </p:cBhvr>
                                      <p:by>
                                        <p:hsl h="7200000" s="0" l="0"/>
                                      </p:by>
                                    </p:animClr>
                                    <p:animClr clrSpc="hsl" dir="cw">
                                      <p:cBhvr>
                                        <p:cTn id="7" dur="500" fill="hold"/>
                                        <p:tgtEl>
                                          <p:spTgt spid="36887"/>
                                        </p:tgtEl>
                                        <p:attrNameLst>
                                          <p:attrName>fillcolor</p:attrName>
                                        </p:attrNameLst>
                                      </p:cBhvr>
                                      <p:by>
                                        <p:hsl h="7200000" s="0" l="0"/>
                                      </p:by>
                                    </p:animClr>
                                    <p:animClr clrSpc="hsl" dir="cw">
                                      <p:cBhvr>
                                        <p:cTn id="8" dur="500" fill="hold"/>
                                        <p:tgtEl>
                                          <p:spTgt spid="36887"/>
                                        </p:tgtEl>
                                        <p:attrNameLst>
                                          <p:attrName>stroke.color</p:attrName>
                                        </p:attrNameLst>
                                      </p:cBhvr>
                                      <p:by>
                                        <p:hsl h="7200000" s="0" l="0"/>
                                      </p:by>
                                    </p:animClr>
                                    <p:set>
                                      <p:cBhvr>
                                        <p:cTn id="9" dur="500" fill="hold"/>
                                        <p:tgtEl>
                                          <p:spTgt spid="3688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6886"/>
                                        </p:tgtEl>
                                        <p:attrNameLst>
                                          <p:attrName>style.color</p:attrName>
                                        </p:attrNameLst>
                                      </p:cBhvr>
                                      <p:by>
                                        <p:hsl h="0" s="-70588" l="0"/>
                                      </p:by>
                                    </p:animClr>
                                    <p:animClr clrSpc="hsl" dir="cw">
                                      <p:cBhvr>
                                        <p:cTn id="12" dur="500" fill="hold"/>
                                        <p:tgtEl>
                                          <p:spTgt spid="36886"/>
                                        </p:tgtEl>
                                        <p:attrNameLst>
                                          <p:attrName>fillcolor</p:attrName>
                                        </p:attrNameLst>
                                      </p:cBhvr>
                                      <p:by>
                                        <p:hsl h="0" s="-70588" l="0"/>
                                      </p:by>
                                    </p:animClr>
                                    <p:animClr clrSpc="hsl" dir="cw">
                                      <p:cBhvr>
                                        <p:cTn id="13" dur="500" fill="hold"/>
                                        <p:tgtEl>
                                          <p:spTgt spid="36886"/>
                                        </p:tgtEl>
                                        <p:attrNameLst>
                                          <p:attrName>stroke.color</p:attrName>
                                        </p:attrNameLst>
                                      </p:cBhvr>
                                      <p:by>
                                        <p:hsl h="0" s="-70588" l="0"/>
                                      </p:by>
                                    </p:animClr>
                                    <p:set>
                                      <p:cBhvr>
                                        <p:cTn id="14" dur="500" fill="hold"/>
                                        <p:tgtEl>
                                          <p:spTgt spid="36886"/>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6889"/>
                                        </p:tgtEl>
                                        <p:attrNameLst>
                                          <p:attrName>style.color</p:attrName>
                                        </p:attrNameLst>
                                      </p:cBhvr>
                                      <p:by>
                                        <p:hsl h="0" s="-70588" l="0"/>
                                      </p:by>
                                    </p:animClr>
                                    <p:animClr clrSpc="hsl" dir="cw">
                                      <p:cBhvr>
                                        <p:cTn id="17" dur="500" fill="hold"/>
                                        <p:tgtEl>
                                          <p:spTgt spid="36889"/>
                                        </p:tgtEl>
                                        <p:attrNameLst>
                                          <p:attrName>fillcolor</p:attrName>
                                        </p:attrNameLst>
                                      </p:cBhvr>
                                      <p:by>
                                        <p:hsl h="0" s="-70588" l="0"/>
                                      </p:by>
                                    </p:animClr>
                                    <p:animClr clrSpc="hsl" dir="cw">
                                      <p:cBhvr>
                                        <p:cTn id="18" dur="500" fill="hold"/>
                                        <p:tgtEl>
                                          <p:spTgt spid="36889"/>
                                        </p:tgtEl>
                                        <p:attrNameLst>
                                          <p:attrName>stroke.color</p:attrName>
                                        </p:attrNameLst>
                                      </p:cBhvr>
                                      <p:by>
                                        <p:hsl h="0" s="-70588" l="0"/>
                                      </p:by>
                                    </p:animClr>
                                    <p:set>
                                      <p:cBhvr>
                                        <p:cTn id="19" dur="500" fill="hold"/>
                                        <p:tgtEl>
                                          <p:spTgt spid="368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0992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41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69938" y="3254375"/>
            <a:ext cx="7772400" cy="641350"/>
          </a:xfrm>
          <a:prstGeom prst="rect">
            <a:avLst/>
          </a:prstGeom>
          <a:noFill/>
          <a:ln w="9525">
            <a:noFill/>
            <a:miter lim="800000"/>
            <a:headEnd/>
            <a:tailEnd/>
          </a:ln>
        </p:spPr>
        <p:txBody>
          <a:bodyPr>
            <a:spAutoFit/>
          </a:bodyPr>
          <a:lstStyle/>
          <a:p>
            <a:pPr algn="ctr"/>
            <a:r>
              <a:rPr lang="fr-FR"/>
              <a:t>Soit 868 milliards de kg de déchets par an en France qu’il faut traiter/enfouir/recycler</a:t>
            </a:r>
          </a:p>
        </p:txBody>
      </p:sp>
      <p:sp>
        <p:nvSpPr>
          <p:cNvPr id="144392" name="Text Box 8"/>
          <p:cNvSpPr txBox="1">
            <a:spLocks noChangeArrowheads="1"/>
          </p:cNvSpPr>
          <p:nvPr/>
        </p:nvSpPr>
        <p:spPr bwMode="auto">
          <a:xfrm>
            <a:off x="6111875" y="6546850"/>
            <a:ext cx="2933700" cy="244475"/>
          </a:xfrm>
          <a:prstGeom prst="rect">
            <a:avLst/>
          </a:prstGeom>
          <a:noFill/>
          <a:ln w="9525">
            <a:noFill/>
            <a:miter lim="800000"/>
            <a:headEnd/>
            <a:tailEnd/>
          </a:ln>
        </p:spPr>
        <p:txBody>
          <a:bodyPr>
            <a:spAutoFit/>
          </a:bodyPr>
          <a:lstStyle/>
          <a:p>
            <a:r>
              <a:rPr lang="fr-FR" sz="1000">
                <a:solidFill>
                  <a:schemeClr val="tx2"/>
                </a:solidFill>
              </a:rPr>
              <a:t>Source : Eco-Quiz – Semaine du DD – MGEN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4040"/>
                            </p:stCondLst>
                            <p:childTnLst>
                              <p:par>
                                <p:cTn id="17" presetID="1" presetClass="entr" presetSubtype="0" fill="hold" grpId="0" nodeType="afterEffect">
                                  <p:stCondLst>
                                    <p:cond delay="500"/>
                                  </p:stCondLst>
                                  <p:childTnLst>
                                    <p:set>
                                      <p:cBhvr>
                                        <p:cTn id="18" dur="1" fill="hold">
                                          <p:stCondLst>
                                            <p:cond delay="0"/>
                                          </p:stCondLst>
                                        </p:cTn>
                                        <p:tgtEl>
                                          <p:spTgt spid="144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4392" grpId="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Titre 1"/>
          <p:cNvSpPr>
            <a:spLocks noGrp="1"/>
          </p:cNvSpPr>
          <p:nvPr>
            <p:ph type="title" idx="4294967295"/>
          </p:nvPr>
        </p:nvSpPr>
        <p:spPr/>
        <p:txBody>
          <a:bodyPr/>
          <a:lstStyle/>
          <a:p>
            <a:pPr eaLnBrk="1" hangingPunct="1"/>
            <a:r>
              <a:rPr lang="fr-FR" sz="2000" b="1" smtClean="0"/>
              <a:t>Associez les bonnes durées de vie aux déchets correspondants lorsqu’ils sont abandonnés dans la nature :</a:t>
            </a:r>
            <a:r>
              <a:rPr lang="fr-FR" sz="3200" smtClean="0"/>
              <a:t> </a:t>
            </a:r>
          </a:p>
        </p:txBody>
      </p:sp>
      <p:sp>
        <p:nvSpPr>
          <p:cNvPr id="21094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42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210948"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10949"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10950"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209971" name="Group 51"/>
          <p:cNvGraphicFramePr>
            <a:graphicFrameLocks noGrp="1"/>
          </p:cNvGraphicFramePr>
          <p:nvPr/>
        </p:nvGraphicFramePr>
        <p:xfrm>
          <a:off x="354013" y="2287588"/>
          <a:ext cx="8361362" cy="2378075"/>
        </p:xfrm>
        <a:graphic>
          <a:graphicData uri="http://schemas.openxmlformats.org/drawingml/2006/table">
            <a:tbl>
              <a:tblPr/>
              <a:tblGrid>
                <a:gridCol w="4181475"/>
                <a:gridCol w="4179887"/>
              </a:tblGrid>
              <a:tr h="2746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Déchets</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Durée de vie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A - Chewing-gum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  - 2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3873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B - Couche de bébé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2 -  5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C - Cartouche d’ancre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3 – 400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 – Briquet en plastique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4 – 450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E – Mégot de cigarette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cap="flat">
                      <a:noFill/>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5 – 1000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cap="flat">
                      <a:noFill/>
                    </a:lnB>
                    <a:lnTlToBr>
                      <a:noFill/>
                    </a:lnTlToBr>
                    <a:lnBlToTr>
                      <a:noFill/>
                    </a:lnBlToTr>
                    <a:solidFill>
                      <a:srgbClr val="F2F2F2"/>
                    </a:solidFill>
                  </a:tcPr>
                </a:tc>
              </a:tr>
            </a:tbl>
          </a:graphicData>
        </a:graphic>
      </p:graphicFrame>
      <p:sp>
        <p:nvSpPr>
          <p:cNvPr id="209968" name="Text Box 48"/>
          <p:cNvSpPr txBox="1">
            <a:spLocks noChangeArrowheads="1"/>
          </p:cNvSpPr>
          <p:nvPr/>
        </p:nvSpPr>
        <p:spPr bwMode="auto">
          <a:xfrm>
            <a:off x="942975" y="5068888"/>
            <a:ext cx="7251700" cy="519112"/>
          </a:xfrm>
          <a:prstGeom prst="rect">
            <a:avLst/>
          </a:prstGeom>
          <a:noFill/>
          <a:ln w="9525">
            <a:noFill/>
            <a:miter lim="800000"/>
            <a:headEnd/>
            <a:tailEnd/>
          </a:ln>
        </p:spPr>
        <p:txBody>
          <a:bodyPr>
            <a:spAutoFit/>
          </a:bodyPr>
          <a:lstStyle/>
          <a:p>
            <a:pPr algn="ctr" defTabSz="914400">
              <a:spcBef>
                <a:spcPct val="50000"/>
              </a:spcBef>
            </a:pPr>
            <a:r>
              <a:rPr lang="fr-FR" sz="2800" b="1"/>
              <a:t> A2        B4        C3         D5         E1</a:t>
            </a:r>
          </a:p>
        </p:txBody>
      </p:sp>
      <p:sp>
        <p:nvSpPr>
          <p:cNvPr id="209969" name="Line 49"/>
          <p:cNvSpPr>
            <a:spLocks noChangeShapeType="1"/>
          </p:cNvSpPr>
          <p:nvPr/>
        </p:nvSpPr>
        <p:spPr bwMode="auto">
          <a:xfrm>
            <a:off x="2541588" y="2887663"/>
            <a:ext cx="1993900" cy="395287"/>
          </a:xfrm>
          <a:prstGeom prst="line">
            <a:avLst/>
          </a:prstGeom>
          <a:noFill/>
          <a:ln w="9525">
            <a:solidFill>
              <a:schemeClr val="tx1"/>
            </a:solidFill>
            <a:round/>
            <a:headEnd/>
            <a:tailEnd type="triangle" w="med" len="med"/>
          </a:ln>
        </p:spPr>
        <p:txBody>
          <a:bodyPr/>
          <a:lstStyle/>
          <a:p>
            <a:endParaRPr lang="fr-FR"/>
          </a:p>
        </p:txBody>
      </p:sp>
      <p:sp>
        <p:nvSpPr>
          <p:cNvPr id="209970" name="Line 50"/>
          <p:cNvSpPr>
            <a:spLocks noChangeShapeType="1"/>
          </p:cNvSpPr>
          <p:nvPr/>
        </p:nvSpPr>
        <p:spPr bwMode="auto">
          <a:xfrm>
            <a:off x="2752725" y="3282950"/>
            <a:ext cx="1782763" cy="728663"/>
          </a:xfrm>
          <a:prstGeom prst="line">
            <a:avLst/>
          </a:prstGeom>
          <a:noFill/>
          <a:ln w="9525">
            <a:solidFill>
              <a:schemeClr val="tx1"/>
            </a:solidFill>
            <a:round/>
            <a:headEnd/>
            <a:tailEnd type="triangle" w="med" len="med"/>
          </a:ln>
        </p:spPr>
        <p:txBody>
          <a:bodyPr/>
          <a:lstStyle/>
          <a:p>
            <a:endParaRPr lang="fr-FR"/>
          </a:p>
        </p:txBody>
      </p:sp>
      <p:sp>
        <p:nvSpPr>
          <p:cNvPr id="209972" name="Line 52"/>
          <p:cNvSpPr>
            <a:spLocks noChangeShapeType="1"/>
          </p:cNvSpPr>
          <p:nvPr/>
        </p:nvSpPr>
        <p:spPr bwMode="auto">
          <a:xfrm>
            <a:off x="2940050" y="3673475"/>
            <a:ext cx="1595438" cy="0"/>
          </a:xfrm>
          <a:prstGeom prst="line">
            <a:avLst/>
          </a:prstGeom>
          <a:noFill/>
          <a:ln w="9525">
            <a:solidFill>
              <a:schemeClr val="tx1"/>
            </a:solidFill>
            <a:round/>
            <a:headEnd/>
            <a:tailEnd type="triangle" w="med" len="med"/>
          </a:ln>
        </p:spPr>
        <p:txBody>
          <a:bodyPr/>
          <a:lstStyle/>
          <a:p>
            <a:endParaRPr lang="fr-FR"/>
          </a:p>
        </p:txBody>
      </p:sp>
      <p:sp>
        <p:nvSpPr>
          <p:cNvPr id="209973" name="Line 53"/>
          <p:cNvSpPr>
            <a:spLocks noChangeShapeType="1"/>
          </p:cNvSpPr>
          <p:nvPr/>
        </p:nvSpPr>
        <p:spPr bwMode="auto">
          <a:xfrm>
            <a:off x="3224213" y="4011613"/>
            <a:ext cx="1311275" cy="447675"/>
          </a:xfrm>
          <a:prstGeom prst="line">
            <a:avLst/>
          </a:prstGeom>
          <a:noFill/>
          <a:ln w="9525">
            <a:solidFill>
              <a:schemeClr val="tx1"/>
            </a:solidFill>
            <a:round/>
            <a:headEnd/>
            <a:tailEnd type="triangle" w="med" len="med"/>
          </a:ln>
        </p:spPr>
        <p:txBody>
          <a:bodyPr/>
          <a:lstStyle/>
          <a:p>
            <a:endParaRPr lang="fr-FR"/>
          </a:p>
        </p:txBody>
      </p:sp>
      <p:sp>
        <p:nvSpPr>
          <p:cNvPr id="209974" name="Line 54"/>
          <p:cNvSpPr>
            <a:spLocks noChangeShapeType="1"/>
          </p:cNvSpPr>
          <p:nvPr/>
        </p:nvSpPr>
        <p:spPr bwMode="auto">
          <a:xfrm flipV="1">
            <a:off x="2940050" y="2887663"/>
            <a:ext cx="1595438" cy="1571625"/>
          </a:xfrm>
          <a:prstGeom prst="line">
            <a:avLst/>
          </a:prstGeom>
          <a:noFill/>
          <a:ln w="9525">
            <a:solidFill>
              <a:schemeClr val="tx1"/>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99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99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99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9973"/>
                                        </p:tgtEl>
                                        <p:attrNameLst>
                                          <p:attrName>style.visibility</p:attrName>
                                        </p:attrNameLst>
                                      </p:cBhvr>
                                      <p:to>
                                        <p:strVal val="visible"/>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209968"/>
                                        </p:tgtEl>
                                        <p:attrNameLst>
                                          <p:attrName>style.visibility</p:attrName>
                                        </p:attrNameLst>
                                      </p:cBhvr>
                                      <p:to>
                                        <p:strVal val="visible"/>
                                      </p:to>
                                    </p:set>
                                    <p:anim calcmode="discrete" valueType="clr">
                                      <p:cBhvr override="childStyle">
                                        <p:cTn id="17" dur="80"/>
                                        <p:tgtEl>
                                          <p:spTgt spid="20996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09968"/>
                                        </p:tgtEl>
                                        <p:attrNameLst>
                                          <p:attrName>fillcolor</p:attrName>
                                        </p:attrNameLst>
                                      </p:cBhvr>
                                      <p:tavLst>
                                        <p:tav tm="0">
                                          <p:val>
                                            <p:clrVal>
                                              <a:schemeClr val="accent2"/>
                                            </p:clrVal>
                                          </p:val>
                                        </p:tav>
                                        <p:tav tm="50000">
                                          <p:val>
                                            <p:clrVal>
                                              <a:schemeClr val="hlink"/>
                                            </p:clrVal>
                                          </p:val>
                                        </p:tav>
                                      </p:tavLst>
                                    </p:anim>
                                    <p:set>
                                      <p:cBhvr>
                                        <p:cTn id="19" dur="80"/>
                                        <p:tgtEl>
                                          <p:spTgt spid="2099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68" grpId="0"/>
      <p:bldP spid="209969" grpId="0" animBg="1"/>
      <p:bldP spid="209970" grpId="0" animBg="1"/>
      <p:bldP spid="209972" grpId="0" animBg="1"/>
      <p:bldP spid="209973" grpId="0" animBg="1"/>
      <p:bldP spid="20997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A2 – B4 – C3 – D5 – E1 </a:t>
            </a:r>
          </a:p>
        </p:txBody>
      </p:sp>
      <p:sp>
        <p:nvSpPr>
          <p:cNvPr id="21197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42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69938" y="3254375"/>
            <a:ext cx="7772400" cy="1739900"/>
          </a:xfrm>
          <a:prstGeom prst="rect">
            <a:avLst/>
          </a:prstGeom>
          <a:noFill/>
          <a:ln w="9525">
            <a:noFill/>
            <a:miter lim="800000"/>
            <a:headEnd/>
            <a:tailEnd/>
          </a:ln>
        </p:spPr>
        <p:txBody>
          <a:bodyPr>
            <a:spAutoFit/>
          </a:bodyPr>
          <a:lstStyle/>
          <a:p>
            <a:pPr algn="ctr"/>
            <a:r>
              <a:rPr lang="fr-FR"/>
              <a:t>Lorsque ces déchets sont rejetés directement dans la nature, ils représentent un </a:t>
            </a:r>
            <a:r>
              <a:rPr lang="fr-FR">
                <a:solidFill>
                  <a:schemeClr val="accent2"/>
                </a:solidFill>
              </a:rPr>
              <a:t>véritable danger pour l’environnement</a:t>
            </a:r>
            <a:r>
              <a:rPr lang="fr-FR"/>
              <a:t>. En effet, la biodégradation</a:t>
            </a:r>
            <a:r>
              <a:rPr lang="fr-FR" b="1"/>
              <a:t> </a:t>
            </a:r>
            <a:r>
              <a:rPr lang="fr-FR"/>
              <a:t>des ordures, soit la </a:t>
            </a:r>
            <a:r>
              <a:rPr lang="fr-FR">
                <a:solidFill>
                  <a:schemeClr val="accent2"/>
                </a:solidFill>
              </a:rPr>
              <a:t>décomposition des matières</a:t>
            </a:r>
            <a:r>
              <a:rPr lang="fr-FR"/>
              <a:t> organiques de manière naturelle, peut s’avérer </a:t>
            </a:r>
            <a:r>
              <a:rPr lang="fr-FR">
                <a:solidFill>
                  <a:schemeClr val="accent2"/>
                </a:solidFill>
              </a:rPr>
              <a:t>extrêmement lente</a:t>
            </a:r>
            <a:r>
              <a:rPr lang="fr-FR"/>
              <a:t>, compte tenu de la composition du-dit déchet. </a:t>
            </a:r>
            <a:r>
              <a:rPr lang="fr-FR">
                <a:solidFill>
                  <a:schemeClr val="accent2"/>
                </a:solidFill>
              </a:rPr>
              <a:t>Le processus peut alors durer de quelques semaines à plusieurs siècles</a:t>
            </a:r>
            <a:r>
              <a:rPr lang="fr-FR" b="1"/>
              <a:t>.</a:t>
            </a:r>
          </a:p>
        </p:txBody>
      </p:sp>
      <p:sp>
        <p:nvSpPr>
          <p:cNvPr id="144392" name="Text Box 8"/>
          <p:cNvSpPr txBox="1">
            <a:spLocks noChangeArrowheads="1"/>
          </p:cNvSpPr>
          <p:nvPr/>
        </p:nvSpPr>
        <p:spPr bwMode="auto">
          <a:xfrm>
            <a:off x="6111875" y="6451600"/>
            <a:ext cx="2933700" cy="396875"/>
          </a:xfrm>
          <a:prstGeom prst="rect">
            <a:avLst/>
          </a:prstGeom>
          <a:noFill/>
          <a:ln w="9525">
            <a:noFill/>
            <a:miter lim="800000"/>
            <a:headEnd/>
            <a:tailEnd/>
          </a:ln>
        </p:spPr>
        <p:txBody>
          <a:bodyPr>
            <a:spAutoFit/>
          </a:bodyPr>
          <a:lstStyle/>
          <a:p>
            <a:r>
              <a:rPr lang="fr-FR" sz="1000">
                <a:solidFill>
                  <a:schemeClr val="tx2"/>
                </a:solidFill>
              </a:rPr>
              <a:t>Source : http://www.toutvert.fr/la-degradation-des-dechets-dans-la-nature/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4080"/>
                            </p:stCondLst>
                            <p:childTnLst>
                              <p:par>
                                <p:cTn id="17" presetID="1" presetClass="entr" presetSubtype="0" fill="hold" grpId="0" nodeType="afterEffect">
                                  <p:stCondLst>
                                    <p:cond delay="500"/>
                                  </p:stCondLst>
                                  <p:childTnLst>
                                    <p:set>
                                      <p:cBhvr>
                                        <p:cTn id="18" dur="1" fill="hold">
                                          <p:stCondLst>
                                            <p:cond delay="0"/>
                                          </p:stCondLst>
                                        </p:cTn>
                                        <p:tgtEl>
                                          <p:spTgt spid="144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4392" grpId="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3" name="Titre 1"/>
          <p:cNvSpPr>
            <a:spLocks noGrp="1"/>
          </p:cNvSpPr>
          <p:nvPr>
            <p:ph type="title" idx="4294967295"/>
          </p:nvPr>
        </p:nvSpPr>
        <p:spPr/>
        <p:txBody>
          <a:bodyPr/>
          <a:lstStyle/>
          <a:p>
            <a:pPr eaLnBrk="1" hangingPunct="1"/>
            <a:r>
              <a:rPr lang="fr-FR" sz="1800" b="1" smtClean="0"/>
              <a:t>Associez ces consommations d'eau domestique (en litre /personne/jour) avec les pays/continents qui correspondent :</a:t>
            </a:r>
            <a:r>
              <a:rPr lang="fr-FR" sz="3200" smtClean="0"/>
              <a:t> </a:t>
            </a:r>
          </a:p>
        </p:txBody>
      </p:sp>
      <p:sp>
        <p:nvSpPr>
          <p:cNvPr id="21299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43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212996"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12997"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12998"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210969" name="Group 25"/>
          <p:cNvGraphicFramePr>
            <a:graphicFrameLocks noGrp="1"/>
          </p:cNvGraphicFramePr>
          <p:nvPr/>
        </p:nvGraphicFramePr>
        <p:xfrm>
          <a:off x="266700" y="2362200"/>
          <a:ext cx="8661400" cy="1981200"/>
        </p:xfrm>
        <a:graphic>
          <a:graphicData uri="http://schemas.openxmlformats.org/drawingml/2006/table">
            <a:tbl>
              <a:tblPr/>
              <a:tblGrid>
                <a:gridCol w="4330700"/>
                <a:gridCol w="4330700"/>
              </a:tblGrid>
              <a:tr h="2746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Consommation d’eau domestique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Pays</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A – 250 L / personne / jour</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 – Afrique Sub-saharienne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B – 160 L/ personne / jour</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2 – Etats-Unis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C – 50 L par personne / jour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3 – France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 – 10 L / personne / jour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4 – Asie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r>
            </a:tbl>
          </a:graphicData>
        </a:graphic>
      </p:graphicFrame>
      <p:sp>
        <p:nvSpPr>
          <p:cNvPr id="210989" name="Text Box 45"/>
          <p:cNvSpPr txBox="1">
            <a:spLocks noChangeArrowheads="1"/>
          </p:cNvSpPr>
          <p:nvPr/>
        </p:nvSpPr>
        <p:spPr bwMode="auto">
          <a:xfrm>
            <a:off x="942975" y="5068888"/>
            <a:ext cx="7251700" cy="579437"/>
          </a:xfrm>
          <a:prstGeom prst="rect">
            <a:avLst/>
          </a:prstGeom>
          <a:noFill/>
          <a:ln w="9525">
            <a:noFill/>
            <a:miter lim="800000"/>
            <a:headEnd/>
            <a:tailEnd/>
          </a:ln>
        </p:spPr>
        <p:txBody>
          <a:bodyPr>
            <a:spAutoFit/>
          </a:bodyPr>
          <a:lstStyle/>
          <a:p>
            <a:pPr algn="ctr">
              <a:spcBef>
                <a:spcPct val="50000"/>
              </a:spcBef>
            </a:pPr>
            <a:r>
              <a:rPr lang="fr-FR" sz="3200" b="1"/>
              <a:t>D1         A2          B3          C4</a:t>
            </a:r>
          </a:p>
        </p:txBody>
      </p:sp>
      <p:sp>
        <p:nvSpPr>
          <p:cNvPr id="210990" name="Line 46"/>
          <p:cNvSpPr>
            <a:spLocks noChangeShapeType="1"/>
          </p:cNvSpPr>
          <p:nvPr/>
        </p:nvSpPr>
        <p:spPr bwMode="auto">
          <a:xfrm flipV="1">
            <a:off x="3449638" y="2994025"/>
            <a:ext cx="1165225" cy="1185863"/>
          </a:xfrm>
          <a:prstGeom prst="line">
            <a:avLst/>
          </a:prstGeom>
          <a:noFill/>
          <a:ln w="9525">
            <a:solidFill>
              <a:schemeClr val="tx1"/>
            </a:solidFill>
            <a:round/>
            <a:headEnd/>
            <a:tailEnd type="triangle" w="med" len="med"/>
          </a:ln>
        </p:spPr>
        <p:txBody>
          <a:bodyPr/>
          <a:lstStyle/>
          <a:p>
            <a:endParaRPr lang="fr-FR"/>
          </a:p>
        </p:txBody>
      </p:sp>
      <p:sp>
        <p:nvSpPr>
          <p:cNvPr id="210991" name="Line 47"/>
          <p:cNvSpPr>
            <a:spLocks noChangeShapeType="1"/>
          </p:cNvSpPr>
          <p:nvPr/>
        </p:nvSpPr>
        <p:spPr bwMode="auto">
          <a:xfrm>
            <a:off x="3449638" y="2994025"/>
            <a:ext cx="1147762" cy="358775"/>
          </a:xfrm>
          <a:prstGeom prst="line">
            <a:avLst/>
          </a:prstGeom>
          <a:noFill/>
          <a:ln w="9525">
            <a:solidFill>
              <a:schemeClr val="tx1"/>
            </a:solidFill>
            <a:round/>
            <a:headEnd/>
            <a:tailEnd type="triangle" w="med" len="med"/>
          </a:ln>
        </p:spPr>
        <p:txBody>
          <a:bodyPr/>
          <a:lstStyle/>
          <a:p>
            <a:endParaRPr lang="fr-FR"/>
          </a:p>
        </p:txBody>
      </p:sp>
      <p:sp>
        <p:nvSpPr>
          <p:cNvPr id="210992" name="Line 48"/>
          <p:cNvSpPr>
            <a:spLocks noChangeShapeType="1"/>
          </p:cNvSpPr>
          <p:nvPr/>
        </p:nvSpPr>
        <p:spPr bwMode="auto">
          <a:xfrm>
            <a:off x="3449638" y="3352800"/>
            <a:ext cx="1165225" cy="368300"/>
          </a:xfrm>
          <a:prstGeom prst="line">
            <a:avLst/>
          </a:prstGeom>
          <a:noFill/>
          <a:ln w="9525">
            <a:solidFill>
              <a:schemeClr val="tx1"/>
            </a:solidFill>
            <a:round/>
            <a:headEnd/>
            <a:tailEnd type="triangle" w="med" len="med"/>
          </a:ln>
        </p:spPr>
        <p:txBody>
          <a:bodyPr/>
          <a:lstStyle/>
          <a:p>
            <a:endParaRPr lang="fr-FR"/>
          </a:p>
        </p:txBody>
      </p:sp>
      <p:sp>
        <p:nvSpPr>
          <p:cNvPr id="210993" name="Line 49"/>
          <p:cNvSpPr>
            <a:spLocks noChangeShapeType="1"/>
          </p:cNvSpPr>
          <p:nvPr/>
        </p:nvSpPr>
        <p:spPr bwMode="auto">
          <a:xfrm>
            <a:off x="3449638" y="3721100"/>
            <a:ext cx="1147762" cy="458788"/>
          </a:xfrm>
          <a:prstGeom prst="line">
            <a:avLst/>
          </a:prstGeom>
          <a:noFill/>
          <a:ln w="9525">
            <a:solidFill>
              <a:schemeClr val="tx1"/>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0989"/>
                                        </p:tgtEl>
                                        <p:attrNameLst>
                                          <p:attrName>style.visibility</p:attrName>
                                        </p:attrNameLst>
                                      </p:cBhvr>
                                      <p:to>
                                        <p:strVal val="visible"/>
                                      </p:to>
                                    </p:set>
                                    <p:anim calcmode="discrete" valueType="clr">
                                      <p:cBhvr override="childStyle">
                                        <p:cTn id="7" dur="80"/>
                                        <p:tgtEl>
                                          <p:spTgt spid="21098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0989"/>
                                        </p:tgtEl>
                                        <p:attrNameLst>
                                          <p:attrName>fillcolor</p:attrName>
                                        </p:attrNameLst>
                                      </p:cBhvr>
                                      <p:tavLst>
                                        <p:tav tm="0">
                                          <p:val>
                                            <p:clrVal>
                                              <a:schemeClr val="accent2"/>
                                            </p:clrVal>
                                          </p:val>
                                        </p:tav>
                                        <p:tav tm="50000">
                                          <p:val>
                                            <p:clrVal>
                                              <a:schemeClr val="hlink"/>
                                            </p:clrVal>
                                          </p:val>
                                        </p:tav>
                                      </p:tavLst>
                                    </p:anim>
                                    <p:set>
                                      <p:cBhvr>
                                        <p:cTn id="9" dur="80"/>
                                        <p:tgtEl>
                                          <p:spTgt spid="210989"/>
                                        </p:tgtEl>
                                        <p:attrNameLst>
                                          <p:attrName>fill.type</p:attrName>
                                        </p:attrNameLst>
                                      </p:cBhvr>
                                      <p:to>
                                        <p:strVal val="solid"/>
                                      </p:to>
                                    </p:set>
                                  </p:childTnLst>
                                </p:cTn>
                              </p:par>
                              <p:par>
                                <p:cTn id="10" presetID="1" presetClass="entr" presetSubtype="0" fill="hold" grpId="0" nodeType="withEffect">
                                  <p:stCondLst>
                                    <p:cond delay="0"/>
                                  </p:stCondLst>
                                  <p:childTnLst>
                                    <p:set>
                                      <p:cBhvr>
                                        <p:cTn id="11" dur="1" fill="hold">
                                          <p:stCondLst>
                                            <p:cond delay="0"/>
                                          </p:stCondLst>
                                        </p:cTn>
                                        <p:tgtEl>
                                          <p:spTgt spid="21099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099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099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0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89" grpId="0"/>
      <p:bldP spid="210990" grpId="0" animBg="1"/>
      <p:bldP spid="210991" grpId="0" animBg="1"/>
      <p:bldP spid="210992" grpId="0" animBg="1"/>
      <p:bldP spid="21099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1D, 2A, 3B, 4C </a:t>
            </a:r>
          </a:p>
        </p:txBody>
      </p:sp>
      <p:sp>
        <p:nvSpPr>
          <p:cNvPr id="21401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43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69938" y="2222500"/>
            <a:ext cx="7772400" cy="4211638"/>
          </a:xfrm>
          <a:prstGeom prst="rect">
            <a:avLst/>
          </a:prstGeom>
          <a:noFill/>
          <a:ln w="9525">
            <a:noFill/>
            <a:miter lim="800000"/>
            <a:headEnd/>
            <a:tailEnd/>
          </a:ln>
        </p:spPr>
        <p:txBody>
          <a:bodyPr>
            <a:spAutoFit/>
          </a:bodyPr>
          <a:lstStyle/>
          <a:p>
            <a:pPr algn="ctr"/>
            <a:r>
              <a:rPr lang="fr-FR"/>
              <a:t>L'OMS préconise </a:t>
            </a:r>
            <a:r>
              <a:rPr lang="fr-FR">
                <a:solidFill>
                  <a:schemeClr val="accent2"/>
                </a:solidFill>
              </a:rPr>
              <a:t>un minimum vital de 20 litres d'eau par jour et par personne</a:t>
            </a:r>
            <a:r>
              <a:rPr lang="fr-FR"/>
              <a:t> pour répondre aux besoins fondamentaux (hydratation et hygiène personnelle). </a:t>
            </a:r>
            <a:r>
              <a:rPr lang="fr-FR">
                <a:solidFill>
                  <a:schemeClr val="accent2"/>
                </a:solidFill>
              </a:rPr>
              <a:t>Pour vivre décemment, l'OMS précise qu'il faut 50 litres d'eau par jour et par personne</a:t>
            </a:r>
            <a:r>
              <a:rPr lang="fr-FR"/>
              <a:t>. Mais un </a:t>
            </a:r>
            <a:r>
              <a:rPr lang="fr-FR">
                <a:solidFill>
                  <a:schemeClr val="accent2"/>
                </a:solidFill>
              </a:rPr>
              <a:t>réel confort est atteint à partir de 100 litres</a:t>
            </a:r>
            <a:r>
              <a:rPr lang="fr-FR"/>
              <a:t> par personne et par jour. </a:t>
            </a:r>
          </a:p>
          <a:p>
            <a:pPr algn="ctr"/>
            <a:endParaRPr lang="fr-FR"/>
          </a:p>
          <a:p>
            <a:pPr algn="ctr"/>
            <a:r>
              <a:rPr lang="fr-FR"/>
              <a:t>Actuellement, on estime qu'entre 2 et 4 milliards de personnes dans le monde n'ont pas un accès satisfaisant à l'eau potable. Dans certains pays, moins de 50 % de la population a accès à l'eau potable, avec souvent un service discontinu (l'eau est disponible qu'à certaines heures et peut être coupée pendant plusieurs jours). C'est le cas de l'Afghanistan, de l'Angola, de l'Éthiopie, de Madagascar, de la Mauritanie, du Niger, de la Papouasie-Nouvelle-Guinée, de la République démocratique du Congo, de la Somalie, du Tchad . Ainsi dans beaucoup de villes d'Afrique, l'utilisation quotidienne reste inférieure à 20 litres d'eau.</a:t>
            </a:r>
          </a:p>
        </p:txBody>
      </p:sp>
      <p:sp>
        <p:nvSpPr>
          <p:cNvPr id="144392" name="Text Box 8"/>
          <p:cNvSpPr txBox="1">
            <a:spLocks noChangeArrowheads="1"/>
          </p:cNvSpPr>
          <p:nvPr/>
        </p:nvSpPr>
        <p:spPr bwMode="auto">
          <a:xfrm>
            <a:off x="6111875" y="6467475"/>
            <a:ext cx="2933700" cy="396875"/>
          </a:xfrm>
          <a:prstGeom prst="rect">
            <a:avLst/>
          </a:prstGeom>
          <a:noFill/>
          <a:ln w="9525">
            <a:noFill/>
            <a:miter lim="800000"/>
            <a:headEnd/>
            <a:tailEnd/>
          </a:ln>
        </p:spPr>
        <p:txBody>
          <a:bodyPr>
            <a:spAutoFit/>
          </a:bodyPr>
          <a:lstStyle/>
          <a:p>
            <a:r>
              <a:rPr lang="fr-FR" sz="1000">
                <a:solidFill>
                  <a:schemeClr val="tx2"/>
                </a:solidFill>
              </a:rPr>
              <a:t>Source : Statistiques sanitaires mondiales 2012 / OMS / Eurostat / Ifen / Conseil mondial de l'eau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33160"/>
                            </p:stCondLst>
                            <p:childTnLst>
                              <p:par>
                                <p:cTn id="17" presetID="1" presetClass="entr" presetSubtype="0" fill="hold" grpId="0" nodeType="afterEffect">
                                  <p:stCondLst>
                                    <p:cond delay="500"/>
                                  </p:stCondLst>
                                  <p:childTnLst>
                                    <p:set>
                                      <p:cBhvr>
                                        <p:cTn id="18" dur="1" fill="hold">
                                          <p:stCondLst>
                                            <p:cond delay="0"/>
                                          </p:stCondLst>
                                        </p:cTn>
                                        <p:tgtEl>
                                          <p:spTgt spid="144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4392"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1" name="Titre 1"/>
          <p:cNvSpPr>
            <a:spLocks noGrp="1"/>
          </p:cNvSpPr>
          <p:nvPr>
            <p:ph type="title" idx="4294967295"/>
          </p:nvPr>
        </p:nvSpPr>
        <p:spPr/>
        <p:txBody>
          <a:bodyPr/>
          <a:lstStyle/>
          <a:p>
            <a:pPr eaLnBrk="1" hangingPunct="1"/>
            <a:r>
              <a:rPr lang="fr-FR" sz="2000" b="1" smtClean="0"/>
              <a:t>1 litre d’huile de vidange jeté dans la nature pollue une surface d’eau de :</a:t>
            </a:r>
            <a:r>
              <a:rPr lang="fr-FR" smtClean="0"/>
              <a:t> </a:t>
            </a:r>
          </a:p>
        </p:txBody>
      </p:sp>
      <p:sp>
        <p:nvSpPr>
          <p:cNvPr id="21504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44</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100 mètres carré</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1000 mètres carré</a:t>
            </a:r>
            <a:r>
              <a:rPr lang="fr-FR"/>
              <a:t>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10 000 mètres carrés</a:t>
            </a:r>
            <a:r>
              <a:rPr lang="fr-FR"/>
              <a:t>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100 000 mètres carrés</a:t>
            </a:r>
            <a:r>
              <a:rPr lang="fr-FR"/>
              <a:t> </a:t>
            </a:r>
          </a:p>
        </p:txBody>
      </p:sp>
      <p:pic>
        <p:nvPicPr>
          <p:cNvPr id="215048" name="Picture 22" descr="eau"/>
          <p:cNvPicPr>
            <a:picLocks noChangeAspect="1" noChangeArrowheads="1"/>
          </p:cNvPicPr>
          <p:nvPr/>
        </p:nvPicPr>
        <p:blipFill>
          <a:blip r:embed="rId2"/>
          <a:srcRect/>
          <a:stretch>
            <a:fillRect/>
          </a:stretch>
        </p:blipFill>
        <p:spPr bwMode="auto">
          <a:xfrm>
            <a:off x="7880350" y="282575"/>
            <a:ext cx="1017588" cy="841375"/>
          </a:xfrm>
          <a:prstGeom prst="rect">
            <a:avLst/>
          </a:prstGeom>
          <a:noFill/>
          <a:ln w="9525">
            <a:noFill/>
            <a:miter lim="800000"/>
            <a:headEnd/>
            <a:tailEnd/>
          </a:ln>
        </p:spPr>
      </p:pic>
      <p:pic>
        <p:nvPicPr>
          <p:cNvPr id="215049" name="Picture 2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15050" name="Picture 2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15051" name="Picture 2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15052" name="Picture 26"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5"/>
                                        </p:tgtEl>
                                        <p:attrNameLst>
                                          <p:attrName>style.color</p:attrName>
                                        </p:attrNameLst>
                                      </p:cBhvr>
                                      <p:by>
                                        <p:hsl h="7200000" s="0" l="0"/>
                                      </p:by>
                                    </p:animClr>
                                    <p:animClr clrSpc="hsl" dir="cw">
                                      <p:cBhvr>
                                        <p:cTn id="7" dur="500" fill="hold"/>
                                        <p:tgtEl>
                                          <p:spTgt spid="40985"/>
                                        </p:tgtEl>
                                        <p:attrNameLst>
                                          <p:attrName>fillcolor</p:attrName>
                                        </p:attrNameLst>
                                      </p:cBhvr>
                                      <p:by>
                                        <p:hsl h="7200000" s="0" l="0"/>
                                      </p:by>
                                    </p:animClr>
                                    <p:animClr clrSpc="hsl" dir="cw">
                                      <p:cBhvr>
                                        <p:cTn id="8" dur="500" fill="hold"/>
                                        <p:tgtEl>
                                          <p:spTgt spid="40985"/>
                                        </p:tgtEl>
                                        <p:attrNameLst>
                                          <p:attrName>stroke.color</p:attrName>
                                        </p:attrNameLst>
                                      </p:cBhvr>
                                      <p:by>
                                        <p:hsl h="7200000" s="0" l="0"/>
                                      </p:by>
                                    </p:animClr>
                                    <p:set>
                                      <p:cBhvr>
                                        <p:cTn id="9" dur="500" fill="hold"/>
                                        <p:tgtEl>
                                          <p:spTgt spid="40985"/>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2"/>
                                        </p:tgtEl>
                                        <p:attrNameLst>
                                          <p:attrName>style.color</p:attrName>
                                        </p:attrNameLst>
                                      </p:cBhvr>
                                      <p:by>
                                        <p:hsl h="0" s="-70588" l="0"/>
                                      </p:by>
                                    </p:animClr>
                                    <p:animClr clrSpc="hsl" dir="cw">
                                      <p:cBhvr>
                                        <p:cTn id="12" dur="500" fill="hold"/>
                                        <p:tgtEl>
                                          <p:spTgt spid="40982"/>
                                        </p:tgtEl>
                                        <p:attrNameLst>
                                          <p:attrName>fillcolor</p:attrName>
                                        </p:attrNameLst>
                                      </p:cBhvr>
                                      <p:by>
                                        <p:hsl h="0" s="-70588" l="0"/>
                                      </p:by>
                                    </p:animClr>
                                    <p:animClr clrSpc="hsl" dir="cw">
                                      <p:cBhvr>
                                        <p:cTn id="13" dur="500" fill="hold"/>
                                        <p:tgtEl>
                                          <p:spTgt spid="40982"/>
                                        </p:tgtEl>
                                        <p:attrNameLst>
                                          <p:attrName>stroke.color</p:attrName>
                                        </p:attrNameLst>
                                      </p:cBhvr>
                                      <p:by>
                                        <p:hsl h="0" s="-70588" l="0"/>
                                      </p:by>
                                    </p:animClr>
                                    <p:set>
                                      <p:cBhvr>
                                        <p:cTn id="14" dur="500" fill="hold"/>
                                        <p:tgtEl>
                                          <p:spTgt spid="4098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3"/>
                                        </p:tgtEl>
                                        <p:attrNameLst>
                                          <p:attrName>style.color</p:attrName>
                                        </p:attrNameLst>
                                      </p:cBhvr>
                                      <p:by>
                                        <p:hsl h="0" s="-70588" l="0"/>
                                      </p:by>
                                    </p:animClr>
                                    <p:animClr clrSpc="hsl" dir="cw">
                                      <p:cBhvr>
                                        <p:cTn id="17" dur="500" fill="hold"/>
                                        <p:tgtEl>
                                          <p:spTgt spid="40983"/>
                                        </p:tgtEl>
                                        <p:attrNameLst>
                                          <p:attrName>fillcolor</p:attrName>
                                        </p:attrNameLst>
                                      </p:cBhvr>
                                      <p:by>
                                        <p:hsl h="0" s="-70588" l="0"/>
                                      </p:by>
                                    </p:animClr>
                                    <p:animClr clrSpc="hsl" dir="cw">
                                      <p:cBhvr>
                                        <p:cTn id="18" dur="500" fill="hold"/>
                                        <p:tgtEl>
                                          <p:spTgt spid="40983"/>
                                        </p:tgtEl>
                                        <p:attrNameLst>
                                          <p:attrName>stroke.color</p:attrName>
                                        </p:attrNameLst>
                                      </p:cBhvr>
                                      <p:by>
                                        <p:hsl h="0" s="-70588" l="0"/>
                                      </p:by>
                                    </p:animClr>
                                    <p:set>
                                      <p:cBhvr>
                                        <p:cTn id="19" dur="500" fill="hold"/>
                                        <p:tgtEl>
                                          <p:spTgt spid="40983"/>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21606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44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69938" y="3095625"/>
            <a:ext cx="7772400" cy="2014538"/>
          </a:xfrm>
          <a:prstGeom prst="rect">
            <a:avLst/>
          </a:prstGeom>
          <a:noFill/>
          <a:ln w="9525">
            <a:noFill/>
            <a:miter lim="800000"/>
            <a:headEnd/>
            <a:tailEnd/>
          </a:ln>
        </p:spPr>
        <p:txBody>
          <a:bodyPr>
            <a:spAutoFit/>
          </a:bodyPr>
          <a:lstStyle/>
          <a:p>
            <a:pPr algn="ctr"/>
            <a:r>
              <a:rPr lang="fr-FR"/>
              <a:t>1 litre d'huile usagée jeté dans la nature pollue une surface d'eau de plus de </a:t>
            </a:r>
            <a:r>
              <a:rPr lang="fr-FR">
                <a:solidFill>
                  <a:schemeClr val="folHlink"/>
                </a:solidFill>
              </a:rPr>
              <a:t>10 000 mètres carrés, soit l'équivalent de 2 terrains de football</a:t>
            </a:r>
            <a:r>
              <a:rPr lang="fr-FR"/>
              <a:t>. </a:t>
            </a:r>
            <a:br>
              <a:rPr lang="fr-FR"/>
            </a:br>
            <a:endParaRPr lang="fr-FR"/>
          </a:p>
          <a:p>
            <a:pPr algn="ctr"/>
            <a:r>
              <a:rPr lang="fr-FR"/>
              <a:t>1 litre d'huile de vidange usagée pollue durablement </a:t>
            </a:r>
            <a:r>
              <a:rPr lang="fr-FR">
                <a:solidFill>
                  <a:schemeClr val="folHlink"/>
                </a:solidFill>
              </a:rPr>
              <a:t>1 mètre cube de terre chaque année !</a:t>
            </a:r>
          </a:p>
          <a:p>
            <a:pPr algn="ctr"/>
            <a:endParaRPr lang="fr-FR">
              <a:solidFill>
                <a:schemeClr val="folHlink"/>
              </a:solidFill>
            </a:endParaRPr>
          </a:p>
          <a:p>
            <a:pPr algn="ctr"/>
            <a:r>
              <a:rPr lang="fr-FR"/>
              <a:t>Adoptez des comportements plus responsables ! </a:t>
            </a:r>
          </a:p>
        </p:txBody>
      </p:sp>
      <p:pic>
        <p:nvPicPr>
          <p:cNvPr id="216069" name="Picture 8" descr="eau"/>
          <p:cNvPicPr>
            <a:picLocks noChangeAspect="1" noChangeArrowheads="1"/>
          </p:cNvPicPr>
          <p:nvPr/>
        </p:nvPicPr>
        <p:blipFill>
          <a:blip r:embed="rId2"/>
          <a:srcRect/>
          <a:stretch>
            <a:fillRect/>
          </a:stretch>
        </p:blipFill>
        <p:spPr bwMode="auto">
          <a:xfrm>
            <a:off x="7880350" y="282575"/>
            <a:ext cx="1017588" cy="841375"/>
          </a:xfrm>
          <a:prstGeom prst="rect">
            <a:avLst/>
          </a:prstGeom>
          <a:noFill/>
          <a:ln w="9525">
            <a:noFill/>
            <a:miter lim="800000"/>
            <a:headEnd/>
            <a:tailEnd/>
          </a:ln>
        </p:spPr>
      </p:pic>
      <p:sp>
        <p:nvSpPr>
          <p:cNvPr id="142345" name="Text Box 9"/>
          <p:cNvSpPr txBox="1">
            <a:spLocks noChangeArrowheads="1"/>
          </p:cNvSpPr>
          <p:nvPr/>
        </p:nvSpPr>
        <p:spPr bwMode="auto">
          <a:xfrm>
            <a:off x="4778375" y="6403975"/>
            <a:ext cx="4362450" cy="244475"/>
          </a:xfrm>
          <a:prstGeom prst="rect">
            <a:avLst/>
          </a:prstGeom>
          <a:noFill/>
          <a:ln w="9525">
            <a:noFill/>
            <a:miter lim="800000"/>
            <a:headEnd/>
            <a:tailEnd/>
          </a:ln>
        </p:spPr>
        <p:txBody>
          <a:bodyPr>
            <a:spAutoFit/>
          </a:bodyPr>
          <a:lstStyle/>
          <a:p>
            <a:r>
              <a:rPr lang="fr-FR" sz="1000">
                <a:solidFill>
                  <a:schemeClr val="tx2"/>
                </a:solidFill>
              </a:rPr>
              <a:t>Source : http://www.entreprisesenvironnement.com/huiles-usagees.cfm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0440"/>
                            </p:stCondLst>
                            <p:childTnLst>
                              <p:par>
                                <p:cTn id="17" presetID="1" presetClass="entr" presetSubtype="0" fill="hold" grpId="0" nodeType="afterEffect">
                                  <p:stCondLst>
                                    <p:cond delay="500"/>
                                  </p:stCondLst>
                                  <p:childTnLst>
                                    <p:set>
                                      <p:cBhvr>
                                        <p:cTn id="18" dur="1" fill="hold">
                                          <p:stCondLst>
                                            <p:cond delay="0"/>
                                          </p:stCondLst>
                                        </p:cTn>
                                        <p:tgtEl>
                                          <p:spTgt spid="142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2345" grpId="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89" name="Titre 1"/>
          <p:cNvSpPr>
            <a:spLocks noGrp="1"/>
          </p:cNvSpPr>
          <p:nvPr>
            <p:ph type="title" idx="4294967295"/>
          </p:nvPr>
        </p:nvSpPr>
        <p:spPr/>
        <p:txBody>
          <a:bodyPr/>
          <a:lstStyle/>
          <a:p>
            <a:pPr eaLnBrk="1" hangingPunct="1"/>
            <a:r>
              <a:rPr lang="fr-FR" sz="2000" b="1" smtClean="0"/>
              <a:t>La pollution de l’air dans le monde est responsable, chaque année :</a:t>
            </a:r>
            <a:r>
              <a:rPr lang="fr-FR" smtClean="0"/>
              <a:t> </a:t>
            </a:r>
          </a:p>
        </p:txBody>
      </p:sp>
      <p:sp>
        <p:nvSpPr>
          <p:cNvPr id="21709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45</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D’1 décès sur 2</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D’1 décès sur 4</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D’1 décès sur 8</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D’1 décès sur 10</a:t>
            </a:r>
          </a:p>
        </p:txBody>
      </p:sp>
      <p:pic>
        <p:nvPicPr>
          <p:cNvPr id="217096" name="Picture 21" descr="airr"/>
          <p:cNvPicPr>
            <a:picLocks noChangeAspect="1" noChangeArrowheads="1"/>
          </p:cNvPicPr>
          <p:nvPr/>
        </p:nvPicPr>
        <p:blipFill>
          <a:blip r:embed="rId2"/>
          <a:srcRect/>
          <a:stretch>
            <a:fillRect/>
          </a:stretch>
        </p:blipFill>
        <p:spPr bwMode="auto">
          <a:xfrm>
            <a:off x="7489825" y="280988"/>
            <a:ext cx="1412875" cy="842962"/>
          </a:xfrm>
          <a:prstGeom prst="rect">
            <a:avLst/>
          </a:prstGeom>
          <a:noFill/>
          <a:ln w="9525">
            <a:noFill/>
            <a:miter lim="800000"/>
            <a:headEnd/>
            <a:tailEnd/>
          </a:ln>
        </p:spPr>
      </p:pic>
      <p:pic>
        <p:nvPicPr>
          <p:cNvPr id="217097" name="Picture 22"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17098" name="Picture 23"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17099" name="Picture 24"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17100" name="Picture 25"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5"/>
                                        </p:tgtEl>
                                        <p:attrNameLst>
                                          <p:attrName>style.color</p:attrName>
                                        </p:attrNameLst>
                                      </p:cBhvr>
                                      <p:by>
                                        <p:hsl h="7200000" s="0" l="0"/>
                                      </p:by>
                                    </p:animClr>
                                    <p:animClr clrSpc="hsl" dir="cw">
                                      <p:cBhvr>
                                        <p:cTn id="7" dur="500" fill="hold"/>
                                        <p:tgtEl>
                                          <p:spTgt spid="40985"/>
                                        </p:tgtEl>
                                        <p:attrNameLst>
                                          <p:attrName>fillcolor</p:attrName>
                                        </p:attrNameLst>
                                      </p:cBhvr>
                                      <p:by>
                                        <p:hsl h="7200000" s="0" l="0"/>
                                      </p:by>
                                    </p:animClr>
                                    <p:animClr clrSpc="hsl" dir="cw">
                                      <p:cBhvr>
                                        <p:cTn id="8" dur="500" fill="hold"/>
                                        <p:tgtEl>
                                          <p:spTgt spid="40985"/>
                                        </p:tgtEl>
                                        <p:attrNameLst>
                                          <p:attrName>stroke.color</p:attrName>
                                        </p:attrNameLst>
                                      </p:cBhvr>
                                      <p:by>
                                        <p:hsl h="7200000" s="0" l="0"/>
                                      </p:by>
                                    </p:animClr>
                                    <p:set>
                                      <p:cBhvr>
                                        <p:cTn id="9" dur="500" fill="hold"/>
                                        <p:tgtEl>
                                          <p:spTgt spid="40985"/>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2"/>
                                        </p:tgtEl>
                                        <p:attrNameLst>
                                          <p:attrName>style.color</p:attrName>
                                        </p:attrNameLst>
                                      </p:cBhvr>
                                      <p:by>
                                        <p:hsl h="0" s="-70588" l="0"/>
                                      </p:by>
                                    </p:animClr>
                                    <p:animClr clrSpc="hsl" dir="cw">
                                      <p:cBhvr>
                                        <p:cTn id="12" dur="500" fill="hold"/>
                                        <p:tgtEl>
                                          <p:spTgt spid="40982"/>
                                        </p:tgtEl>
                                        <p:attrNameLst>
                                          <p:attrName>fillcolor</p:attrName>
                                        </p:attrNameLst>
                                      </p:cBhvr>
                                      <p:by>
                                        <p:hsl h="0" s="-70588" l="0"/>
                                      </p:by>
                                    </p:animClr>
                                    <p:animClr clrSpc="hsl" dir="cw">
                                      <p:cBhvr>
                                        <p:cTn id="13" dur="500" fill="hold"/>
                                        <p:tgtEl>
                                          <p:spTgt spid="40982"/>
                                        </p:tgtEl>
                                        <p:attrNameLst>
                                          <p:attrName>stroke.color</p:attrName>
                                        </p:attrNameLst>
                                      </p:cBhvr>
                                      <p:by>
                                        <p:hsl h="0" s="-70588" l="0"/>
                                      </p:by>
                                    </p:animClr>
                                    <p:set>
                                      <p:cBhvr>
                                        <p:cTn id="14" dur="500" fill="hold"/>
                                        <p:tgtEl>
                                          <p:spTgt spid="4098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3"/>
                                        </p:tgtEl>
                                        <p:attrNameLst>
                                          <p:attrName>style.color</p:attrName>
                                        </p:attrNameLst>
                                      </p:cBhvr>
                                      <p:by>
                                        <p:hsl h="0" s="-70588" l="0"/>
                                      </p:by>
                                    </p:animClr>
                                    <p:animClr clrSpc="hsl" dir="cw">
                                      <p:cBhvr>
                                        <p:cTn id="17" dur="500" fill="hold"/>
                                        <p:tgtEl>
                                          <p:spTgt spid="40983"/>
                                        </p:tgtEl>
                                        <p:attrNameLst>
                                          <p:attrName>fillcolor</p:attrName>
                                        </p:attrNameLst>
                                      </p:cBhvr>
                                      <p:by>
                                        <p:hsl h="0" s="-70588" l="0"/>
                                      </p:by>
                                    </p:animClr>
                                    <p:animClr clrSpc="hsl" dir="cw">
                                      <p:cBhvr>
                                        <p:cTn id="18" dur="500" fill="hold"/>
                                        <p:tgtEl>
                                          <p:spTgt spid="40983"/>
                                        </p:tgtEl>
                                        <p:attrNameLst>
                                          <p:attrName>stroke.color</p:attrName>
                                        </p:attrNameLst>
                                      </p:cBhvr>
                                      <p:by>
                                        <p:hsl h="0" s="-70588" l="0"/>
                                      </p:by>
                                    </p:animClr>
                                    <p:set>
                                      <p:cBhvr>
                                        <p:cTn id="19" dur="500" fill="hold"/>
                                        <p:tgtEl>
                                          <p:spTgt spid="40983"/>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21811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45 – Environnement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69938" y="2755900"/>
            <a:ext cx="7772400" cy="3113088"/>
          </a:xfrm>
          <a:prstGeom prst="rect">
            <a:avLst/>
          </a:prstGeom>
          <a:noFill/>
          <a:ln w="9525">
            <a:noFill/>
            <a:miter lim="800000"/>
            <a:headEnd/>
            <a:tailEnd/>
          </a:ln>
        </p:spPr>
        <p:txBody>
          <a:bodyPr>
            <a:spAutoFit/>
          </a:bodyPr>
          <a:lstStyle/>
          <a:p>
            <a:pPr algn="ctr"/>
            <a:r>
              <a:rPr lang="fr-FR"/>
              <a:t>Quelque </a:t>
            </a:r>
            <a:r>
              <a:rPr lang="fr-FR">
                <a:solidFill>
                  <a:schemeClr val="folHlink"/>
                </a:solidFill>
              </a:rPr>
              <a:t>7 millions de personnes sont décédées</a:t>
            </a:r>
            <a:r>
              <a:rPr lang="fr-FR"/>
              <a:t> en 2012 en raison de la pollution de l'air. (OMS).</a:t>
            </a:r>
          </a:p>
          <a:p>
            <a:pPr algn="ctr"/>
            <a:endParaRPr lang="fr-FR"/>
          </a:p>
          <a:p>
            <a:pPr algn="ctr"/>
            <a:r>
              <a:rPr lang="fr-FR"/>
              <a:t>Les régions de l'Asie et du Pacifique sont les plus touchées </a:t>
            </a:r>
          </a:p>
          <a:p>
            <a:pPr algn="ctr"/>
            <a:endParaRPr lang="fr-FR"/>
          </a:p>
          <a:p>
            <a:pPr algn="ctr"/>
            <a:r>
              <a:rPr lang="fr-FR"/>
              <a:t>Concrètement, ces 7 millions de morts en 2012 représentent </a:t>
            </a:r>
            <a:r>
              <a:rPr lang="fr-FR">
                <a:solidFill>
                  <a:schemeClr val="folHlink"/>
                </a:solidFill>
              </a:rPr>
              <a:t>12,5% des décès dans le monde</a:t>
            </a:r>
            <a:r>
              <a:rPr lang="fr-FR"/>
              <a:t>, soit 1 </a:t>
            </a:r>
            <a:r>
              <a:rPr lang="fr-FR">
                <a:solidFill>
                  <a:schemeClr val="folHlink"/>
                </a:solidFill>
              </a:rPr>
              <a:t>mort sur 8 lié à une maladie provoquée par la pollution de l'air</a:t>
            </a:r>
            <a:r>
              <a:rPr lang="fr-FR"/>
              <a:t> !</a:t>
            </a:r>
          </a:p>
          <a:p>
            <a:pPr algn="ctr"/>
            <a:endParaRPr lang="fr-FR"/>
          </a:p>
          <a:p>
            <a:pPr algn="ctr"/>
            <a:r>
              <a:rPr lang="fr-FR"/>
              <a:t>Il est tant pour les entreprises et les citoyens de réagir en limitant les rejets de Gaz à Effet de Serre pour réduire cette pollution de l’air !</a:t>
            </a:r>
          </a:p>
        </p:txBody>
      </p:sp>
      <p:pic>
        <p:nvPicPr>
          <p:cNvPr id="218117" name="Picture 7" descr="airr"/>
          <p:cNvPicPr>
            <a:picLocks noChangeAspect="1" noChangeArrowheads="1"/>
          </p:cNvPicPr>
          <p:nvPr/>
        </p:nvPicPr>
        <p:blipFill>
          <a:blip r:embed="rId2"/>
          <a:srcRect/>
          <a:stretch>
            <a:fillRect/>
          </a:stretch>
        </p:blipFill>
        <p:spPr bwMode="auto">
          <a:xfrm>
            <a:off x="7489825" y="280988"/>
            <a:ext cx="1412875" cy="842962"/>
          </a:xfrm>
          <a:prstGeom prst="rect">
            <a:avLst/>
          </a:prstGeom>
          <a:noFill/>
          <a:ln w="9525">
            <a:noFill/>
            <a:miter lim="800000"/>
            <a:headEnd/>
            <a:tailEnd/>
          </a:ln>
        </p:spPr>
      </p:pic>
      <p:sp>
        <p:nvSpPr>
          <p:cNvPr id="145416" name="Text Box 8"/>
          <p:cNvSpPr txBox="1">
            <a:spLocks noChangeArrowheads="1"/>
          </p:cNvSpPr>
          <p:nvPr/>
        </p:nvSpPr>
        <p:spPr bwMode="auto">
          <a:xfrm>
            <a:off x="4778375" y="6403975"/>
            <a:ext cx="4362450" cy="396875"/>
          </a:xfrm>
          <a:prstGeom prst="rect">
            <a:avLst/>
          </a:prstGeom>
          <a:noFill/>
          <a:ln w="9525">
            <a:noFill/>
            <a:miter lim="800000"/>
            <a:headEnd/>
            <a:tailEnd/>
          </a:ln>
        </p:spPr>
        <p:txBody>
          <a:bodyPr>
            <a:spAutoFit/>
          </a:bodyPr>
          <a:lstStyle/>
          <a:p>
            <a:r>
              <a:rPr lang="fr-FR" sz="1000">
                <a:solidFill>
                  <a:schemeClr val="tx2"/>
                </a:solidFill>
              </a:rPr>
              <a:t>Source : OMS et http://www.huffingtonpost.fr/2014/03/25/organisation-mondiale-de-la-sante-etude-pollution-air_n_5025694.html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6280"/>
                            </p:stCondLst>
                            <p:childTnLst>
                              <p:par>
                                <p:cTn id="17" presetID="1" presetClass="entr" presetSubtype="0" fill="hold" grpId="0" nodeType="afterEffect">
                                  <p:stCondLst>
                                    <p:cond delay="500"/>
                                  </p:stCondLst>
                                  <p:childTnLst>
                                    <p:set>
                                      <p:cBhvr>
                                        <p:cTn id="18" dur="1" fill="hold">
                                          <p:stCondLst>
                                            <p:cond delay="0"/>
                                          </p:stCondLst>
                                        </p:cTn>
                                        <p:tgtEl>
                                          <p:spTgt spid="145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454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Titre 1"/>
          <p:cNvSpPr>
            <a:spLocks noGrp="1"/>
          </p:cNvSpPr>
          <p:nvPr>
            <p:ph type="ctrTitle"/>
          </p:nvPr>
        </p:nvSpPr>
        <p:spPr>
          <a:xfrm>
            <a:off x="0" y="2157413"/>
            <a:ext cx="8915400" cy="877887"/>
          </a:xfrm>
        </p:spPr>
        <p:txBody>
          <a:bodyPr/>
          <a:lstStyle/>
          <a:p>
            <a:pPr eaLnBrk="1" hangingPunct="1"/>
            <a:r>
              <a:rPr lang="fr-FR" b="1" smtClean="0"/>
              <a:t>Thème 1 : GENERALITES</a:t>
            </a:r>
            <a:r>
              <a:rPr lang="fr-FR" smtClean="0"/>
              <a:t> </a:t>
            </a:r>
          </a:p>
        </p:txBody>
      </p:sp>
      <p:sp>
        <p:nvSpPr>
          <p:cNvPr id="5" name="Espace réservé du pied de page 18"/>
          <p:cNvSpPr>
            <a:spLocks noGrp="1"/>
          </p:cNvSpPr>
          <p:nvPr>
            <p:ph type="ftr" sz="quarter" idx="11"/>
          </p:nvPr>
        </p:nvSpPr>
        <p:spPr>
          <a:xfrm>
            <a:off x="2752725" y="-25400"/>
            <a:ext cx="4184650" cy="239713"/>
          </a:xfrm>
        </p:spPr>
        <p:txBody>
          <a:bodyPr/>
          <a:lstStyle/>
          <a:p>
            <a:pPr>
              <a:defRPr/>
            </a:pPr>
            <a:r>
              <a:rPr lang="fr-FR" sz="800" dirty="0"/>
              <a:t> Copyright Limousin Entreprises Durables – Document utilisable en Open source</a:t>
            </a:r>
          </a:p>
        </p:txBody>
      </p:sp>
      <p:pic>
        <p:nvPicPr>
          <p:cNvPr id="22531" name="Picture 5" descr="généralités"/>
          <p:cNvPicPr>
            <a:picLocks noChangeAspect="1" noChangeArrowheads="1"/>
          </p:cNvPicPr>
          <p:nvPr/>
        </p:nvPicPr>
        <p:blipFill>
          <a:blip r:embed="rId2"/>
          <a:srcRect/>
          <a:stretch>
            <a:fillRect/>
          </a:stretch>
        </p:blipFill>
        <p:spPr bwMode="auto">
          <a:xfrm>
            <a:off x="1800225" y="3035300"/>
            <a:ext cx="6300788"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0481">
                                            <p:txEl>
                                              <p:charRg st="4294967295" end="4294967295"/>
                                            </p:txEl>
                                          </p:spTgt>
                                        </p:tgtEl>
                                        <p:attrNameLst>
                                          <p:attrName>style.visibility</p:attrName>
                                        </p:attrNameLst>
                                      </p:cBhvr>
                                      <p:to>
                                        <p:strVal val="visible"/>
                                      </p:to>
                                    </p:set>
                                    <p:animEffect transition="in" filter="fade">
                                      <p:cBhvr>
                                        <p:cTn id="7" dur="768" decel="100000"/>
                                        <p:tgtEl>
                                          <p:spTgt spid="20481">
                                            <p:txEl>
                                              <p:charRg st="4294967295" end="4294967295"/>
                                            </p:txEl>
                                          </p:spTgt>
                                        </p:tgtEl>
                                      </p:cBhvr>
                                    </p:animEffect>
                                    <p:animScale>
                                      <p:cBhvr>
                                        <p:cTn id="8" dur="768" decel="100000"/>
                                        <p:tgtEl>
                                          <p:spTgt spid="20481">
                                            <p:txEl>
                                              <p:charRg st="4294967295" end="4294967295"/>
                                            </p:txEl>
                                          </p:spTgt>
                                        </p:tgtEl>
                                      </p:cBhvr>
                                      <p:from x="10000" y="10000"/>
                                      <p:to x="200000" y="450000"/>
                                    </p:animScale>
                                    <p:animScale>
                                      <p:cBhvr>
                                        <p:cTn id="9" dur="1230" accel="100000" fill="hold">
                                          <p:stCondLst>
                                            <p:cond delay="768"/>
                                          </p:stCondLst>
                                        </p:cTn>
                                        <p:tgtEl>
                                          <p:spTgt spid="20481">
                                            <p:txEl>
                                              <p:charRg st="4294967295" end="4294967295"/>
                                            </p:txEl>
                                          </p:spTgt>
                                        </p:tgtEl>
                                      </p:cBhvr>
                                      <p:from x="200000" y="450000"/>
                                      <p:to x="100000" y="100000"/>
                                    </p:animScale>
                                    <p:set>
                                      <p:cBhvr>
                                        <p:cTn id="10" dur="768" fill="hold"/>
                                        <p:tgtEl>
                                          <p:spTgt spid="20481">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20481">
                                            <p:txEl>
                                              <p:charRg st="4294967295" end="4294967295"/>
                                            </p:txEl>
                                          </p:spTgt>
                                        </p:tgtEl>
                                        <p:attrNameLst>
                                          <p:attrName>ppt_x</p:attrName>
                                        </p:attrNameLst>
                                      </p:cBhvr>
                                    </p:anim>
                                    <p:set>
                                      <p:cBhvr>
                                        <p:cTn id="12" dur="768" fill="hold"/>
                                        <p:tgtEl>
                                          <p:spTgt spid="20481">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20481">
                                            <p:txEl>
                                              <p:charRg st="4294967295" end="4294967295"/>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Quelles sont les raisons essentielles pour lesquelles une entreprise est redevable vis-à-vis de son environnement ?</a:t>
            </a:r>
          </a:p>
        </p:txBody>
      </p:sp>
      <p:sp>
        <p:nvSpPr>
          <p:cNvPr id="3993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Gouvernance – Question 16</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4622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Pour répondre aux obligations juridiques </a:t>
            </a:r>
          </a:p>
        </p:txBody>
      </p:sp>
      <p:sp>
        <p:nvSpPr>
          <p:cNvPr id="40983" name="AutoShape 23"/>
          <p:cNvSpPr>
            <a:spLocks noChangeArrowheads="1"/>
          </p:cNvSpPr>
          <p:nvPr/>
        </p:nvSpPr>
        <p:spPr bwMode="auto">
          <a:xfrm>
            <a:off x="479425" y="30194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la transparence des décisions et des activités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Pour permettre le maintien d'un environnement vivable pour tous</a:t>
            </a:r>
          </a:p>
        </p:txBody>
      </p:sp>
      <p:sp>
        <p:nvSpPr>
          <p:cNvPr id="40986" name="AutoShape 26"/>
          <p:cNvSpPr>
            <a:spLocks noChangeArrowheads="1"/>
          </p:cNvSpPr>
          <p:nvPr/>
        </p:nvSpPr>
        <p:spPr bwMode="auto">
          <a:xfrm>
            <a:off x="476250" y="41021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Pour garantir la pérennité des matières premières pour les entreprises</a:t>
            </a:r>
          </a:p>
        </p:txBody>
      </p:sp>
      <p:pic>
        <p:nvPicPr>
          <p:cNvPr id="4" name="Image 3"/>
          <p:cNvPicPr>
            <a:picLocks noChangeAspect="1"/>
          </p:cNvPicPr>
          <p:nvPr/>
        </p:nvPicPr>
        <p:blipFill>
          <a:blip r:embed="rId2"/>
          <a:srcRect/>
          <a:stretch>
            <a:fillRect/>
          </a:stretch>
        </p:blipFill>
        <p:spPr bwMode="auto">
          <a:xfrm>
            <a:off x="7600950" y="48260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0225"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8163" y="56769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387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1650"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3875" y="5680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0225" y="56769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2450"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692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4863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292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39961"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9962"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9963"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04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804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154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504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854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154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154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254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254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354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354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454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454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554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554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654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654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754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754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854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854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954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954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054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054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154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154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254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254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354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354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454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454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554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554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654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Titre 1"/>
          <p:cNvSpPr>
            <a:spLocks noGrp="1"/>
          </p:cNvSpPr>
          <p:nvPr>
            <p:ph type="ctrTitle" idx="4294967295"/>
          </p:nvPr>
        </p:nvSpPr>
        <p:spPr>
          <a:xfrm>
            <a:off x="0" y="2157413"/>
            <a:ext cx="8915400" cy="877887"/>
          </a:xfrm>
        </p:spPr>
        <p:txBody>
          <a:bodyPr/>
          <a:lstStyle/>
          <a:p>
            <a:pPr eaLnBrk="1" hangingPunct="1"/>
            <a:r>
              <a:rPr lang="fr-FR" b="1" smtClean="0"/>
              <a:t>Thème 4 : Social</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219140" name="Picture 6" descr="QVT"/>
          <p:cNvPicPr>
            <a:picLocks noChangeAspect="1" noChangeArrowheads="1"/>
          </p:cNvPicPr>
          <p:nvPr/>
        </p:nvPicPr>
        <p:blipFill>
          <a:blip r:embed="rId2"/>
          <a:srcRect/>
          <a:stretch>
            <a:fillRect/>
          </a:stretch>
        </p:blipFill>
        <p:spPr bwMode="auto">
          <a:xfrm>
            <a:off x="914400" y="3035300"/>
            <a:ext cx="8001000"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4034">
                                            <p:txEl>
                                              <p:charRg st="4294967295" end="4294967295"/>
                                            </p:txEl>
                                          </p:spTgt>
                                        </p:tgtEl>
                                        <p:attrNameLst>
                                          <p:attrName>style.visibility</p:attrName>
                                        </p:attrNameLst>
                                      </p:cBhvr>
                                      <p:to>
                                        <p:strVal val="visible"/>
                                      </p:to>
                                    </p:set>
                                    <p:animEffect transition="in" filter="fade">
                                      <p:cBhvr>
                                        <p:cTn id="7" dur="768" decel="100000"/>
                                        <p:tgtEl>
                                          <p:spTgt spid="44034">
                                            <p:txEl>
                                              <p:charRg st="4294967295" end="4294967295"/>
                                            </p:txEl>
                                          </p:spTgt>
                                        </p:tgtEl>
                                      </p:cBhvr>
                                    </p:animEffect>
                                    <p:animScale>
                                      <p:cBhvr>
                                        <p:cTn id="8" dur="768" decel="100000"/>
                                        <p:tgtEl>
                                          <p:spTgt spid="44034">
                                            <p:txEl>
                                              <p:charRg st="4294967295" end="4294967295"/>
                                            </p:txEl>
                                          </p:spTgt>
                                        </p:tgtEl>
                                      </p:cBhvr>
                                      <p:from x="10000" y="10000"/>
                                      <p:to x="200000" y="450000"/>
                                    </p:animScale>
                                    <p:animScale>
                                      <p:cBhvr>
                                        <p:cTn id="9" dur="1230" accel="100000" fill="hold">
                                          <p:stCondLst>
                                            <p:cond delay="768"/>
                                          </p:stCondLst>
                                        </p:cTn>
                                        <p:tgtEl>
                                          <p:spTgt spid="44034">
                                            <p:txEl>
                                              <p:charRg st="4294967295" end="4294967295"/>
                                            </p:txEl>
                                          </p:spTgt>
                                        </p:tgtEl>
                                      </p:cBhvr>
                                      <p:from x="200000" y="450000"/>
                                      <p:to x="100000" y="100000"/>
                                    </p:animScale>
                                    <p:set>
                                      <p:cBhvr>
                                        <p:cTn id="10" dur="768" fill="hold"/>
                                        <p:tgtEl>
                                          <p:spTgt spid="44034">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4034">
                                            <p:txEl>
                                              <p:charRg st="4294967295" end="4294967295"/>
                                            </p:txEl>
                                          </p:spTgt>
                                        </p:tgtEl>
                                        <p:attrNameLst>
                                          <p:attrName>ppt_x</p:attrName>
                                        </p:attrNameLst>
                                      </p:cBhvr>
                                    </p:anim>
                                    <p:set>
                                      <p:cBhvr>
                                        <p:cTn id="12" dur="768" fill="hold"/>
                                        <p:tgtEl>
                                          <p:spTgt spid="44034">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4034">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1" name="Titre 1"/>
          <p:cNvSpPr>
            <a:spLocks noGrp="1"/>
          </p:cNvSpPr>
          <p:nvPr>
            <p:ph type="title" idx="4294967295"/>
          </p:nvPr>
        </p:nvSpPr>
        <p:spPr/>
        <p:txBody>
          <a:bodyPr/>
          <a:lstStyle/>
          <a:p>
            <a:pPr eaLnBrk="1" hangingPunct="1"/>
            <a:r>
              <a:rPr lang="fr-FR" sz="2400" b="1" smtClean="0"/>
              <a:t>Comment l’employeur peut-il favoriser le lien employeur/employé ?</a:t>
            </a:r>
          </a:p>
        </p:txBody>
      </p:sp>
      <p:sp>
        <p:nvSpPr>
          <p:cNvPr id="2201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46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organisant une journée d’intégration des nouveaux arrivants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permettant l’évolution professionnelle à ses employés</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ne considérant pas les suggestions des employés</a:t>
            </a:r>
            <a:r>
              <a:rPr lang="fr-FR"/>
              <a:t> </a:t>
            </a:r>
          </a:p>
        </p:txBody>
      </p:sp>
      <p:sp>
        <p:nvSpPr>
          <p:cNvPr id="42010" name="AutoShape 26"/>
          <p:cNvSpPr>
            <a:spLocks noChangeArrowheads="1"/>
          </p:cNvSpPr>
          <p:nvPr/>
        </p:nvSpPr>
        <p:spPr bwMode="auto">
          <a:xfrm>
            <a:off x="468313" y="38909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prônant le respect à tous les niveaux de l’organisation (superviseur et employés, employés entre eux…) </a:t>
            </a:r>
          </a:p>
        </p:txBody>
      </p:sp>
      <p:sp>
        <p:nvSpPr>
          <p:cNvPr id="42011" name="AutoShape 27"/>
          <p:cNvSpPr>
            <a:spLocks noChangeArrowheads="1"/>
          </p:cNvSpPr>
          <p:nvPr/>
        </p:nvSpPr>
        <p:spPr bwMode="auto">
          <a:xfrm>
            <a:off x="469900" y="4648200"/>
            <a:ext cx="5937250"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 permettant des moments de rencontres formelles et informelles</a:t>
            </a:r>
          </a:p>
        </p:txBody>
      </p:sp>
      <p:pic>
        <p:nvPicPr>
          <p:cNvPr id="220169"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0170"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20171"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10"/>
                                        </p:tgtEl>
                                        <p:attrNameLst>
                                          <p:attrName>style.color</p:attrName>
                                        </p:attrNameLst>
                                      </p:cBhvr>
                                      <p:by>
                                        <p:hsl h="7200000" s="0" l="0"/>
                                      </p:by>
                                    </p:animClr>
                                    <p:animClr clrSpc="hsl" dir="cw">
                                      <p:cBhvr>
                                        <p:cTn id="17" dur="500" fill="hold"/>
                                        <p:tgtEl>
                                          <p:spTgt spid="42010"/>
                                        </p:tgtEl>
                                        <p:attrNameLst>
                                          <p:attrName>fillcolor</p:attrName>
                                        </p:attrNameLst>
                                      </p:cBhvr>
                                      <p:by>
                                        <p:hsl h="7200000" s="0" l="0"/>
                                      </p:by>
                                    </p:animClr>
                                    <p:animClr clrSpc="hsl" dir="cw">
                                      <p:cBhvr>
                                        <p:cTn id="18" dur="500" fill="hold"/>
                                        <p:tgtEl>
                                          <p:spTgt spid="42010"/>
                                        </p:tgtEl>
                                        <p:attrNameLst>
                                          <p:attrName>stroke.color</p:attrName>
                                        </p:attrNameLst>
                                      </p:cBhvr>
                                      <p:by>
                                        <p:hsl h="7200000" s="0" l="0"/>
                                      </p:by>
                                    </p:animClr>
                                    <p:set>
                                      <p:cBhvr>
                                        <p:cTn id="19" dur="500" fill="hold"/>
                                        <p:tgtEl>
                                          <p:spTgt spid="42010"/>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1"/>
                                        </p:tgtEl>
                                        <p:attrNameLst>
                                          <p:attrName>style.color</p:attrName>
                                        </p:attrNameLst>
                                      </p:cBhvr>
                                      <p:by>
                                        <p:hsl h="7200000" s="0" l="0"/>
                                      </p:by>
                                    </p:animClr>
                                    <p:animClr clrSpc="hsl" dir="cw">
                                      <p:cBhvr>
                                        <p:cTn id="22" dur="500" fill="hold"/>
                                        <p:tgtEl>
                                          <p:spTgt spid="42011"/>
                                        </p:tgtEl>
                                        <p:attrNameLst>
                                          <p:attrName>fillcolor</p:attrName>
                                        </p:attrNameLst>
                                      </p:cBhvr>
                                      <p:by>
                                        <p:hsl h="7200000" s="0" l="0"/>
                                      </p:by>
                                    </p:animClr>
                                    <p:animClr clrSpc="hsl" dir="cw">
                                      <p:cBhvr>
                                        <p:cTn id="23" dur="500" fill="hold"/>
                                        <p:tgtEl>
                                          <p:spTgt spid="42011"/>
                                        </p:tgtEl>
                                        <p:attrNameLst>
                                          <p:attrName>stroke.color</p:attrName>
                                        </p:attrNameLst>
                                      </p:cBhvr>
                                      <p:by>
                                        <p:hsl h="7200000" s="0" l="0"/>
                                      </p:by>
                                    </p:animClr>
                                    <p:set>
                                      <p:cBhvr>
                                        <p:cTn id="24" dur="500" fill="hold"/>
                                        <p:tgtEl>
                                          <p:spTgt spid="42011"/>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09"/>
                                        </p:tgtEl>
                                        <p:attrNameLst>
                                          <p:attrName>style.color</p:attrName>
                                        </p:attrNameLst>
                                      </p:cBhvr>
                                      <p:by>
                                        <p:hsl h="0" s="-70588" l="0"/>
                                      </p:by>
                                    </p:animClr>
                                    <p:animClr clrSpc="hsl" dir="cw">
                                      <p:cBhvr>
                                        <p:cTn id="27" dur="500" fill="hold"/>
                                        <p:tgtEl>
                                          <p:spTgt spid="42009"/>
                                        </p:tgtEl>
                                        <p:attrNameLst>
                                          <p:attrName>fillcolor</p:attrName>
                                        </p:attrNameLst>
                                      </p:cBhvr>
                                      <p:by>
                                        <p:hsl h="0" s="-70588" l="0"/>
                                      </p:by>
                                    </p:animClr>
                                    <p:animClr clrSpc="hsl" dir="cw">
                                      <p:cBhvr>
                                        <p:cTn id="28" dur="500" fill="hold"/>
                                        <p:tgtEl>
                                          <p:spTgt spid="42009"/>
                                        </p:tgtEl>
                                        <p:attrNameLst>
                                          <p:attrName>stroke.color</p:attrName>
                                        </p:attrNameLst>
                                      </p:cBhvr>
                                      <p:by>
                                        <p:hsl h="0" s="-70588" l="0"/>
                                      </p:by>
                                    </p:animClr>
                                    <p:set>
                                      <p:cBhvr>
                                        <p:cTn id="29" dur="500" fill="hold"/>
                                        <p:tgtEl>
                                          <p:spTgt spid="420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D, E</a:t>
            </a:r>
          </a:p>
        </p:txBody>
      </p:sp>
      <p:sp>
        <p:nvSpPr>
          <p:cNvPr id="22118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46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819150" y="2655888"/>
            <a:ext cx="7799388" cy="2838450"/>
          </a:xfrm>
          <a:prstGeom prst="rect">
            <a:avLst/>
          </a:prstGeom>
          <a:noFill/>
          <a:ln w="9525">
            <a:noFill/>
            <a:miter lim="800000"/>
            <a:headEnd/>
            <a:tailEnd/>
          </a:ln>
        </p:spPr>
        <p:txBody>
          <a:bodyPr>
            <a:spAutoFit/>
          </a:bodyPr>
          <a:lstStyle/>
          <a:p>
            <a:pPr algn="ctr"/>
            <a:r>
              <a:rPr lang="fr-FR"/>
              <a:t>De nos jours, les entreprises qui se démarquent sont celles qui savent </a:t>
            </a:r>
            <a:r>
              <a:rPr lang="fr-FR">
                <a:solidFill>
                  <a:schemeClr val="accent2"/>
                </a:solidFill>
              </a:rPr>
              <a:t>entretenir de bonnes relations de travail avec leurs employés</a:t>
            </a:r>
            <a:r>
              <a:rPr lang="fr-FR"/>
              <a:t>. </a:t>
            </a:r>
          </a:p>
          <a:p>
            <a:pPr algn="ctr"/>
            <a:endParaRPr lang="fr-FR"/>
          </a:p>
          <a:p>
            <a:pPr algn="ctr"/>
            <a:r>
              <a:rPr lang="fr-FR"/>
              <a:t>À défaut, </a:t>
            </a:r>
            <a:r>
              <a:rPr lang="fr-FR">
                <a:solidFill>
                  <a:schemeClr val="accent2"/>
                </a:solidFill>
              </a:rPr>
              <a:t>des situations conflictuelles peuvent engendrer des coûts importants</a:t>
            </a:r>
            <a:r>
              <a:rPr lang="fr-FR"/>
              <a:t> pour les entreprises, car elles ont un impact négatif sur la performance, l’absentéisme et la productivité. </a:t>
            </a:r>
          </a:p>
          <a:p>
            <a:pPr algn="ctr"/>
            <a:endParaRPr lang="fr-FR"/>
          </a:p>
          <a:p>
            <a:pPr algn="ctr"/>
            <a:r>
              <a:rPr lang="fr-FR"/>
              <a:t>C’est pourquoi il est bénéfique pour les entreprises de prendre une </a:t>
            </a:r>
            <a:r>
              <a:rPr lang="fr-FR">
                <a:solidFill>
                  <a:schemeClr val="accent2"/>
                </a:solidFill>
              </a:rPr>
              <a:t>approche proactive</a:t>
            </a:r>
            <a:r>
              <a:rPr lang="fr-FR"/>
              <a:t> et d’entretenir de bonnes relations de travail au quotidien au lieu de se limiter à résoudre les conflits lorsqu’ils surviennent. </a:t>
            </a:r>
          </a:p>
        </p:txBody>
      </p:sp>
      <p:sp>
        <p:nvSpPr>
          <p:cNvPr id="152583" name="Text Box 7"/>
          <p:cNvSpPr txBox="1">
            <a:spLocks noChangeArrowheads="1"/>
          </p:cNvSpPr>
          <p:nvPr/>
        </p:nvSpPr>
        <p:spPr bwMode="auto">
          <a:xfrm>
            <a:off x="2012950" y="6342063"/>
            <a:ext cx="7042150" cy="458787"/>
          </a:xfrm>
          <a:prstGeom prst="rect">
            <a:avLst/>
          </a:prstGeom>
          <a:noFill/>
          <a:ln w="9525">
            <a:noFill/>
            <a:miter lim="800000"/>
            <a:headEnd/>
            <a:tailEnd/>
          </a:ln>
        </p:spPr>
        <p:txBody>
          <a:bodyPr>
            <a:spAutoFit/>
          </a:bodyPr>
          <a:lstStyle/>
          <a:p>
            <a:r>
              <a:rPr lang="fr-FR" sz="800">
                <a:solidFill>
                  <a:schemeClr val="tx2"/>
                </a:solidFill>
              </a:rPr>
              <a:t>Source : http://www.google.fr/url?sa=t&amp;rct=j&amp;q=&amp;esrc=s&amp;source=web&amp;cd=5&amp;ved=0CDkQFjAE&amp;url=http%3A%2F%2Fwww.caoutchouc.qc.ca%2Fpdf%2FModule_12_Bonnes_relations_travail.pdf&amp;ei=GqxRVb2uKYb_ygO344CwDQ&amp;usg=AFQjCNGeNANbSUzOmMQM_1jl-mfy-9esoA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936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09" name="Titre 1"/>
          <p:cNvSpPr>
            <a:spLocks noGrp="1"/>
          </p:cNvSpPr>
          <p:nvPr>
            <p:ph type="title" idx="4294967295"/>
          </p:nvPr>
        </p:nvSpPr>
        <p:spPr/>
        <p:txBody>
          <a:bodyPr/>
          <a:lstStyle/>
          <a:p>
            <a:pPr eaLnBrk="1" hangingPunct="1"/>
            <a:r>
              <a:rPr lang="fr-FR" smtClean="0"/>
              <a:t>Vrai ou Faux ?</a:t>
            </a:r>
          </a:p>
        </p:txBody>
      </p:sp>
      <p:sp>
        <p:nvSpPr>
          <p:cNvPr id="22221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47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222212" name="Picture 38"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2213" name="Picture 39"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22214" name="Picture 40"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219144" name="Group 8"/>
          <p:cNvGraphicFramePr>
            <a:graphicFrameLocks noGrp="1"/>
          </p:cNvGraphicFramePr>
          <p:nvPr/>
        </p:nvGraphicFramePr>
        <p:xfrm>
          <a:off x="450850" y="2233613"/>
          <a:ext cx="8242300" cy="2508250"/>
        </p:xfrm>
        <a:graphic>
          <a:graphicData uri="http://schemas.openxmlformats.org/drawingml/2006/table">
            <a:tbl>
              <a:tblPr/>
              <a:tblGrid>
                <a:gridCol w="1477963"/>
                <a:gridCol w="6764337"/>
              </a:tblGrid>
              <a:tr h="749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1</a:t>
                      </a:r>
                      <a:endParaRPr kumimoji="0" lang="fr-FR" sz="3600" b="0" i="0" u="none" strike="noStrike" cap="none" normalizeH="0" baseline="0" smtClean="0">
                        <a:ln>
                          <a:noFill/>
                        </a:ln>
                        <a:solidFill>
                          <a:schemeClr val="bg2"/>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La reconnaissance est un facteur d'implication et d'engagement au travail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Le manque de reconnaissance est aujourd'hui l'un des principaux motifs d'insatisfaction des salariés français</a:t>
                      </a:r>
                      <a:r>
                        <a:rPr kumimoji="0" lang="fr-FR" sz="1600" b="0" i="0" u="none" strike="noStrike" cap="none" normalizeH="0" baseline="0" smtClean="0">
                          <a:ln>
                            <a:noFill/>
                          </a:ln>
                          <a:solidFill>
                            <a:srgbClr val="000000"/>
                          </a:solidFill>
                          <a:effectLst/>
                          <a:latin typeface="Century Gothic" pitchFamily="34"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Le manque de reconnaissance a un effet sur la santé des salariés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Les grandes entreprises ont plus d'atouts que les petites à faire valoir en matière de reconnaissances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
        <p:nvSpPr>
          <p:cNvPr id="219161" name="Text Box 25"/>
          <p:cNvSpPr txBox="1">
            <a:spLocks noChangeArrowheads="1"/>
          </p:cNvSpPr>
          <p:nvPr/>
        </p:nvSpPr>
        <p:spPr bwMode="auto">
          <a:xfrm>
            <a:off x="450850" y="5035550"/>
            <a:ext cx="8242300" cy="457200"/>
          </a:xfrm>
          <a:prstGeom prst="rect">
            <a:avLst/>
          </a:prstGeom>
          <a:noFill/>
          <a:ln w="9525">
            <a:noFill/>
            <a:miter lim="800000"/>
            <a:headEnd/>
            <a:tailEnd/>
          </a:ln>
        </p:spPr>
        <p:txBody>
          <a:bodyPr>
            <a:spAutoFit/>
          </a:bodyPr>
          <a:lstStyle/>
          <a:p>
            <a:pPr defTabSz="914400">
              <a:spcBef>
                <a:spcPct val="50000"/>
              </a:spcBef>
            </a:pPr>
            <a:r>
              <a:rPr lang="fr-FR" sz="2400" b="1"/>
              <a:t>1 = Vrai            2 = Vrai              3 = Vrai               4 = Faux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9161"/>
                                        </p:tgtEl>
                                        <p:attrNameLst>
                                          <p:attrName>style.visibility</p:attrName>
                                        </p:attrNameLst>
                                      </p:cBhvr>
                                      <p:to>
                                        <p:strVal val="visible"/>
                                      </p:to>
                                    </p:set>
                                    <p:anim calcmode="discrete" valueType="clr">
                                      <p:cBhvr override="childStyle">
                                        <p:cTn id="7" dur="80"/>
                                        <p:tgtEl>
                                          <p:spTgt spid="2191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9161"/>
                                        </p:tgtEl>
                                        <p:attrNameLst>
                                          <p:attrName>fillcolor</p:attrName>
                                        </p:attrNameLst>
                                      </p:cBhvr>
                                      <p:tavLst>
                                        <p:tav tm="0">
                                          <p:val>
                                            <p:clrVal>
                                              <a:schemeClr val="accent2"/>
                                            </p:clrVal>
                                          </p:val>
                                        </p:tav>
                                        <p:tav tm="50000">
                                          <p:val>
                                            <p:clrVal>
                                              <a:schemeClr val="hlink"/>
                                            </p:clrVal>
                                          </p:val>
                                        </p:tav>
                                      </p:tavLst>
                                    </p:anim>
                                    <p:set>
                                      <p:cBhvr>
                                        <p:cTn id="9" dur="80"/>
                                        <p:tgtEl>
                                          <p:spTgt spid="2191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61"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z="2800" smtClean="0"/>
              <a:t>Réponses : 1 = Vrai       2 = Vrai         3 = Vrai               4 = Faux</a:t>
            </a:r>
            <a:endParaRPr lang="fr-FR" sz="2800" b="1" smtClean="0">
              <a:solidFill>
                <a:schemeClr val="tx1"/>
              </a:solidFill>
            </a:endParaRPr>
          </a:p>
        </p:txBody>
      </p:sp>
      <p:sp>
        <p:nvSpPr>
          <p:cNvPr id="22323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47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819150" y="2655888"/>
            <a:ext cx="7799388" cy="3113087"/>
          </a:xfrm>
          <a:prstGeom prst="rect">
            <a:avLst/>
          </a:prstGeom>
          <a:noFill/>
          <a:ln w="9525">
            <a:noFill/>
            <a:miter lim="800000"/>
            <a:headEnd/>
            <a:tailEnd/>
          </a:ln>
        </p:spPr>
        <p:txBody>
          <a:bodyPr>
            <a:spAutoFit/>
          </a:bodyPr>
          <a:lstStyle/>
          <a:p>
            <a:pPr algn="ctr"/>
            <a:r>
              <a:rPr lang="fr-FR">
                <a:solidFill>
                  <a:schemeClr val="accent2"/>
                </a:solidFill>
              </a:rPr>
              <a:t>66% des salariés se déclarent heureux au travail</a:t>
            </a:r>
            <a:r>
              <a:rPr lang="fr-FR"/>
              <a:t>, mais </a:t>
            </a:r>
            <a:r>
              <a:rPr lang="fr-FR">
                <a:solidFill>
                  <a:schemeClr val="accent2"/>
                </a:solidFill>
              </a:rPr>
              <a:t>55% des sondés</a:t>
            </a:r>
            <a:r>
              <a:rPr lang="fr-FR"/>
              <a:t> ont le sentiment que </a:t>
            </a:r>
            <a:r>
              <a:rPr lang="fr-FR">
                <a:solidFill>
                  <a:schemeClr val="accent2"/>
                </a:solidFill>
              </a:rPr>
              <a:t>leurs efforts ne sont pas reconnus par leur hiérarchie</a:t>
            </a:r>
            <a:r>
              <a:rPr lang="fr-FR"/>
              <a:t>. </a:t>
            </a:r>
          </a:p>
          <a:p>
            <a:pPr algn="ctr"/>
            <a:endParaRPr lang="fr-FR"/>
          </a:p>
          <a:p>
            <a:pPr algn="ctr"/>
            <a:r>
              <a:rPr lang="fr-FR">
                <a:solidFill>
                  <a:schemeClr val="accent2"/>
                </a:solidFill>
              </a:rPr>
              <a:t>56% déclarent rencontrer des difficultés à s’exprimer avec leurs responsables</a:t>
            </a:r>
            <a:r>
              <a:rPr lang="fr-FR"/>
              <a:t> et à faire en sorte que leur avis soit pris en compte. Alors dialoguons ! </a:t>
            </a:r>
          </a:p>
          <a:p>
            <a:pPr algn="ctr"/>
            <a:endParaRPr lang="fr-FR"/>
          </a:p>
          <a:p>
            <a:pPr algn="ctr"/>
            <a:r>
              <a:rPr lang="fr-FR"/>
              <a:t>De plus, selon l’ANACT, reconnaitre le travail de ses salariés, c’est les responsabiliser, c’est leur permettre d’être innovants en favorisant leur participation à des processus d’expérimentations, c’est oser dire que leur travail est bien fait … </a:t>
            </a:r>
          </a:p>
        </p:txBody>
      </p:sp>
      <p:sp>
        <p:nvSpPr>
          <p:cNvPr id="152583" name="Text Box 7"/>
          <p:cNvSpPr txBox="1">
            <a:spLocks noChangeArrowheads="1"/>
          </p:cNvSpPr>
          <p:nvPr/>
        </p:nvSpPr>
        <p:spPr bwMode="auto">
          <a:xfrm>
            <a:off x="6045200" y="6516688"/>
            <a:ext cx="3071813" cy="244475"/>
          </a:xfrm>
          <a:prstGeom prst="rect">
            <a:avLst/>
          </a:prstGeom>
          <a:noFill/>
          <a:ln w="9525">
            <a:noFill/>
            <a:miter lim="800000"/>
            <a:headEnd/>
            <a:tailEnd/>
          </a:ln>
        </p:spPr>
        <p:txBody>
          <a:bodyPr>
            <a:spAutoFit/>
          </a:bodyPr>
          <a:lstStyle/>
          <a:p>
            <a:r>
              <a:rPr lang="fr-FR" sz="1000">
                <a:solidFill>
                  <a:schemeClr val="tx2"/>
                </a:solidFill>
              </a:rPr>
              <a:t>Source  : Carnet de route RSE – Sophie Menthon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944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7" name="Titre 1"/>
          <p:cNvSpPr>
            <a:spLocks noGrp="1"/>
          </p:cNvSpPr>
          <p:nvPr>
            <p:ph type="title" idx="4294967295"/>
          </p:nvPr>
        </p:nvSpPr>
        <p:spPr/>
        <p:txBody>
          <a:bodyPr/>
          <a:lstStyle/>
          <a:p>
            <a:pPr eaLnBrk="1" hangingPunct="1"/>
            <a:r>
              <a:rPr lang="fr-FR" sz="2800" b="1" smtClean="0"/>
              <a:t>1/3 des accidents du travail en France sont des accidents dus :</a:t>
            </a:r>
          </a:p>
        </p:txBody>
      </p:sp>
      <p:sp>
        <p:nvSpPr>
          <p:cNvPr id="22425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48</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Aux produits chimiques par contact ou inhalation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A l'électricité</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 une chute de hauteur ou de plain pied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 une source de chaleur</a:t>
            </a:r>
          </a:p>
        </p:txBody>
      </p:sp>
      <p:pic>
        <p:nvPicPr>
          <p:cNvPr id="224264"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4265"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24266"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5"/>
                                        </p:tgtEl>
                                        <p:attrNameLst>
                                          <p:attrName>style.color</p:attrName>
                                        </p:attrNameLst>
                                      </p:cBhvr>
                                      <p:by>
                                        <p:hsl h="7200000" s="0" l="0"/>
                                      </p:by>
                                    </p:animClr>
                                    <p:animClr clrSpc="hsl" dir="cw">
                                      <p:cBhvr>
                                        <p:cTn id="7" dur="500" fill="hold"/>
                                        <p:tgtEl>
                                          <p:spTgt spid="40985"/>
                                        </p:tgtEl>
                                        <p:attrNameLst>
                                          <p:attrName>fillcolor</p:attrName>
                                        </p:attrNameLst>
                                      </p:cBhvr>
                                      <p:by>
                                        <p:hsl h="7200000" s="0" l="0"/>
                                      </p:by>
                                    </p:animClr>
                                    <p:animClr clrSpc="hsl" dir="cw">
                                      <p:cBhvr>
                                        <p:cTn id="8" dur="500" fill="hold"/>
                                        <p:tgtEl>
                                          <p:spTgt spid="40985"/>
                                        </p:tgtEl>
                                        <p:attrNameLst>
                                          <p:attrName>stroke.color</p:attrName>
                                        </p:attrNameLst>
                                      </p:cBhvr>
                                      <p:by>
                                        <p:hsl h="7200000" s="0" l="0"/>
                                      </p:by>
                                    </p:animClr>
                                    <p:set>
                                      <p:cBhvr>
                                        <p:cTn id="9" dur="500" fill="hold"/>
                                        <p:tgtEl>
                                          <p:spTgt spid="40985"/>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2"/>
                                        </p:tgtEl>
                                        <p:attrNameLst>
                                          <p:attrName>style.color</p:attrName>
                                        </p:attrNameLst>
                                      </p:cBhvr>
                                      <p:by>
                                        <p:hsl h="0" s="-70588" l="0"/>
                                      </p:by>
                                    </p:animClr>
                                    <p:animClr clrSpc="hsl" dir="cw">
                                      <p:cBhvr>
                                        <p:cTn id="12" dur="500" fill="hold"/>
                                        <p:tgtEl>
                                          <p:spTgt spid="40982"/>
                                        </p:tgtEl>
                                        <p:attrNameLst>
                                          <p:attrName>fillcolor</p:attrName>
                                        </p:attrNameLst>
                                      </p:cBhvr>
                                      <p:by>
                                        <p:hsl h="0" s="-70588" l="0"/>
                                      </p:by>
                                    </p:animClr>
                                    <p:animClr clrSpc="hsl" dir="cw">
                                      <p:cBhvr>
                                        <p:cTn id="13" dur="500" fill="hold"/>
                                        <p:tgtEl>
                                          <p:spTgt spid="40982"/>
                                        </p:tgtEl>
                                        <p:attrNameLst>
                                          <p:attrName>stroke.color</p:attrName>
                                        </p:attrNameLst>
                                      </p:cBhvr>
                                      <p:by>
                                        <p:hsl h="0" s="-70588" l="0"/>
                                      </p:by>
                                    </p:animClr>
                                    <p:set>
                                      <p:cBhvr>
                                        <p:cTn id="14" dur="500" fill="hold"/>
                                        <p:tgtEl>
                                          <p:spTgt spid="4098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3"/>
                                        </p:tgtEl>
                                        <p:attrNameLst>
                                          <p:attrName>style.color</p:attrName>
                                        </p:attrNameLst>
                                      </p:cBhvr>
                                      <p:by>
                                        <p:hsl h="0" s="-70588" l="0"/>
                                      </p:by>
                                    </p:animClr>
                                    <p:animClr clrSpc="hsl" dir="cw">
                                      <p:cBhvr>
                                        <p:cTn id="17" dur="500" fill="hold"/>
                                        <p:tgtEl>
                                          <p:spTgt spid="40983"/>
                                        </p:tgtEl>
                                        <p:attrNameLst>
                                          <p:attrName>fillcolor</p:attrName>
                                        </p:attrNameLst>
                                      </p:cBhvr>
                                      <p:by>
                                        <p:hsl h="0" s="-70588" l="0"/>
                                      </p:by>
                                    </p:animClr>
                                    <p:animClr clrSpc="hsl" dir="cw">
                                      <p:cBhvr>
                                        <p:cTn id="18" dur="500" fill="hold"/>
                                        <p:tgtEl>
                                          <p:spTgt spid="40983"/>
                                        </p:tgtEl>
                                        <p:attrNameLst>
                                          <p:attrName>stroke.color</p:attrName>
                                        </p:attrNameLst>
                                      </p:cBhvr>
                                      <p:by>
                                        <p:hsl h="0" s="-70588" l="0"/>
                                      </p:by>
                                    </p:animClr>
                                    <p:set>
                                      <p:cBhvr>
                                        <p:cTn id="19" dur="500" fill="hold"/>
                                        <p:tgtEl>
                                          <p:spTgt spid="40983"/>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22528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48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47713" y="2339975"/>
            <a:ext cx="7799387" cy="3662363"/>
          </a:xfrm>
          <a:prstGeom prst="rect">
            <a:avLst/>
          </a:prstGeom>
          <a:noFill/>
          <a:ln w="9525">
            <a:noFill/>
            <a:miter lim="800000"/>
            <a:headEnd/>
            <a:tailEnd/>
          </a:ln>
        </p:spPr>
        <p:txBody>
          <a:bodyPr>
            <a:spAutoFit/>
          </a:bodyPr>
          <a:lstStyle/>
          <a:p>
            <a:pPr algn="ctr"/>
            <a:r>
              <a:rPr lang="fr-FR"/>
              <a:t>Il est possible </a:t>
            </a:r>
            <a:r>
              <a:rPr lang="fr-FR">
                <a:solidFill>
                  <a:schemeClr val="accent2"/>
                </a:solidFill>
              </a:rPr>
              <a:t>d’agir pour limiter ce type d’accident du travail</a:t>
            </a:r>
            <a:r>
              <a:rPr lang="fr-FR"/>
              <a:t> ! </a:t>
            </a:r>
          </a:p>
          <a:p>
            <a:pPr algn="ctr"/>
            <a:r>
              <a:rPr lang="fr-FR"/>
              <a:t>Le chef d'entreprise doit prendre des mesures </a:t>
            </a:r>
            <a:r>
              <a:rPr lang="fr-FR">
                <a:solidFill>
                  <a:schemeClr val="accent2"/>
                </a:solidFill>
              </a:rPr>
              <a:t>de prévention des risques liés aux chutes de plain-pied</a:t>
            </a:r>
            <a:r>
              <a:rPr lang="fr-FR"/>
              <a:t>. Il faut : </a:t>
            </a:r>
          </a:p>
          <a:p>
            <a:pPr algn="ctr">
              <a:buFontTx/>
              <a:buChar char="-"/>
            </a:pPr>
            <a:r>
              <a:rPr lang="fr-FR"/>
              <a:t>supprimer ce danger et, dans une moindre mesure, de </a:t>
            </a:r>
            <a:r>
              <a:rPr lang="fr-FR">
                <a:solidFill>
                  <a:schemeClr val="accent2"/>
                </a:solidFill>
              </a:rPr>
              <a:t>sensibiliser les salariés à ces risques</a:t>
            </a:r>
            <a:r>
              <a:rPr lang="fr-FR"/>
              <a:t> en les informant et en les formant</a:t>
            </a:r>
          </a:p>
          <a:p>
            <a:pPr algn="ctr">
              <a:buFontTx/>
              <a:buChar char="-"/>
            </a:pPr>
            <a:r>
              <a:rPr lang="fr-FR"/>
              <a:t>Établir une signalétique adéquate (affiches, autocollants, panneaux) </a:t>
            </a:r>
          </a:p>
          <a:p>
            <a:pPr algn="ctr">
              <a:buFontTx/>
              <a:buChar char="-"/>
            </a:pPr>
            <a:r>
              <a:rPr lang="fr-FR"/>
              <a:t> Maintenir l'ordre dans toutes les pièces </a:t>
            </a:r>
          </a:p>
          <a:p>
            <a:pPr algn="ctr">
              <a:buFontTx/>
              <a:buChar char="-"/>
            </a:pPr>
            <a:r>
              <a:rPr lang="fr-FR"/>
              <a:t>Installer des revêtements de sol antidérapants</a:t>
            </a:r>
          </a:p>
          <a:p>
            <a:pPr algn="ctr">
              <a:buFontTx/>
              <a:buChar char="-"/>
            </a:pPr>
            <a:r>
              <a:rPr lang="fr-FR"/>
              <a:t>…</a:t>
            </a:r>
          </a:p>
          <a:p>
            <a:pPr algn="ctr">
              <a:buFontTx/>
              <a:buChar char="-"/>
            </a:pPr>
            <a:endParaRPr lang="fr-FR"/>
          </a:p>
          <a:p>
            <a:pPr algn="ctr"/>
            <a:r>
              <a:rPr lang="fr-FR"/>
              <a:t>Dans tous les cas, </a:t>
            </a:r>
            <a:r>
              <a:rPr lang="fr-FR">
                <a:solidFill>
                  <a:schemeClr val="accent2"/>
                </a:solidFill>
              </a:rPr>
              <a:t>le document unique d’évaluation des risques</a:t>
            </a:r>
            <a:r>
              <a:rPr lang="fr-FR"/>
              <a:t>, qui est une obligation légale, fait état de </a:t>
            </a:r>
            <a:r>
              <a:rPr lang="fr-FR">
                <a:solidFill>
                  <a:schemeClr val="accent2"/>
                </a:solidFill>
              </a:rPr>
              <a:t>l’ensemble des risques potentiels et des mesures de préventions mises en œuvre</a:t>
            </a:r>
            <a:r>
              <a:rPr lang="fr-FR"/>
              <a:t>. </a:t>
            </a:r>
          </a:p>
        </p:txBody>
      </p:sp>
      <p:sp>
        <p:nvSpPr>
          <p:cNvPr id="152583" name="Text Box 7"/>
          <p:cNvSpPr txBox="1">
            <a:spLocks noChangeArrowheads="1"/>
          </p:cNvSpPr>
          <p:nvPr/>
        </p:nvSpPr>
        <p:spPr bwMode="auto">
          <a:xfrm>
            <a:off x="5419725" y="6516688"/>
            <a:ext cx="3841750" cy="244475"/>
          </a:xfrm>
          <a:prstGeom prst="rect">
            <a:avLst/>
          </a:prstGeom>
          <a:noFill/>
          <a:ln w="9525">
            <a:noFill/>
            <a:miter lim="800000"/>
            <a:headEnd/>
            <a:tailEnd/>
          </a:ln>
        </p:spPr>
        <p:txBody>
          <a:bodyPr>
            <a:spAutoFit/>
          </a:bodyPr>
          <a:lstStyle/>
          <a:p>
            <a:r>
              <a:rPr lang="fr-FR" sz="1000">
                <a:solidFill>
                  <a:schemeClr val="tx2"/>
                </a:solidFill>
              </a:rPr>
              <a:t>Source : Site officiel prévention – Santé et sécurité au travail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312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5" name="Titre 1"/>
          <p:cNvSpPr>
            <a:spLocks noGrp="1"/>
          </p:cNvSpPr>
          <p:nvPr>
            <p:ph type="title" idx="4294967295"/>
          </p:nvPr>
        </p:nvSpPr>
        <p:spPr/>
        <p:txBody>
          <a:bodyPr/>
          <a:lstStyle/>
          <a:p>
            <a:pPr eaLnBrk="1" hangingPunct="1"/>
            <a:r>
              <a:rPr lang="fr-FR" sz="2000" b="1" smtClean="0"/>
              <a:t>Quels sont les facteurs pouvant générer du stress au travail ?</a:t>
            </a:r>
          </a:p>
        </p:txBody>
      </p:sp>
      <p:sp>
        <p:nvSpPr>
          <p:cNvPr id="2263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49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 manque de reconnaissance du travail accompli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 manque de communication</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Les problèmes d’organisation</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La surcharge de travail</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Les efforts à faire pour avoir de bonnes relations avec les autres</a:t>
            </a:r>
          </a:p>
        </p:txBody>
      </p:sp>
      <p:pic>
        <p:nvPicPr>
          <p:cNvPr id="226313"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6314"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26315"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7200000" s="0" l="0"/>
                                      </p:by>
                                    </p:animClr>
                                    <p:animClr clrSpc="hsl" dir="cw">
                                      <p:cBhvr>
                                        <p:cTn id="27" dur="500" fill="hold"/>
                                        <p:tgtEl>
                                          <p:spTgt spid="42011"/>
                                        </p:tgtEl>
                                        <p:attrNameLst>
                                          <p:attrName>fillcolor</p:attrName>
                                        </p:attrNameLst>
                                      </p:cBhvr>
                                      <p:by>
                                        <p:hsl h="7200000" s="0" l="0"/>
                                      </p:by>
                                    </p:animClr>
                                    <p:animClr clrSpc="hsl" dir="cw">
                                      <p:cBhvr>
                                        <p:cTn id="28" dur="500" fill="hold"/>
                                        <p:tgtEl>
                                          <p:spTgt spid="42011"/>
                                        </p:tgtEl>
                                        <p:attrNameLst>
                                          <p:attrName>stroke.color</p:attrName>
                                        </p:attrNameLst>
                                      </p:cBhvr>
                                      <p:by>
                                        <p:hsl h="7200000" s="0"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a:t>
            </a:r>
          </a:p>
        </p:txBody>
      </p:sp>
      <p:sp>
        <p:nvSpPr>
          <p:cNvPr id="22733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49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767013"/>
            <a:ext cx="8594725" cy="2563812"/>
          </a:xfrm>
          <a:prstGeom prst="rect">
            <a:avLst/>
          </a:prstGeom>
          <a:noFill/>
          <a:ln w="9525">
            <a:noFill/>
            <a:miter lim="800000"/>
            <a:headEnd/>
            <a:tailEnd/>
          </a:ln>
        </p:spPr>
        <p:txBody>
          <a:bodyPr>
            <a:spAutoFit/>
          </a:bodyPr>
          <a:lstStyle/>
          <a:p>
            <a:pPr algn="ctr"/>
            <a:r>
              <a:rPr lang="fr-FR"/>
              <a:t>Il existe </a:t>
            </a:r>
            <a:r>
              <a:rPr lang="fr-FR">
                <a:solidFill>
                  <a:schemeClr val="accent2"/>
                </a:solidFill>
              </a:rPr>
              <a:t>plusieurs mesures pour agir sur les sources du stress</a:t>
            </a:r>
            <a:r>
              <a:rPr lang="fr-FR"/>
              <a:t>, notamment :</a:t>
            </a:r>
          </a:p>
          <a:p>
            <a:pPr algn="ctr"/>
            <a:endParaRPr lang="fr-FR"/>
          </a:p>
          <a:p>
            <a:pPr algn="ctr"/>
            <a:r>
              <a:rPr lang="fr-FR"/>
              <a:t>- Sensibiliser les managers</a:t>
            </a:r>
          </a:p>
          <a:p>
            <a:pPr algn="ctr"/>
            <a:r>
              <a:rPr lang="fr-FR"/>
              <a:t>- Favoriser la communication interne </a:t>
            </a:r>
          </a:p>
          <a:p>
            <a:pPr algn="ctr"/>
            <a:r>
              <a:rPr lang="fr-FR"/>
              <a:t>- Réorganiser  le cadre du travail pour le rendre plus agréable</a:t>
            </a:r>
          </a:p>
          <a:p>
            <a:pPr algn="ctr"/>
            <a:r>
              <a:rPr lang="fr-FR"/>
              <a:t>- Pallier aux problèmes d’organisation</a:t>
            </a:r>
          </a:p>
          <a:p>
            <a:pPr algn="ctr"/>
            <a:r>
              <a:rPr lang="fr-FR"/>
              <a:t>- Mettre en place un plan d’action « SMART » (Simples / Mesurables / Ancré dans l’action /  Réalisables /Temporels : inscrit dans calendrier) </a:t>
            </a:r>
          </a:p>
          <a:p>
            <a:pPr algn="ctr"/>
            <a:endParaRPr lang="fr-FR"/>
          </a:p>
        </p:txBody>
      </p:sp>
      <p:sp>
        <p:nvSpPr>
          <p:cNvPr id="89095" name="Text Box 7"/>
          <p:cNvSpPr txBox="1">
            <a:spLocks noChangeArrowheads="1"/>
          </p:cNvSpPr>
          <p:nvPr/>
        </p:nvSpPr>
        <p:spPr bwMode="auto">
          <a:xfrm>
            <a:off x="3914775" y="6499225"/>
            <a:ext cx="5543550" cy="244475"/>
          </a:xfrm>
          <a:prstGeom prst="rect">
            <a:avLst/>
          </a:prstGeom>
          <a:noFill/>
          <a:ln w="9525">
            <a:noFill/>
            <a:miter lim="800000"/>
            <a:headEnd/>
            <a:tailEnd/>
          </a:ln>
        </p:spPr>
        <p:txBody>
          <a:bodyPr>
            <a:spAutoFit/>
          </a:bodyPr>
          <a:lstStyle/>
          <a:p>
            <a:r>
              <a:rPr lang="fr-FR" sz="1000">
                <a:solidFill>
                  <a:schemeClr val="tx2"/>
                </a:solidFill>
              </a:rPr>
              <a:t>Source :  Article «Le travail stresse 60% des Français », Sophie Péters – La Tribune (2012)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3960"/>
                            </p:stCondLst>
                            <p:childTnLst>
                              <p:par>
                                <p:cTn id="17" presetID="1" presetClass="entr" presetSubtype="0" fill="hold" grpId="0" nodeType="afterEffect">
                                  <p:stCondLst>
                                    <p:cond delay="500"/>
                                  </p:stCondLst>
                                  <p:childTnLst>
                                    <p:set>
                                      <p:cBhvr>
                                        <p:cTn id="18" dur="1" fill="hold">
                                          <p:stCondLst>
                                            <p:cond delay="0"/>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89095" grpId="0"/>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itre 1"/>
          <p:cNvSpPr>
            <a:spLocks noGrp="1"/>
          </p:cNvSpPr>
          <p:nvPr>
            <p:ph type="title" idx="4294967295"/>
          </p:nvPr>
        </p:nvSpPr>
        <p:spPr/>
        <p:txBody>
          <a:bodyPr/>
          <a:lstStyle/>
          <a:p>
            <a:pPr eaLnBrk="1" hangingPunct="1"/>
            <a:r>
              <a:rPr lang="fr-FR" sz="2400" b="1" smtClean="0"/>
              <a:t>En France, à combien était estimé le coût du stress d’origine professionnelle en 2007 ?</a:t>
            </a:r>
            <a:r>
              <a:rPr lang="fr-FR" smtClean="0"/>
              <a:t> </a:t>
            </a:r>
          </a:p>
        </p:txBody>
      </p:sp>
      <p:sp>
        <p:nvSpPr>
          <p:cNvPr id="22835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50</a:t>
            </a:r>
          </a:p>
        </p:txBody>
      </p:sp>
      <p:sp>
        <p:nvSpPr>
          <p:cNvPr id="228355"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228356"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228357"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228358"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228359"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228360"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228361"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228362"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228363"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228364"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228365" name="ZoneTexte 16"/>
          <p:cNvSpPr txBox="1">
            <a:spLocks noChangeArrowheads="1"/>
          </p:cNvSpPr>
          <p:nvPr/>
        </p:nvSpPr>
        <p:spPr bwMode="auto">
          <a:xfrm>
            <a:off x="8142288"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17778" name="AutoShape 18"/>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- 100 millions d’euros</a:t>
            </a:r>
          </a:p>
        </p:txBody>
      </p:sp>
      <p:sp>
        <p:nvSpPr>
          <p:cNvPr id="117779" name="AutoShape 19"/>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 milliard d’euros</a:t>
            </a:r>
          </a:p>
        </p:txBody>
      </p:sp>
      <p:sp>
        <p:nvSpPr>
          <p:cNvPr id="117780" name="AutoShape 20"/>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- 3 milliards d’euros</a:t>
            </a:r>
          </a:p>
        </p:txBody>
      </p:sp>
      <p:sp>
        <p:nvSpPr>
          <p:cNvPr id="117781" name="AutoShape 21"/>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- 4 milliards d’euros</a:t>
            </a:r>
            <a:endParaRPr lang="fr-FR">
              <a:latin typeface="Bliss Light" pitchFamily="2" charset="0"/>
            </a:endParaRPr>
          </a:p>
        </p:txBody>
      </p:sp>
      <p:pic>
        <p:nvPicPr>
          <p:cNvPr id="228371" name="Picture 20" descr="coût"/>
          <p:cNvPicPr>
            <a:picLocks noChangeAspect="1" noChangeArrowheads="1"/>
          </p:cNvPicPr>
          <p:nvPr/>
        </p:nvPicPr>
        <p:blipFill>
          <a:blip r:embed="rId2"/>
          <a:srcRect/>
          <a:stretch>
            <a:fillRect/>
          </a:stretch>
        </p:blipFill>
        <p:spPr bwMode="auto">
          <a:xfrm>
            <a:off x="7473950" y="228600"/>
            <a:ext cx="1436688" cy="892175"/>
          </a:xfrm>
          <a:prstGeom prst="rect">
            <a:avLst/>
          </a:prstGeom>
          <a:noFill/>
          <a:ln w="9525">
            <a:noFill/>
            <a:miter lim="800000"/>
            <a:headEnd/>
            <a:tailEnd/>
          </a:ln>
        </p:spPr>
      </p:pic>
      <p:pic>
        <p:nvPicPr>
          <p:cNvPr id="228372" name="Picture 2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8373" name="Picture 2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28374" name="Picture 2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28375" name="Picture 24"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17780"/>
                                        </p:tgtEl>
                                        <p:attrNameLst>
                                          <p:attrName>style.color</p:attrName>
                                        </p:attrNameLst>
                                      </p:cBhvr>
                                      <p:by>
                                        <p:hsl h="7200000" s="0" l="0"/>
                                      </p:by>
                                    </p:animClr>
                                    <p:animClr clrSpc="hsl" dir="cw">
                                      <p:cBhvr>
                                        <p:cTn id="7" dur="500" fill="hold"/>
                                        <p:tgtEl>
                                          <p:spTgt spid="117780"/>
                                        </p:tgtEl>
                                        <p:attrNameLst>
                                          <p:attrName>fillcolor</p:attrName>
                                        </p:attrNameLst>
                                      </p:cBhvr>
                                      <p:by>
                                        <p:hsl h="7200000" s="0" l="0"/>
                                      </p:by>
                                    </p:animClr>
                                    <p:animClr clrSpc="hsl" dir="cw">
                                      <p:cBhvr>
                                        <p:cTn id="8" dur="500" fill="hold"/>
                                        <p:tgtEl>
                                          <p:spTgt spid="117780"/>
                                        </p:tgtEl>
                                        <p:attrNameLst>
                                          <p:attrName>stroke.color</p:attrName>
                                        </p:attrNameLst>
                                      </p:cBhvr>
                                      <p:by>
                                        <p:hsl h="7200000" s="0" l="0"/>
                                      </p:by>
                                    </p:animClr>
                                    <p:set>
                                      <p:cBhvr>
                                        <p:cTn id="9" dur="500" fill="hold"/>
                                        <p:tgtEl>
                                          <p:spTgt spid="117780"/>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17778"/>
                                        </p:tgtEl>
                                        <p:attrNameLst>
                                          <p:attrName>style.color</p:attrName>
                                        </p:attrNameLst>
                                      </p:cBhvr>
                                      <p:by>
                                        <p:hsl h="0" s="-70588" l="0"/>
                                      </p:by>
                                    </p:animClr>
                                    <p:animClr clrSpc="hsl" dir="cw">
                                      <p:cBhvr>
                                        <p:cTn id="12" dur="500" fill="hold"/>
                                        <p:tgtEl>
                                          <p:spTgt spid="117778"/>
                                        </p:tgtEl>
                                        <p:attrNameLst>
                                          <p:attrName>fillcolor</p:attrName>
                                        </p:attrNameLst>
                                      </p:cBhvr>
                                      <p:by>
                                        <p:hsl h="0" s="-70588" l="0"/>
                                      </p:by>
                                    </p:animClr>
                                    <p:animClr clrSpc="hsl" dir="cw">
                                      <p:cBhvr>
                                        <p:cTn id="13" dur="500" fill="hold"/>
                                        <p:tgtEl>
                                          <p:spTgt spid="117778"/>
                                        </p:tgtEl>
                                        <p:attrNameLst>
                                          <p:attrName>stroke.color</p:attrName>
                                        </p:attrNameLst>
                                      </p:cBhvr>
                                      <p:by>
                                        <p:hsl h="0" s="-70588" l="0"/>
                                      </p:by>
                                    </p:animClr>
                                    <p:set>
                                      <p:cBhvr>
                                        <p:cTn id="14" dur="500" fill="hold"/>
                                        <p:tgtEl>
                                          <p:spTgt spid="117778"/>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17779"/>
                                        </p:tgtEl>
                                        <p:attrNameLst>
                                          <p:attrName>style.color</p:attrName>
                                        </p:attrNameLst>
                                      </p:cBhvr>
                                      <p:by>
                                        <p:hsl h="0" s="-70588" l="0"/>
                                      </p:by>
                                    </p:animClr>
                                    <p:animClr clrSpc="hsl" dir="cw">
                                      <p:cBhvr>
                                        <p:cTn id="17" dur="500" fill="hold"/>
                                        <p:tgtEl>
                                          <p:spTgt spid="117779"/>
                                        </p:tgtEl>
                                        <p:attrNameLst>
                                          <p:attrName>fillcolor</p:attrName>
                                        </p:attrNameLst>
                                      </p:cBhvr>
                                      <p:by>
                                        <p:hsl h="0" s="-70588" l="0"/>
                                      </p:by>
                                    </p:animClr>
                                    <p:animClr clrSpc="hsl" dir="cw">
                                      <p:cBhvr>
                                        <p:cTn id="18" dur="500" fill="hold"/>
                                        <p:tgtEl>
                                          <p:spTgt spid="117779"/>
                                        </p:tgtEl>
                                        <p:attrNameLst>
                                          <p:attrName>stroke.color</p:attrName>
                                        </p:attrNameLst>
                                      </p:cBhvr>
                                      <p:by>
                                        <p:hsl h="0" s="-70588" l="0"/>
                                      </p:by>
                                    </p:animClr>
                                    <p:set>
                                      <p:cBhvr>
                                        <p:cTn id="19" dur="500" fill="hold"/>
                                        <p:tgtEl>
                                          <p:spTgt spid="117779"/>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17781"/>
                                        </p:tgtEl>
                                        <p:attrNameLst>
                                          <p:attrName>style.color</p:attrName>
                                        </p:attrNameLst>
                                      </p:cBhvr>
                                      <p:by>
                                        <p:hsl h="0" s="-70588" l="0"/>
                                      </p:by>
                                    </p:animClr>
                                    <p:animClr clrSpc="hsl" dir="cw">
                                      <p:cBhvr>
                                        <p:cTn id="22" dur="500" fill="hold"/>
                                        <p:tgtEl>
                                          <p:spTgt spid="117781"/>
                                        </p:tgtEl>
                                        <p:attrNameLst>
                                          <p:attrName>fillcolor</p:attrName>
                                        </p:attrNameLst>
                                      </p:cBhvr>
                                      <p:by>
                                        <p:hsl h="0" s="-70588" l="0"/>
                                      </p:by>
                                    </p:animClr>
                                    <p:animClr clrSpc="hsl" dir="cw">
                                      <p:cBhvr>
                                        <p:cTn id="23" dur="500" fill="hold"/>
                                        <p:tgtEl>
                                          <p:spTgt spid="117781"/>
                                        </p:tgtEl>
                                        <p:attrNameLst>
                                          <p:attrName>stroke.color</p:attrName>
                                        </p:attrNameLst>
                                      </p:cBhvr>
                                      <p:by>
                                        <p:hsl h="0" s="-70588" l="0"/>
                                      </p:by>
                                    </p:animClr>
                                    <p:set>
                                      <p:cBhvr>
                                        <p:cTn id="24" dur="500" fill="hold"/>
                                        <p:tgtEl>
                                          <p:spTgt spid="1177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8" grpId="0" animBg="1"/>
      <p:bldP spid="117779" grpId="0" animBg="1"/>
      <p:bldP spid="117780" grpId="0" animBg="1"/>
      <p:bldP spid="11778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Selon vous, il est utile de consulter les parties prenantes internes de votre entreprise :</a:t>
            </a:r>
            <a:r>
              <a:rPr lang="fr-FR" smtClean="0"/>
              <a:t> </a:t>
            </a:r>
          </a:p>
        </p:txBody>
      </p:sp>
      <p:sp>
        <p:nvSpPr>
          <p:cNvPr id="4096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Gouvernance – Question 17</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4622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 fois tous les deux mois</a:t>
            </a:r>
          </a:p>
        </p:txBody>
      </p:sp>
      <p:sp>
        <p:nvSpPr>
          <p:cNvPr id="40983" name="AutoShape 23"/>
          <p:cNvSpPr>
            <a:spLocks noChangeArrowheads="1"/>
          </p:cNvSpPr>
          <p:nvPr/>
        </p:nvSpPr>
        <p:spPr bwMode="auto">
          <a:xfrm>
            <a:off x="479425" y="30194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 fois par an</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 fois par an</a:t>
            </a:r>
          </a:p>
        </p:txBody>
      </p:sp>
      <p:sp>
        <p:nvSpPr>
          <p:cNvPr id="40986" name="AutoShape 26"/>
          <p:cNvSpPr>
            <a:spLocks noChangeArrowheads="1"/>
          </p:cNvSpPr>
          <p:nvPr/>
        </p:nvSpPr>
        <p:spPr bwMode="auto">
          <a:xfrm>
            <a:off x="461963" y="40941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 une fréquence adaptée en en fonction des attentes et des besoins de ces parties prenantes </a:t>
            </a:r>
          </a:p>
        </p:txBody>
      </p:sp>
      <p:pic>
        <p:nvPicPr>
          <p:cNvPr id="4" name="Image 3"/>
          <p:cNvPicPr>
            <a:picLocks noChangeAspect="1"/>
          </p:cNvPicPr>
          <p:nvPr/>
        </p:nvPicPr>
        <p:blipFill>
          <a:blip r:embed="rId2"/>
          <a:srcRect/>
          <a:stretch>
            <a:fillRect/>
          </a:stretch>
        </p:blipFill>
        <p:spPr bwMode="auto">
          <a:xfrm>
            <a:off x="7600950" y="48260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0225"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8163" y="56769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387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1650"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3875" y="5680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0225" y="56769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2450"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692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4863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292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21"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0987"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08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708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058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408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758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58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058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158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158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258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258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358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358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458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458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558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558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658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658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758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758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858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858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958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958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058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058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158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158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258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258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358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358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458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458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558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fr-FR" smtClean="0"/>
              <a:t>Réponse : C</a:t>
            </a:r>
          </a:p>
        </p:txBody>
      </p:sp>
      <p:sp>
        <p:nvSpPr>
          <p:cNvPr id="22937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50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767013"/>
            <a:ext cx="8594725" cy="3662362"/>
          </a:xfrm>
          <a:prstGeom prst="rect">
            <a:avLst/>
          </a:prstGeom>
          <a:noFill/>
          <a:ln w="9525">
            <a:noFill/>
            <a:miter lim="800000"/>
            <a:headEnd/>
            <a:tailEnd/>
          </a:ln>
        </p:spPr>
        <p:txBody>
          <a:bodyPr>
            <a:spAutoFit/>
          </a:bodyPr>
          <a:lstStyle/>
          <a:p>
            <a:pPr algn="ctr"/>
            <a:r>
              <a:rPr lang="fr-FR"/>
              <a:t>En France, le </a:t>
            </a:r>
            <a:r>
              <a:rPr lang="fr-FR">
                <a:solidFill>
                  <a:schemeClr val="accent2"/>
                </a:solidFill>
              </a:rPr>
              <a:t>coût social du stress</a:t>
            </a:r>
            <a:r>
              <a:rPr lang="fr-FR"/>
              <a:t> (dépenses de soins, celles liées à l’absentéisme, aux cessations d’activité et aux décès prématurés) </a:t>
            </a:r>
            <a:r>
              <a:rPr lang="fr-FR">
                <a:solidFill>
                  <a:schemeClr val="accent2"/>
                </a:solidFill>
              </a:rPr>
              <a:t>était estimé à 3 milliards d’euros en 2007</a:t>
            </a:r>
            <a:r>
              <a:rPr lang="fr-FR"/>
              <a:t> ! </a:t>
            </a:r>
          </a:p>
          <a:p>
            <a:pPr algn="ctr"/>
            <a:endParaRPr lang="fr-FR"/>
          </a:p>
          <a:p>
            <a:r>
              <a:rPr lang="fr-FR"/>
              <a:t>Il existe </a:t>
            </a:r>
            <a:r>
              <a:rPr lang="fr-FR">
                <a:solidFill>
                  <a:schemeClr val="accent2"/>
                </a:solidFill>
              </a:rPr>
              <a:t>plusieurs mesures pour agir sur les sources du stress</a:t>
            </a:r>
            <a:r>
              <a:rPr lang="fr-FR"/>
              <a:t>, notamment :</a:t>
            </a:r>
          </a:p>
          <a:p>
            <a:endParaRPr lang="fr-FR"/>
          </a:p>
          <a:p>
            <a:pPr>
              <a:buFontTx/>
              <a:buChar char="•"/>
            </a:pPr>
            <a:r>
              <a:rPr lang="fr-FR"/>
              <a:t>  Sensibiliser les managers</a:t>
            </a:r>
          </a:p>
          <a:p>
            <a:pPr>
              <a:buFontTx/>
              <a:buChar char="•"/>
            </a:pPr>
            <a:r>
              <a:rPr lang="fr-FR"/>
              <a:t>  Favoriser la communication interne </a:t>
            </a:r>
          </a:p>
          <a:p>
            <a:pPr>
              <a:buFontTx/>
              <a:buChar char="•"/>
            </a:pPr>
            <a:r>
              <a:rPr lang="fr-FR"/>
              <a:t>  Réorganiser  le cadre du travail pour le rendre plus agréable</a:t>
            </a:r>
          </a:p>
          <a:p>
            <a:pPr>
              <a:buFontTx/>
              <a:buChar char="•"/>
            </a:pPr>
            <a:r>
              <a:rPr lang="fr-FR"/>
              <a:t>  Pallier aux problèmes d’organisation</a:t>
            </a:r>
          </a:p>
          <a:p>
            <a:pPr>
              <a:buFontTx/>
              <a:buChar char="•"/>
            </a:pPr>
            <a:r>
              <a:rPr lang="fr-FR"/>
              <a:t>  Mettre en place un plan d’action « SMART » (Simples / Mesurables / Ancré dans l’action /  Réalisables /Temporels)</a:t>
            </a:r>
          </a:p>
          <a:p>
            <a:pPr algn="ctr"/>
            <a:endParaRPr lang="fr-FR"/>
          </a:p>
        </p:txBody>
      </p:sp>
      <p:pic>
        <p:nvPicPr>
          <p:cNvPr id="229381" name="Picture 6" descr="coût"/>
          <p:cNvPicPr>
            <a:picLocks noChangeAspect="1" noChangeArrowheads="1"/>
          </p:cNvPicPr>
          <p:nvPr/>
        </p:nvPicPr>
        <p:blipFill>
          <a:blip r:embed="rId2"/>
          <a:srcRect/>
          <a:stretch>
            <a:fillRect/>
          </a:stretch>
        </p:blipFill>
        <p:spPr bwMode="auto">
          <a:xfrm>
            <a:off x="7473950" y="228600"/>
            <a:ext cx="1436688" cy="892175"/>
          </a:xfrm>
          <a:prstGeom prst="rect">
            <a:avLst/>
          </a:prstGeom>
          <a:noFill/>
          <a:ln w="9525">
            <a:noFill/>
            <a:miter lim="800000"/>
            <a:headEnd/>
            <a:tailEnd/>
          </a:ln>
        </p:spPr>
      </p:pic>
      <p:sp>
        <p:nvSpPr>
          <p:cNvPr id="89095" name="Text Box 7"/>
          <p:cNvSpPr txBox="1">
            <a:spLocks noChangeArrowheads="1"/>
          </p:cNvSpPr>
          <p:nvPr/>
        </p:nvSpPr>
        <p:spPr bwMode="auto">
          <a:xfrm>
            <a:off x="5095875" y="6403975"/>
            <a:ext cx="4362450" cy="396875"/>
          </a:xfrm>
          <a:prstGeom prst="rect">
            <a:avLst/>
          </a:prstGeom>
          <a:noFill/>
          <a:ln w="9525">
            <a:noFill/>
            <a:miter lim="800000"/>
            <a:headEnd/>
            <a:tailEnd/>
          </a:ln>
        </p:spPr>
        <p:txBody>
          <a:bodyPr>
            <a:spAutoFit/>
          </a:bodyPr>
          <a:lstStyle/>
          <a:p>
            <a:r>
              <a:rPr lang="fr-FR" sz="1000">
                <a:solidFill>
                  <a:schemeClr val="tx2"/>
                </a:solidFill>
              </a:rPr>
              <a:t>Source :  INRS 2007 http://www.inrs.fr/risques/stress/consequences-entreprise.html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8960"/>
                            </p:stCondLst>
                            <p:childTnLst>
                              <p:par>
                                <p:cTn id="17" presetID="1" presetClass="entr" presetSubtype="0" fill="hold" grpId="0" nodeType="afterEffect">
                                  <p:stCondLst>
                                    <p:cond delay="500"/>
                                  </p:stCondLst>
                                  <p:childTnLst>
                                    <p:set>
                                      <p:cBhvr>
                                        <p:cTn id="18" dur="1" fill="hold">
                                          <p:stCondLst>
                                            <p:cond delay="0"/>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89095" grpId="0"/>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itre 1"/>
          <p:cNvSpPr>
            <a:spLocks noGrp="1"/>
          </p:cNvSpPr>
          <p:nvPr>
            <p:ph type="title" idx="4294967295"/>
          </p:nvPr>
        </p:nvSpPr>
        <p:spPr/>
        <p:txBody>
          <a:bodyPr/>
          <a:lstStyle/>
          <a:p>
            <a:pPr eaLnBrk="1" hangingPunct="1"/>
            <a:r>
              <a:rPr lang="fr-FR" sz="2000" b="1" smtClean="0"/>
              <a:t>Grâce à quels indicateurs une entreprise peut mesurer la qualité de vie au travail ?</a:t>
            </a:r>
            <a:r>
              <a:rPr lang="fr-FR" smtClean="0"/>
              <a:t> </a:t>
            </a:r>
          </a:p>
        </p:txBody>
      </p:sp>
      <p:sp>
        <p:nvSpPr>
          <p:cNvPr id="2304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Par le taux d’accidents du travail</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Par le taux d’arrêts maladies</a:t>
            </a:r>
            <a:r>
              <a:rPr lang="fr-FR"/>
              <a:t> </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Par le taux de rotation du personnel </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Par le taux de satisfaction des salariés </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Par le taux de fraude déjouée et évitée </a:t>
            </a:r>
          </a:p>
        </p:txBody>
      </p:sp>
      <p:pic>
        <p:nvPicPr>
          <p:cNvPr id="230409"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30410"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30411"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10"/>
                                        </p:tgtEl>
                                        <p:attrNameLst>
                                          <p:attrName>style.color</p:attrName>
                                        </p:attrNameLst>
                                      </p:cBhvr>
                                      <p:by>
                                        <p:hsl h="7200000" s="0" l="0"/>
                                      </p:by>
                                    </p:animClr>
                                    <p:animClr clrSpc="hsl" dir="cw">
                                      <p:cBhvr>
                                        <p:cTn id="17" dur="500" fill="hold"/>
                                        <p:tgtEl>
                                          <p:spTgt spid="42010"/>
                                        </p:tgtEl>
                                        <p:attrNameLst>
                                          <p:attrName>fillcolor</p:attrName>
                                        </p:attrNameLst>
                                      </p:cBhvr>
                                      <p:by>
                                        <p:hsl h="7200000" s="0" l="0"/>
                                      </p:by>
                                    </p:animClr>
                                    <p:animClr clrSpc="hsl" dir="cw">
                                      <p:cBhvr>
                                        <p:cTn id="18" dur="500" fill="hold"/>
                                        <p:tgtEl>
                                          <p:spTgt spid="42010"/>
                                        </p:tgtEl>
                                        <p:attrNameLst>
                                          <p:attrName>stroke.color</p:attrName>
                                        </p:attrNameLst>
                                      </p:cBhvr>
                                      <p:by>
                                        <p:hsl h="7200000" s="0" l="0"/>
                                      </p:by>
                                    </p:animClr>
                                    <p:set>
                                      <p:cBhvr>
                                        <p:cTn id="19" dur="500" fill="hold"/>
                                        <p:tgtEl>
                                          <p:spTgt spid="42010"/>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09"/>
                                        </p:tgtEl>
                                        <p:attrNameLst>
                                          <p:attrName>style.color</p:attrName>
                                        </p:attrNameLst>
                                      </p:cBhvr>
                                      <p:by>
                                        <p:hsl h="7200000" s="0" l="0"/>
                                      </p:by>
                                    </p:animClr>
                                    <p:animClr clrSpc="hsl" dir="cw">
                                      <p:cBhvr>
                                        <p:cTn id="22" dur="500" fill="hold"/>
                                        <p:tgtEl>
                                          <p:spTgt spid="42009"/>
                                        </p:tgtEl>
                                        <p:attrNameLst>
                                          <p:attrName>fillcolor</p:attrName>
                                        </p:attrNameLst>
                                      </p:cBhvr>
                                      <p:by>
                                        <p:hsl h="7200000" s="0" l="0"/>
                                      </p:by>
                                    </p:animClr>
                                    <p:animClr clrSpc="hsl" dir="cw">
                                      <p:cBhvr>
                                        <p:cTn id="23" dur="500" fill="hold"/>
                                        <p:tgtEl>
                                          <p:spTgt spid="42009"/>
                                        </p:tgtEl>
                                        <p:attrNameLst>
                                          <p:attrName>stroke.color</p:attrName>
                                        </p:attrNameLst>
                                      </p:cBhvr>
                                      <p:by>
                                        <p:hsl h="7200000" s="0" l="0"/>
                                      </p:by>
                                    </p:animClr>
                                    <p:set>
                                      <p:cBhvr>
                                        <p:cTn id="24" dur="500" fill="hold"/>
                                        <p:tgtEl>
                                          <p:spTgt spid="42009"/>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0" s="-70588" l="0"/>
                                      </p:by>
                                    </p:animClr>
                                    <p:animClr clrSpc="hsl" dir="cw">
                                      <p:cBhvr>
                                        <p:cTn id="27" dur="500" fill="hold"/>
                                        <p:tgtEl>
                                          <p:spTgt spid="42011"/>
                                        </p:tgtEl>
                                        <p:attrNameLst>
                                          <p:attrName>fillcolor</p:attrName>
                                        </p:attrNameLst>
                                      </p:cBhvr>
                                      <p:by>
                                        <p:hsl h="0" s="-70588" l="0"/>
                                      </p:by>
                                    </p:animClr>
                                    <p:animClr clrSpc="hsl" dir="cw">
                                      <p:cBhvr>
                                        <p:cTn id="28" dur="500" fill="hold"/>
                                        <p:tgtEl>
                                          <p:spTgt spid="42011"/>
                                        </p:tgtEl>
                                        <p:attrNameLst>
                                          <p:attrName>stroke.color</p:attrName>
                                        </p:attrNameLst>
                                      </p:cBhvr>
                                      <p:by>
                                        <p:hsl h="0" s="-70588"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a:t>
            </a:r>
          </a:p>
        </p:txBody>
      </p:sp>
      <p:sp>
        <p:nvSpPr>
          <p:cNvPr id="23142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51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767013"/>
            <a:ext cx="8594725" cy="3387725"/>
          </a:xfrm>
          <a:prstGeom prst="rect">
            <a:avLst/>
          </a:prstGeom>
          <a:noFill/>
          <a:ln w="9525">
            <a:noFill/>
            <a:miter lim="800000"/>
            <a:headEnd/>
            <a:tailEnd/>
          </a:ln>
        </p:spPr>
        <p:txBody>
          <a:bodyPr>
            <a:spAutoFit/>
          </a:bodyPr>
          <a:lstStyle/>
          <a:p>
            <a:pPr algn="ctr"/>
            <a:r>
              <a:rPr lang="fr-FR"/>
              <a:t>La qualité de vie au travail, ce sont les conditions dans lesquelles les salariés exercent leur travail et leur capacité à s’exprimer et à agir sur le contenu de celui-ci (ANI, juin 2013).</a:t>
            </a:r>
          </a:p>
          <a:p>
            <a:pPr algn="ctr"/>
            <a:r>
              <a:rPr lang="fr-FR"/>
              <a:t>Ne pas oublier que l’évaluation est plus importante que la mesure : c’est le sens qu’on donne à ce qui est mesuré qui oriente l’action à mener !  C’est aux acteurs de l’entreprise de juger si un taux d’absentéisme de 5 %, ou un taux de stress « moyen », ou une dégradation de la qualité de 3 %, sont significatifs ou non et si cela exige une action ou non. Ce qui importe, c’est de viser la cohérence dans la démarche : priorités, enquête et bilan des expérimentations doivent s’appuyer sur des indicateurs et des critères d’évaluation cohérents. On peut aussi imaginer un baromètre permettant de suivre la dynamique qualité de vie au travail dans l’entreprise.</a:t>
            </a:r>
          </a:p>
        </p:txBody>
      </p:sp>
      <p:sp>
        <p:nvSpPr>
          <p:cNvPr id="89095" name="Text Box 7"/>
          <p:cNvSpPr txBox="1">
            <a:spLocks noChangeArrowheads="1"/>
          </p:cNvSpPr>
          <p:nvPr/>
        </p:nvSpPr>
        <p:spPr bwMode="auto">
          <a:xfrm>
            <a:off x="4953000" y="6546850"/>
            <a:ext cx="4362450" cy="244475"/>
          </a:xfrm>
          <a:prstGeom prst="rect">
            <a:avLst/>
          </a:prstGeom>
          <a:noFill/>
          <a:ln w="9525">
            <a:noFill/>
            <a:miter lim="800000"/>
            <a:headEnd/>
            <a:tailEnd/>
          </a:ln>
        </p:spPr>
        <p:txBody>
          <a:bodyPr>
            <a:spAutoFit/>
          </a:bodyPr>
          <a:lstStyle/>
          <a:p>
            <a:r>
              <a:rPr lang="fr-FR" sz="1000">
                <a:solidFill>
                  <a:schemeClr val="tx2"/>
                </a:solidFill>
              </a:rPr>
              <a:t>Source :  « 10 questions sur la qualité de vie au travail » - ANACT 2013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9040"/>
                            </p:stCondLst>
                            <p:childTnLst>
                              <p:par>
                                <p:cTn id="17" presetID="1" presetClass="entr" presetSubtype="0" fill="hold" grpId="0" nodeType="afterEffect">
                                  <p:stCondLst>
                                    <p:cond delay="500"/>
                                  </p:stCondLst>
                                  <p:childTnLst>
                                    <p:set>
                                      <p:cBhvr>
                                        <p:cTn id="18" dur="1" fill="hold">
                                          <p:stCondLst>
                                            <p:cond delay="0"/>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89095"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itre 1"/>
          <p:cNvSpPr>
            <a:spLocks noGrp="1"/>
          </p:cNvSpPr>
          <p:nvPr>
            <p:ph type="title" idx="4294967295"/>
          </p:nvPr>
        </p:nvSpPr>
        <p:spPr/>
        <p:txBody>
          <a:bodyPr/>
          <a:lstStyle/>
          <a:p>
            <a:pPr eaLnBrk="1" hangingPunct="1"/>
            <a:r>
              <a:rPr lang="fr-FR" sz="1600" b="1" smtClean="0"/>
              <a:t>Voici des exemples d’actions qui permettent de contribuer à améliorer la qualité de vie au travail. Lesquelles n’y contribuent pas ?</a:t>
            </a:r>
            <a:r>
              <a:rPr lang="fr-FR" smtClean="0"/>
              <a:t> </a:t>
            </a:r>
          </a:p>
        </p:txBody>
      </p:sp>
      <p:sp>
        <p:nvSpPr>
          <p:cNvPr id="2324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Modifier souvent la composition des équipes</a:t>
            </a:r>
            <a:r>
              <a:rPr lang="fr-FR"/>
              <a:t>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Diffuser un baromètre social aux salariés</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Favoriser l’équilibre vie professionnelle / vie privée</a:t>
            </a:r>
            <a:r>
              <a:rPr lang="fr-FR"/>
              <a:t> </a:t>
            </a:r>
          </a:p>
        </p:txBody>
      </p:sp>
      <p:sp>
        <p:nvSpPr>
          <p:cNvPr id="42010" name="AutoShape 26"/>
          <p:cNvSpPr>
            <a:spLocks noChangeArrowheads="1"/>
          </p:cNvSpPr>
          <p:nvPr/>
        </p:nvSpPr>
        <p:spPr bwMode="auto">
          <a:xfrm>
            <a:off x="482600" y="38862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Optimiser l’aménagement des locaux</a:t>
            </a:r>
            <a:r>
              <a:rPr lang="fr-FR"/>
              <a:t> </a:t>
            </a:r>
          </a:p>
        </p:txBody>
      </p:sp>
      <p:sp>
        <p:nvSpPr>
          <p:cNvPr id="42011" name="AutoShape 27"/>
          <p:cNvSpPr>
            <a:spLocks noChangeArrowheads="1"/>
          </p:cNvSpPr>
          <p:nvPr/>
        </p:nvSpPr>
        <p:spPr bwMode="auto">
          <a:xfrm>
            <a:off x="492125" y="4784725"/>
            <a:ext cx="59086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Déménager ou changer souvent de locaux, de bureaux, ...</a:t>
            </a:r>
            <a:r>
              <a:rPr lang="fr-FR"/>
              <a:t> </a:t>
            </a:r>
          </a:p>
        </p:txBody>
      </p:sp>
      <p:sp>
        <p:nvSpPr>
          <p:cNvPr id="3" name="AutoShape 27"/>
          <p:cNvSpPr>
            <a:spLocks noChangeArrowheads="1"/>
          </p:cNvSpPr>
          <p:nvPr/>
        </p:nvSpPr>
        <p:spPr bwMode="auto">
          <a:xfrm>
            <a:off x="469900" y="43338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Permettre l’aménagement des horaires de travail</a:t>
            </a:r>
            <a:r>
              <a:rPr lang="fr-FR"/>
              <a:t> </a:t>
            </a:r>
          </a:p>
        </p:txBody>
      </p:sp>
      <p:pic>
        <p:nvPicPr>
          <p:cNvPr id="232458" name="Picture 48" descr="qvt4"/>
          <p:cNvPicPr>
            <a:picLocks noChangeAspect="1" noChangeArrowheads="1"/>
          </p:cNvPicPr>
          <p:nvPr/>
        </p:nvPicPr>
        <p:blipFill>
          <a:blip r:embed="rId2"/>
          <a:srcRect/>
          <a:stretch>
            <a:fillRect/>
          </a:stretch>
        </p:blipFill>
        <p:spPr bwMode="auto">
          <a:xfrm>
            <a:off x="7473950" y="214313"/>
            <a:ext cx="1438275" cy="901700"/>
          </a:xfrm>
          <a:prstGeom prst="rect">
            <a:avLst/>
          </a:prstGeom>
          <a:noFill/>
          <a:ln w="9525">
            <a:noFill/>
            <a:miter lim="800000"/>
            <a:headEnd/>
            <a:tailEnd/>
          </a:ln>
        </p:spPr>
      </p:pic>
      <p:pic>
        <p:nvPicPr>
          <p:cNvPr id="232459" name="Picture 4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32460" name="Picture 5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32461" name="Picture 5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32462" name="Picture 52"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11"/>
                                        </p:tgtEl>
                                        <p:attrNameLst>
                                          <p:attrName>style.color</p:attrName>
                                        </p:attrNameLst>
                                      </p:cBhvr>
                                      <p:by>
                                        <p:hsl h="7200000" s="0" l="0"/>
                                      </p:by>
                                    </p:animClr>
                                    <p:animClr clrSpc="hsl" dir="cw">
                                      <p:cBhvr>
                                        <p:cTn id="12" dur="500" fill="hold"/>
                                        <p:tgtEl>
                                          <p:spTgt spid="42011"/>
                                        </p:tgtEl>
                                        <p:attrNameLst>
                                          <p:attrName>fillcolor</p:attrName>
                                        </p:attrNameLst>
                                      </p:cBhvr>
                                      <p:by>
                                        <p:hsl h="7200000" s="0" l="0"/>
                                      </p:by>
                                    </p:animClr>
                                    <p:animClr clrSpc="hsl" dir="cw">
                                      <p:cBhvr>
                                        <p:cTn id="13" dur="500" fill="hold"/>
                                        <p:tgtEl>
                                          <p:spTgt spid="42011"/>
                                        </p:tgtEl>
                                        <p:attrNameLst>
                                          <p:attrName>stroke.color</p:attrName>
                                        </p:attrNameLst>
                                      </p:cBhvr>
                                      <p:by>
                                        <p:hsl h="7200000" s="0" l="0"/>
                                      </p:by>
                                    </p:animClr>
                                    <p:set>
                                      <p:cBhvr>
                                        <p:cTn id="14" dur="500" fill="hold"/>
                                        <p:tgtEl>
                                          <p:spTgt spid="42011"/>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2008"/>
                                        </p:tgtEl>
                                        <p:attrNameLst>
                                          <p:attrName>style.color</p:attrName>
                                        </p:attrNameLst>
                                      </p:cBhvr>
                                      <p:by>
                                        <p:hsl h="0" s="-70588" l="0"/>
                                      </p:by>
                                    </p:animClr>
                                    <p:animClr clrSpc="hsl" dir="cw">
                                      <p:cBhvr>
                                        <p:cTn id="17" dur="500" fill="hold"/>
                                        <p:tgtEl>
                                          <p:spTgt spid="42008"/>
                                        </p:tgtEl>
                                        <p:attrNameLst>
                                          <p:attrName>fillcolor</p:attrName>
                                        </p:attrNameLst>
                                      </p:cBhvr>
                                      <p:by>
                                        <p:hsl h="0" s="-70588" l="0"/>
                                      </p:by>
                                    </p:animClr>
                                    <p:animClr clrSpc="hsl" dir="cw">
                                      <p:cBhvr>
                                        <p:cTn id="18" dur="500" fill="hold"/>
                                        <p:tgtEl>
                                          <p:spTgt spid="42008"/>
                                        </p:tgtEl>
                                        <p:attrNameLst>
                                          <p:attrName>stroke.color</p:attrName>
                                        </p:attrNameLst>
                                      </p:cBhvr>
                                      <p:by>
                                        <p:hsl h="0" s="-70588" l="0"/>
                                      </p:by>
                                    </p:animClr>
                                    <p:set>
                                      <p:cBhvr>
                                        <p:cTn id="19" dur="500" fill="hold"/>
                                        <p:tgtEl>
                                          <p:spTgt spid="42008"/>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2009"/>
                                        </p:tgtEl>
                                        <p:attrNameLst>
                                          <p:attrName>style.color</p:attrName>
                                        </p:attrNameLst>
                                      </p:cBhvr>
                                      <p:by>
                                        <p:hsl h="0" s="-70588" l="0"/>
                                      </p:by>
                                    </p:animClr>
                                    <p:animClr clrSpc="hsl" dir="cw">
                                      <p:cBhvr>
                                        <p:cTn id="22" dur="500" fill="hold"/>
                                        <p:tgtEl>
                                          <p:spTgt spid="42009"/>
                                        </p:tgtEl>
                                        <p:attrNameLst>
                                          <p:attrName>fillcolor</p:attrName>
                                        </p:attrNameLst>
                                      </p:cBhvr>
                                      <p:by>
                                        <p:hsl h="0" s="-70588" l="0"/>
                                      </p:by>
                                    </p:animClr>
                                    <p:animClr clrSpc="hsl" dir="cw">
                                      <p:cBhvr>
                                        <p:cTn id="23" dur="500" fill="hold"/>
                                        <p:tgtEl>
                                          <p:spTgt spid="42009"/>
                                        </p:tgtEl>
                                        <p:attrNameLst>
                                          <p:attrName>stroke.color</p:attrName>
                                        </p:attrNameLst>
                                      </p:cBhvr>
                                      <p:by>
                                        <p:hsl h="0" s="-70588" l="0"/>
                                      </p:by>
                                    </p:animClr>
                                    <p:set>
                                      <p:cBhvr>
                                        <p:cTn id="24" dur="500" fill="hold"/>
                                        <p:tgtEl>
                                          <p:spTgt spid="42009"/>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10"/>
                                        </p:tgtEl>
                                        <p:attrNameLst>
                                          <p:attrName>style.color</p:attrName>
                                        </p:attrNameLst>
                                      </p:cBhvr>
                                      <p:by>
                                        <p:hsl h="0" s="-70588" l="0"/>
                                      </p:by>
                                    </p:animClr>
                                    <p:animClr clrSpc="hsl" dir="cw">
                                      <p:cBhvr>
                                        <p:cTn id="27" dur="500" fill="hold"/>
                                        <p:tgtEl>
                                          <p:spTgt spid="42010"/>
                                        </p:tgtEl>
                                        <p:attrNameLst>
                                          <p:attrName>fillcolor</p:attrName>
                                        </p:attrNameLst>
                                      </p:cBhvr>
                                      <p:by>
                                        <p:hsl h="0" s="-70588" l="0"/>
                                      </p:by>
                                    </p:animClr>
                                    <p:animClr clrSpc="hsl" dir="cw">
                                      <p:cBhvr>
                                        <p:cTn id="28" dur="500" fill="hold"/>
                                        <p:tgtEl>
                                          <p:spTgt spid="42010"/>
                                        </p:tgtEl>
                                        <p:attrNameLst>
                                          <p:attrName>stroke.color</p:attrName>
                                        </p:attrNameLst>
                                      </p:cBhvr>
                                      <p:by>
                                        <p:hsl h="0" s="-70588" l="0"/>
                                      </p:by>
                                    </p:animClr>
                                    <p:set>
                                      <p:cBhvr>
                                        <p:cTn id="29" dur="500" fill="hold"/>
                                        <p:tgtEl>
                                          <p:spTgt spid="42010"/>
                                        </p:tgtEl>
                                        <p:attrNameLst>
                                          <p:attrName>fill.type</p:attrName>
                                        </p:attrNameLst>
                                      </p:cBhvr>
                                      <p:to>
                                        <p:strVal val="solid"/>
                                      </p:to>
                                    </p:set>
                                  </p:childTnLst>
                                </p:cTn>
                              </p:par>
                              <p:par>
                                <p:cTn id="30" presetID="25" presetClass="emph" presetSubtype="0" fill="hold" grpId="0" nodeType="withEffect">
                                  <p:stCondLst>
                                    <p:cond delay="0"/>
                                  </p:stCondLst>
                                  <p:childTnLst>
                                    <p:animClr clrSpc="hsl" dir="cw">
                                      <p:cBhvr override="childStyle">
                                        <p:cTn id="31" dur="500" fill="hold"/>
                                        <p:tgtEl>
                                          <p:spTgt spid="3"/>
                                        </p:tgtEl>
                                        <p:attrNameLst>
                                          <p:attrName>style.color</p:attrName>
                                        </p:attrNameLst>
                                      </p:cBhvr>
                                      <p:by>
                                        <p:hsl h="0" s="-70588" l="0"/>
                                      </p:by>
                                    </p:animClr>
                                    <p:animClr clrSpc="hsl" dir="cw">
                                      <p:cBhvr>
                                        <p:cTn id="32" dur="500" fill="hold"/>
                                        <p:tgtEl>
                                          <p:spTgt spid="3"/>
                                        </p:tgtEl>
                                        <p:attrNameLst>
                                          <p:attrName>fillcolor</p:attrName>
                                        </p:attrNameLst>
                                      </p:cBhvr>
                                      <p:by>
                                        <p:hsl h="0" s="-70588" l="0"/>
                                      </p:by>
                                    </p:animClr>
                                    <p:animClr clrSpc="hsl" dir="cw">
                                      <p:cBhvr>
                                        <p:cTn id="33" dur="500" fill="hold"/>
                                        <p:tgtEl>
                                          <p:spTgt spid="3"/>
                                        </p:tgtEl>
                                        <p:attrNameLst>
                                          <p:attrName>stroke.color</p:attrName>
                                        </p:attrNameLst>
                                      </p:cBhvr>
                                      <p:by>
                                        <p:hsl h="0" s="-70588" l="0"/>
                                      </p:by>
                                    </p:animClr>
                                    <p:set>
                                      <p:cBhvr>
                                        <p:cTn id="34"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P spid="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F</a:t>
            </a:r>
          </a:p>
        </p:txBody>
      </p:sp>
      <p:sp>
        <p:nvSpPr>
          <p:cNvPr id="23347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52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819150" y="2767013"/>
            <a:ext cx="7799388" cy="2289175"/>
          </a:xfrm>
          <a:prstGeom prst="rect">
            <a:avLst/>
          </a:prstGeom>
          <a:noFill/>
          <a:ln w="9525">
            <a:noFill/>
            <a:miter lim="800000"/>
            <a:headEnd/>
            <a:tailEnd/>
          </a:ln>
        </p:spPr>
        <p:txBody>
          <a:bodyPr>
            <a:spAutoFit/>
          </a:bodyPr>
          <a:lstStyle/>
          <a:p>
            <a:pPr algn="ctr"/>
            <a:r>
              <a:rPr lang="fr-FR"/>
              <a:t>La qualité de vie au travail devient une question de plus en plus centrale dans la stratégie des entreprises. </a:t>
            </a:r>
          </a:p>
          <a:p>
            <a:pPr algn="ctr"/>
            <a:endParaRPr lang="fr-FR"/>
          </a:p>
          <a:p>
            <a:pPr algn="ctr"/>
            <a:r>
              <a:rPr lang="fr-FR"/>
              <a:t>L’ANACT se fixe pour objectif de permettre aux salariés et employeurs de recourir à des méthodes et outils efficaces pour améliorer les conditions de travail dans un objectif partagé : transformer les contraintes et défis d’aujourd’hui et de demain à leur avantage. </a:t>
            </a:r>
          </a:p>
          <a:p>
            <a:pPr algn="ctr"/>
            <a:endParaRPr lang="fr-FR"/>
          </a:p>
        </p:txBody>
      </p:sp>
      <p:pic>
        <p:nvPicPr>
          <p:cNvPr id="233477" name="Picture 6" descr="qvt4"/>
          <p:cNvPicPr>
            <a:picLocks noChangeAspect="1" noChangeArrowheads="1"/>
          </p:cNvPicPr>
          <p:nvPr/>
        </p:nvPicPr>
        <p:blipFill>
          <a:blip r:embed="rId2"/>
          <a:srcRect/>
          <a:stretch>
            <a:fillRect/>
          </a:stretch>
        </p:blipFill>
        <p:spPr bwMode="auto">
          <a:xfrm>
            <a:off x="7473950" y="214313"/>
            <a:ext cx="1438275" cy="901700"/>
          </a:xfrm>
          <a:prstGeom prst="rect">
            <a:avLst/>
          </a:prstGeom>
          <a:noFill/>
          <a:ln w="9525">
            <a:noFill/>
            <a:miter lim="800000"/>
            <a:headEnd/>
            <a:tailEnd/>
          </a:ln>
        </p:spPr>
      </p:pic>
      <p:sp>
        <p:nvSpPr>
          <p:cNvPr id="152583" name="Text Box 7"/>
          <p:cNvSpPr txBox="1">
            <a:spLocks noChangeArrowheads="1"/>
          </p:cNvSpPr>
          <p:nvPr/>
        </p:nvSpPr>
        <p:spPr bwMode="auto">
          <a:xfrm>
            <a:off x="4756150" y="6456363"/>
            <a:ext cx="4362450" cy="244475"/>
          </a:xfrm>
          <a:prstGeom prst="rect">
            <a:avLst/>
          </a:prstGeom>
          <a:noFill/>
          <a:ln w="9525">
            <a:noFill/>
            <a:miter lim="800000"/>
            <a:headEnd/>
            <a:tailEnd/>
          </a:ln>
        </p:spPr>
        <p:txBody>
          <a:bodyPr>
            <a:spAutoFit/>
          </a:bodyPr>
          <a:lstStyle/>
          <a:p>
            <a:r>
              <a:rPr lang="fr-FR" sz="1000">
                <a:solidFill>
                  <a:schemeClr val="tx2"/>
                </a:solidFill>
              </a:rPr>
              <a:t>Source :  « 10 questions sur la qualité de vie au travail » - ANACT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364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itre 1"/>
          <p:cNvSpPr>
            <a:spLocks noGrp="1"/>
          </p:cNvSpPr>
          <p:nvPr>
            <p:ph type="title" idx="4294967295"/>
          </p:nvPr>
        </p:nvSpPr>
        <p:spPr/>
        <p:txBody>
          <a:bodyPr/>
          <a:lstStyle/>
          <a:p>
            <a:pPr eaLnBrk="1" hangingPunct="1"/>
            <a:r>
              <a:rPr lang="fr-FR" sz="2000" b="1" smtClean="0"/>
              <a:t>Dans quel cas la visite médicale n’est elle pas obligatoire ?</a:t>
            </a:r>
          </a:p>
        </p:txBody>
      </p:sp>
      <p:sp>
        <p:nvSpPr>
          <p:cNvPr id="23449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 l'embauche</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Une fois tous les deux ans</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Après une absence pour cause de  maladie professionnelle</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Après un congé maternité</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 la suite d’un licenciement</a:t>
            </a:r>
          </a:p>
        </p:txBody>
      </p:sp>
      <p:pic>
        <p:nvPicPr>
          <p:cNvPr id="234505"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34506"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34507"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11"/>
                                        </p:tgtEl>
                                        <p:attrNameLst>
                                          <p:attrName>style.color</p:attrName>
                                        </p:attrNameLst>
                                      </p:cBhvr>
                                      <p:by>
                                        <p:hsl h="7200000" s="0" l="0"/>
                                      </p:by>
                                    </p:animClr>
                                    <p:animClr clrSpc="hsl" dir="cw">
                                      <p:cBhvr>
                                        <p:cTn id="7" dur="500" fill="hold"/>
                                        <p:tgtEl>
                                          <p:spTgt spid="42011"/>
                                        </p:tgtEl>
                                        <p:attrNameLst>
                                          <p:attrName>fillcolor</p:attrName>
                                        </p:attrNameLst>
                                      </p:cBhvr>
                                      <p:by>
                                        <p:hsl h="7200000" s="0" l="0"/>
                                      </p:by>
                                    </p:animClr>
                                    <p:animClr clrSpc="hsl" dir="cw">
                                      <p:cBhvr>
                                        <p:cTn id="8" dur="500" fill="hold"/>
                                        <p:tgtEl>
                                          <p:spTgt spid="42011"/>
                                        </p:tgtEl>
                                        <p:attrNameLst>
                                          <p:attrName>stroke.color</p:attrName>
                                        </p:attrNameLst>
                                      </p:cBhvr>
                                      <p:by>
                                        <p:hsl h="7200000" s="0" l="0"/>
                                      </p:by>
                                    </p:animClr>
                                    <p:set>
                                      <p:cBhvr>
                                        <p:cTn id="9" dur="500" fill="hold"/>
                                        <p:tgtEl>
                                          <p:spTgt spid="42011"/>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2010"/>
                                        </p:tgtEl>
                                        <p:attrNameLst>
                                          <p:attrName>style.color</p:attrName>
                                        </p:attrNameLst>
                                      </p:cBhvr>
                                      <p:by>
                                        <p:hsl h="0" s="-70588" l="0"/>
                                      </p:by>
                                    </p:animClr>
                                    <p:animClr clrSpc="hsl" dir="cw">
                                      <p:cBhvr>
                                        <p:cTn id="12" dur="500" fill="hold"/>
                                        <p:tgtEl>
                                          <p:spTgt spid="42010"/>
                                        </p:tgtEl>
                                        <p:attrNameLst>
                                          <p:attrName>fillcolor</p:attrName>
                                        </p:attrNameLst>
                                      </p:cBhvr>
                                      <p:by>
                                        <p:hsl h="0" s="-70588" l="0"/>
                                      </p:by>
                                    </p:animClr>
                                    <p:animClr clrSpc="hsl" dir="cw">
                                      <p:cBhvr>
                                        <p:cTn id="13" dur="500" fill="hold"/>
                                        <p:tgtEl>
                                          <p:spTgt spid="42010"/>
                                        </p:tgtEl>
                                        <p:attrNameLst>
                                          <p:attrName>stroke.color</p:attrName>
                                        </p:attrNameLst>
                                      </p:cBhvr>
                                      <p:by>
                                        <p:hsl h="0" s="-70588" l="0"/>
                                      </p:by>
                                    </p:animClr>
                                    <p:set>
                                      <p:cBhvr>
                                        <p:cTn id="14" dur="500" fill="hold"/>
                                        <p:tgtEl>
                                          <p:spTgt spid="4201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0" s="-70588" l="0"/>
                                      </p:by>
                                    </p:animClr>
                                    <p:animClr clrSpc="hsl" dir="cw">
                                      <p:cBhvr>
                                        <p:cTn id="17" dur="500" fill="hold"/>
                                        <p:tgtEl>
                                          <p:spTgt spid="42009"/>
                                        </p:tgtEl>
                                        <p:attrNameLst>
                                          <p:attrName>fillcolor</p:attrName>
                                        </p:attrNameLst>
                                      </p:cBhvr>
                                      <p:by>
                                        <p:hsl h="0" s="-70588" l="0"/>
                                      </p:by>
                                    </p:animClr>
                                    <p:animClr clrSpc="hsl" dir="cw">
                                      <p:cBhvr>
                                        <p:cTn id="18" dur="500" fill="hold"/>
                                        <p:tgtEl>
                                          <p:spTgt spid="42009"/>
                                        </p:tgtEl>
                                        <p:attrNameLst>
                                          <p:attrName>stroke.color</p:attrName>
                                        </p:attrNameLst>
                                      </p:cBhvr>
                                      <p:by>
                                        <p:hsl h="0" s="-70588" l="0"/>
                                      </p:by>
                                    </p:animClr>
                                    <p:set>
                                      <p:cBhvr>
                                        <p:cTn id="19" dur="500" fill="hold"/>
                                        <p:tgtEl>
                                          <p:spTgt spid="42009"/>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2007"/>
                                        </p:tgtEl>
                                        <p:attrNameLst>
                                          <p:attrName>style.color</p:attrName>
                                        </p:attrNameLst>
                                      </p:cBhvr>
                                      <p:by>
                                        <p:hsl h="0" s="-70588" l="0"/>
                                      </p:by>
                                    </p:animClr>
                                    <p:animClr clrSpc="hsl" dir="cw">
                                      <p:cBhvr>
                                        <p:cTn id="22" dur="500" fill="hold"/>
                                        <p:tgtEl>
                                          <p:spTgt spid="42007"/>
                                        </p:tgtEl>
                                        <p:attrNameLst>
                                          <p:attrName>fillcolor</p:attrName>
                                        </p:attrNameLst>
                                      </p:cBhvr>
                                      <p:by>
                                        <p:hsl h="0" s="-70588" l="0"/>
                                      </p:by>
                                    </p:animClr>
                                    <p:animClr clrSpc="hsl" dir="cw">
                                      <p:cBhvr>
                                        <p:cTn id="23" dur="500" fill="hold"/>
                                        <p:tgtEl>
                                          <p:spTgt spid="42007"/>
                                        </p:tgtEl>
                                        <p:attrNameLst>
                                          <p:attrName>stroke.color</p:attrName>
                                        </p:attrNameLst>
                                      </p:cBhvr>
                                      <p:by>
                                        <p:hsl h="0" s="-70588" l="0"/>
                                      </p:by>
                                    </p:animClr>
                                    <p:set>
                                      <p:cBhvr>
                                        <p:cTn id="24" dur="500" fill="hold"/>
                                        <p:tgtEl>
                                          <p:spTgt spid="42007"/>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08"/>
                                        </p:tgtEl>
                                        <p:attrNameLst>
                                          <p:attrName>style.color</p:attrName>
                                        </p:attrNameLst>
                                      </p:cBhvr>
                                      <p:by>
                                        <p:hsl h="0" s="-70588" l="0"/>
                                      </p:by>
                                    </p:animClr>
                                    <p:animClr clrSpc="hsl" dir="cw">
                                      <p:cBhvr>
                                        <p:cTn id="27" dur="500" fill="hold"/>
                                        <p:tgtEl>
                                          <p:spTgt spid="42008"/>
                                        </p:tgtEl>
                                        <p:attrNameLst>
                                          <p:attrName>fillcolor</p:attrName>
                                        </p:attrNameLst>
                                      </p:cBhvr>
                                      <p:by>
                                        <p:hsl h="0" s="-70588" l="0"/>
                                      </p:by>
                                    </p:animClr>
                                    <p:animClr clrSpc="hsl" dir="cw">
                                      <p:cBhvr>
                                        <p:cTn id="28" dur="500" fill="hold"/>
                                        <p:tgtEl>
                                          <p:spTgt spid="42008"/>
                                        </p:tgtEl>
                                        <p:attrNameLst>
                                          <p:attrName>stroke.color</p:attrName>
                                        </p:attrNameLst>
                                      </p:cBhvr>
                                      <p:by>
                                        <p:hsl h="0" s="-70588" l="0"/>
                                      </p:by>
                                    </p:animClr>
                                    <p:set>
                                      <p:cBhvr>
                                        <p:cTn id="29" dur="500" fill="hold"/>
                                        <p:tgtEl>
                                          <p:spTgt spid="420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E</a:t>
            </a:r>
          </a:p>
        </p:txBody>
      </p:sp>
      <p:sp>
        <p:nvSpPr>
          <p:cNvPr id="23552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53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819150" y="3259138"/>
            <a:ext cx="7799388" cy="1465262"/>
          </a:xfrm>
          <a:prstGeom prst="rect">
            <a:avLst/>
          </a:prstGeom>
          <a:noFill/>
          <a:ln w="9525">
            <a:noFill/>
            <a:miter lim="800000"/>
            <a:headEnd/>
            <a:tailEnd/>
          </a:ln>
        </p:spPr>
        <p:txBody>
          <a:bodyPr>
            <a:spAutoFit/>
          </a:bodyPr>
          <a:lstStyle/>
          <a:p>
            <a:pPr algn="ctr"/>
            <a:r>
              <a:rPr lang="fr-FR">
                <a:solidFill>
                  <a:schemeClr val="accent2"/>
                </a:solidFill>
              </a:rPr>
              <a:t>Tous les salariés bénéficient d'un suivi individuel de leur état de santé intégré dans une démarche globale de prévention des risques professionnels</a:t>
            </a:r>
            <a:r>
              <a:rPr lang="fr-FR"/>
              <a:t>. Dans ce cadre, ils sont soumis à des examens médicaux, et ce dès leur embauche, puis périodiquement, ainsi qu'à l'occasion d’événements particuliers.</a:t>
            </a:r>
          </a:p>
        </p:txBody>
      </p:sp>
      <p:sp>
        <p:nvSpPr>
          <p:cNvPr id="152583" name="Text Box 7"/>
          <p:cNvSpPr txBox="1">
            <a:spLocks noChangeArrowheads="1"/>
          </p:cNvSpPr>
          <p:nvPr/>
        </p:nvSpPr>
        <p:spPr bwMode="auto">
          <a:xfrm>
            <a:off x="5994400" y="6519863"/>
            <a:ext cx="4362450" cy="244475"/>
          </a:xfrm>
          <a:prstGeom prst="rect">
            <a:avLst/>
          </a:prstGeom>
          <a:noFill/>
          <a:ln w="9525">
            <a:noFill/>
            <a:miter lim="800000"/>
            <a:headEnd/>
            <a:tailEnd/>
          </a:ln>
        </p:spPr>
        <p:txBody>
          <a:bodyPr>
            <a:spAutoFit/>
          </a:bodyPr>
          <a:lstStyle/>
          <a:p>
            <a:r>
              <a:rPr lang="fr-FR" sz="1000">
                <a:solidFill>
                  <a:schemeClr val="tx2"/>
                </a:solidFill>
              </a:rPr>
              <a:t>Source :  Association Paritaire de Santé au Travail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128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itre 1"/>
          <p:cNvSpPr>
            <a:spLocks noGrp="1"/>
          </p:cNvSpPr>
          <p:nvPr>
            <p:ph type="title" idx="4294967295"/>
          </p:nvPr>
        </p:nvSpPr>
        <p:spPr/>
        <p:txBody>
          <a:bodyPr/>
          <a:lstStyle/>
          <a:p>
            <a:pPr eaLnBrk="1" hangingPunct="1"/>
            <a:r>
              <a:rPr lang="fr-FR" sz="2000" b="1" smtClean="0"/>
              <a:t>Sous estimer la sécurité de ses salariés peut coûter à un chef d'entreprise:</a:t>
            </a:r>
            <a:r>
              <a:rPr lang="fr-FR" smtClean="0"/>
              <a:t> </a:t>
            </a:r>
          </a:p>
        </p:txBody>
      </p:sp>
      <p:sp>
        <p:nvSpPr>
          <p:cNvPr id="23654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Rien du tout</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avertissement</a:t>
            </a:r>
          </a:p>
        </p:txBody>
      </p:sp>
      <p:sp>
        <p:nvSpPr>
          <p:cNvPr id="43031" name="AutoShape 23"/>
          <p:cNvSpPr>
            <a:spLocks noChangeArrowheads="1"/>
          </p:cNvSpPr>
          <p:nvPr/>
        </p:nvSpPr>
        <p:spPr bwMode="auto">
          <a:xfrm>
            <a:off x="400050" y="366712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Une peine d'emprisonnement et/ ou une contravention pouvant aller jusqu'à 45 000euros</a:t>
            </a:r>
            <a:r>
              <a:rPr lang="fr-FR">
                <a:latin typeface="Bliss Light" pitchFamily="2" charset="0"/>
              </a:rPr>
              <a:t> </a:t>
            </a:r>
          </a:p>
        </p:txBody>
      </p:sp>
      <p:pic>
        <p:nvPicPr>
          <p:cNvPr id="236551" name="Picture 45" descr="sécurité2"/>
          <p:cNvPicPr>
            <a:picLocks noChangeAspect="1" noChangeArrowheads="1"/>
          </p:cNvPicPr>
          <p:nvPr/>
        </p:nvPicPr>
        <p:blipFill>
          <a:blip r:embed="rId2"/>
          <a:srcRect/>
          <a:stretch>
            <a:fillRect/>
          </a:stretch>
        </p:blipFill>
        <p:spPr bwMode="auto">
          <a:xfrm>
            <a:off x="8299450" y="196850"/>
            <a:ext cx="611188" cy="919163"/>
          </a:xfrm>
          <a:prstGeom prst="rect">
            <a:avLst/>
          </a:prstGeom>
          <a:noFill/>
          <a:ln w="9525">
            <a:noFill/>
            <a:miter lim="800000"/>
            <a:headEnd/>
            <a:tailEnd/>
          </a:ln>
        </p:spPr>
      </p:pic>
      <p:pic>
        <p:nvPicPr>
          <p:cNvPr id="236552" name="Picture 46"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36553" name="Picture 47"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36554" name="Picture 48"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36555" name="Picture 49"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30"/>
                                        </p:tgtEl>
                                        <p:attrNameLst>
                                          <p:attrName>style.color</p:attrName>
                                        </p:attrNameLst>
                                      </p:cBhvr>
                                      <p:by>
                                        <p:hsl h="7200000" s="0" l="0"/>
                                      </p:by>
                                    </p:animClr>
                                    <p:animClr clrSpc="hsl" dir="cw">
                                      <p:cBhvr>
                                        <p:cTn id="7" dur="500" fill="hold"/>
                                        <p:tgtEl>
                                          <p:spTgt spid="43030"/>
                                        </p:tgtEl>
                                        <p:attrNameLst>
                                          <p:attrName>fillcolor</p:attrName>
                                        </p:attrNameLst>
                                      </p:cBhvr>
                                      <p:by>
                                        <p:hsl h="7200000" s="0" l="0"/>
                                      </p:by>
                                    </p:animClr>
                                    <p:animClr clrSpc="hsl" dir="cw">
                                      <p:cBhvr>
                                        <p:cTn id="8" dur="500" fill="hold"/>
                                        <p:tgtEl>
                                          <p:spTgt spid="43030"/>
                                        </p:tgtEl>
                                        <p:attrNameLst>
                                          <p:attrName>stroke.color</p:attrName>
                                        </p:attrNameLst>
                                      </p:cBhvr>
                                      <p:by>
                                        <p:hsl h="7200000" s="0" l="0"/>
                                      </p:by>
                                    </p:animClr>
                                    <p:set>
                                      <p:cBhvr>
                                        <p:cTn id="9" dur="500" fill="hold"/>
                                        <p:tgtEl>
                                          <p:spTgt spid="43030"/>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3031"/>
                                        </p:tgtEl>
                                        <p:attrNameLst>
                                          <p:attrName>style.color</p:attrName>
                                        </p:attrNameLst>
                                      </p:cBhvr>
                                      <p:by>
                                        <p:hsl h="7200000" s="0" l="0"/>
                                      </p:by>
                                    </p:animClr>
                                    <p:animClr clrSpc="hsl" dir="cw">
                                      <p:cBhvr>
                                        <p:cTn id="12" dur="500" fill="hold"/>
                                        <p:tgtEl>
                                          <p:spTgt spid="43031"/>
                                        </p:tgtEl>
                                        <p:attrNameLst>
                                          <p:attrName>fillcolor</p:attrName>
                                        </p:attrNameLst>
                                      </p:cBhvr>
                                      <p:by>
                                        <p:hsl h="7200000" s="0" l="0"/>
                                      </p:by>
                                    </p:animClr>
                                    <p:animClr clrSpc="hsl" dir="cw">
                                      <p:cBhvr>
                                        <p:cTn id="13" dur="500" fill="hold"/>
                                        <p:tgtEl>
                                          <p:spTgt spid="43031"/>
                                        </p:tgtEl>
                                        <p:attrNameLst>
                                          <p:attrName>stroke.color</p:attrName>
                                        </p:attrNameLst>
                                      </p:cBhvr>
                                      <p:by>
                                        <p:hsl h="7200000" s="0" l="0"/>
                                      </p:by>
                                    </p:animClr>
                                    <p:set>
                                      <p:cBhvr>
                                        <p:cTn id="14" dur="500" fill="hold"/>
                                        <p:tgtEl>
                                          <p:spTgt spid="43031"/>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29"/>
                                        </p:tgtEl>
                                        <p:attrNameLst>
                                          <p:attrName>style.color</p:attrName>
                                        </p:attrNameLst>
                                      </p:cBhvr>
                                      <p:by>
                                        <p:hsl h="0" s="-70588" l="0"/>
                                      </p:by>
                                    </p:animClr>
                                    <p:animClr clrSpc="hsl" dir="cw">
                                      <p:cBhvr>
                                        <p:cTn id="17" dur="500" fill="hold"/>
                                        <p:tgtEl>
                                          <p:spTgt spid="43029"/>
                                        </p:tgtEl>
                                        <p:attrNameLst>
                                          <p:attrName>fillcolor</p:attrName>
                                        </p:attrNameLst>
                                      </p:cBhvr>
                                      <p:by>
                                        <p:hsl h="0" s="-70588" l="0"/>
                                      </p:by>
                                    </p:animClr>
                                    <p:animClr clrSpc="hsl" dir="cw">
                                      <p:cBhvr>
                                        <p:cTn id="18" dur="500" fill="hold"/>
                                        <p:tgtEl>
                                          <p:spTgt spid="43029"/>
                                        </p:tgtEl>
                                        <p:attrNameLst>
                                          <p:attrName>stroke.color</p:attrName>
                                        </p:attrNameLst>
                                      </p:cBhvr>
                                      <p:by>
                                        <p:hsl h="0" s="-70588" l="0"/>
                                      </p:by>
                                    </p:animClr>
                                    <p:set>
                                      <p:cBhvr>
                                        <p:cTn id="19" dur="500" fill="hold"/>
                                        <p:tgtEl>
                                          <p:spTgt spid="430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fr-FR" smtClean="0"/>
              <a:t>Réponses : B, C</a:t>
            </a:r>
          </a:p>
        </p:txBody>
      </p:sp>
      <p:sp>
        <p:nvSpPr>
          <p:cNvPr id="23757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54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763588" y="2922588"/>
            <a:ext cx="7727950" cy="3113087"/>
          </a:xfrm>
          <a:prstGeom prst="rect">
            <a:avLst/>
          </a:prstGeom>
          <a:noFill/>
          <a:ln w="9525">
            <a:noFill/>
            <a:miter lim="800000"/>
            <a:headEnd/>
            <a:tailEnd/>
          </a:ln>
        </p:spPr>
        <p:txBody>
          <a:bodyPr>
            <a:spAutoFit/>
          </a:bodyPr>
          <a:lstStyle/>
          <a:p>
            <a:pPr algn="ctr"/>
            <a:r>
              <a:rPr lang="fr-FR"/>
              <a:t>Il est du </a:t>
            </a:r>
            <a:r>
              <a:rPr lang="fr-FR">
                <a:solidFill>
                  <a:schemeClr val="accent2"/>
                </a:solidFill>
              </a:rPr>
              <a:t>devoir de l’employeur</a:t>
            </a:r>
            <a:r>
              <a:rPr lang="fr-FR"/>
              <a:t> de </a:t>
            </a:r>
            <a:r>
              <a:rPr lang="fr-FR">
                <a:solidFill>
                  <a:schemeClr val="accent2"/>
                </a:solidFill>
              </a:rPr>
              <a:t>mettre en place des mesures</a:t>
            </a:r>
            <a:r>
              <a:rPr lang="fr-FR"/>
              <a:t> pour protéger la </a:t>
            </a:r>
            <a:r>
              <a:rPr lang="fr-FR">
                <a:solidFill>
                  <a:schemeClr val="accent2"/>
                </a:solidFill>
              </a:rPr>
              <a:t>santé et la sécurité de ses salariés</a:t>
            </a:r>
            <a:r>
              <a:rPr lang="fr-FR"/>
              <a:t> ! </a:t>
            </a:r>
          </a:p>
          <a:p>
            <a:pPr algn="ctr"/>
            <a:endParaRPr lang="fr-FR"/>
          </a:p>
          <a:p>
            <a:pPr algn="ctr"/>
            <a:r>
              <a:rPr lang="fr-FR"/>
              <a:t>L'employeur doit </a:t>
            </a:r>
            <a:r>
              <a:rPr lang="fr-FR">
                <a:solidFill>
                  <a:schemeClr val="accent2"/>
                </a:solidFill>
              </a:rPr>
              <a:t>veiller à la sécurité et à la protection de la santé</a:t>
            </a:r>
            <a:r>
              <a:rPr lang="fr-FR"/>
              <a:t> de ses salariés. Il doit prendre les mesures de </a:t>
            </a:r>
            <a:r>
              <a:rPr lang="fr-FR">
                <a:solidFill>
                  <a:schemeClr val="accent2"/>
                </a:solidFill>
              </a:rPr>
              <a:t>prévention des risques professionnels</a:t>
            </a:r>
            <a:r>
              <a:rPr lang="fr-FR"/>
              <a:t> nécessaires et </a:t>
            </a:r>
            <a:r>
              <a:rPr lang="fr-FR">
                <a:solidFill>
                  <a:schemeClr val="accent2"/>
                </a:solidFill>
              </a:rPr>
              <a:t>informer et former ses salariés sur ces risques</a:t>
            </a:r>
            <a:r>
              <a:rPr lang="fr-FR"/>
              <a:t>. Il doit aussi </a:t>
            </a:r>
            <a:r>
              <a:rPr lang="fr-FR">
                <a:solidFill>
                  <a:schemeClr val="accent2"/>
                </a:solidFill>
              </a:rPr>
              <a:t>respecter certaines règles dans l'aménagement et l’utilisation des locaux de travail</a:t>
            </a:r>
            <a:r>
              <a:rPr lang="fr-FR"/>
              <a:t>. </a:t>
            </a:r>
          </a:p>
          <a:p>
            <a:pPr algn="ctr"/>
            <a:endParaRPr lang="fr-FR"/>
          </a:p>
          <a:p>
            <a:pPr algn="ctr"/>
            <a:r>
              <a:rPr lang="fr-FR"/>
              <a:t>L'employeur négligent engage sa responsabilité!</a:t>
            </a:r>
          </a:p>
          <a:p>
            <a:pPr algn="ctr"/>
            <a:endParaRPr lang="fr-FR"/>
          </a:p>
        </p:txBody>
      </p:sp>
      <p:pic>
        <p:nvPicPr>
          <p:cNvPr id="237573" name="Picture 6" descr="sécurité2"/>
          <p:cNvPicPr>
            <a:picLocks noChangeAspect="1" noChangeArrowheads="1"/>
          </p:cNvPicPr>
          <p:nvPr/>
        </p:nvPicPr>
        <p:blipFill>
          <a:blip r:embed="rId2"/>
          <a:srcRect/>
          <a:stretch>
            <a:fillRect/>
          </a:stretch>
        </p:blipFill>
        <p:spPr bwMode="auto">
          <a:xfrm>
            <a:off x="8299450" y="196850"/>
            <a:ext cx="611188" cy="919163"/>
          </a:xfrm>
          <a:prstGeom prst="rect">
            <a:avLst/>
          </a:prstGeom>
          <a:noFill/>
          <a:ln w="9525">
            <a:noFill/>
            <a:miter lim="800000"/>
            <a:headEnd/>
            <a:tailEnd/>
          </a:ln>
        </p:spPr>
      </p:pic>
      <p:sp>
        <p:nvSpPr>
          <p:cNvPr id="93191" name="Text Box 7"/>
          <p:cNvSpPr txBox="1">
            <a:spLocks noChangeArrowheads="1"/>
          </p:cNvSpPr>
          <p:nvPr/>
        </p:nvSpPr>
        <p:spPr bwMode="auto">
          <a:xfrm>
            <a:off x="4756150" y="6456363"/>
            <a:ext cx="4362450" cy="244475"/>
          </a:xfrm>
          <a:prstGeom prst="rect">
            <a:avLst/>
          </a:prstGeom>
          <a:noFill/>
          <a:ln w="9525">
            <a:noFill/>
            <a:miter lim="800000"/>
            <a:headEnd/>
            <a:tailEnd/>
          </a:ln>
        </p:spPr>
        <p:txBody>
          <a:bodyPr>
            <a:spAutoFit/>
          </a:bodyPr>
          <a:lstStyle/>
          <a:p>
            <a:r>
              <a:rPr lang="fr-FR" sz="1000">
                <a:solidFill>
                  <a:schemeClr val="tx2"/>
                </a:solidFill>
              </a:rPr>
              <a:t>Source :  Guide pratique : Cap vers la RSE – Santé et sécurité au travail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7400"/>
                            </p:stCondLst>
                            <p:childTnLst>
                              <p:par>
                                <p:cTn id="17" presetID="1" presetClass="entr" presetSubtype="0" fill="hold" grpId="0" nodeType="afterEffect">
                                  <p:stCondLst>
                                    <p:cond delay="500"/>
                                  </p:stCondLst>
                                  <p:childTnLst>
                                    <p:set>
                                      <p:cBhvr>
                                        <p:cTn id="18" dur="1" fill="hold">
                                          <p:stCondLst>
                                            <p:cond delay="0"/>
                                          </p:stCondLst>
                                        </p:cTn>
                                        <p:tgtEl>
                                          <p:spTgt spid="93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93191" grpId="0"/>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itre 1"/>
          <p:cNvSpPr>
            <a:spLocks noGrp="1"/>
          </p:cNvSpPr>
          <p:nvPr>
            <p:ph type="title" idx="4294967295"/>
          </p:nvPr>
        </p:nvSpPr>
        <p:spPr/>
        <p:txBody>
          <a:bodyPr/>
          <a:lstStyle/>
          <a:p>
            <a:pPr eaLnBrk="1" hangingPunct="1"/>
            <a:r>
              <a:rPr lang="fr-FR" sz="2400" b="1" smtClean="0"/>
              <a:t>D'après vous, quelle est la définition du burnout ?</a:t>
            </a:r>
          </a:p>
        </p:txBody>
      </p:sp>
      <p:sp>
        <p:nvSpPr>
          <p:cNvPr id="23859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Ce sont personnes hyperactives</a:t>
            </a:r>
          </a:p>
        </p:txBody>
      </p:sp>
      <p:sp>
        <p:nvSpPr>
          <p:cNvPr id="43030" name="AutoShape 22"/>
          <p:cNvSpPr>
            <a:spLocks noChangeArrowheads="1"/>
          </p:cNvSpPr>
          <p:nvPr/>
        </p:nvSpPr>
        <p:spPr bwMode="auto">
          <a:xfrm>
            <a:off x="390525" y="3181350"/>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Ce sont des personnes dans un état d’épuisement physique, mental et psychique dû à un environnement professionnel stressant</a:t>
            </a:r>
          </a:p>
        </p:txBody>
      </p:sp>
      <p:sp>
        <p:nvSpPr>
          <p:cNvPr id="43031" name="AutoShape 23"/>
          <p:cNvSpPr>
            <a:spLocks noChangeArrowheads="1"/>
          </p:cNvSpPr>
          <p:nvPr/>
        </p:nvSpPr>
        <p:spPr bwMode="auto">
          <a:xfrm>
            <a:off x="400050" y="39608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Ce sont des personnes qui brûlent des calories plus rapidement que d’autres </a:t>
            </a:r>
          </a:p>
        </p:txBody>
      </p:sp>
      <p:pic>
        <p:nvPicPr>
          <p:cNvPr id="238599"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38600"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38601"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30"/>
                                        </p:tgtEl>
                                        <p:attrNameLst>
                                          <p:attrName>style.color</p:attrName>
                                        </p:attrNameLst>
                                      </p:cBhvr>
                                      <p:by>
                                        <p:hsl h="7200000" s="0" l="0"/>
                                      </p:by>
                                    </p:animClr>
                                    <p:animClr clrSpc="hsl" dir="cw">
                                      <p:cBhvr>
                                        <p:cTn id="7" dur="500" fill="hold"/>
                                        <p:tgtEl>
                                          <p:spTgt spid="43030"/>
                                        </p:tgtEl>
                                        <p:attrNameLst>
                                          <p:attrName>fillcolor</p:attrName>
                                        </p:attrNameLst>
                                      </p:cBhvr>
                                      <p:by>
                                        <p:hsl h="7200000" s="0" l="0"/>
                                      </p:by>
                                    </p:animClr>
                                    <p:animClr clrSpc="hsl" dir="cw">
                                      <p:cBhvr>
                                        <p:cTn id="8" dur="500" fill="hold"/>
                                        <p:tgtEl>
                                          <p:spTgt spid="43030"/>
                                        </p:tgtEl>
                                        <p:attrNameLst>
                                          <p:attrName>stroke.color</p:attrName>
                                        </p:attrNameLst>
                                      </p:cBhvr>
                                      <p:by>
                                        <p:hsl h="7200000" s="0" l="0"/>
                                      </p:by>
                                    </p:animClr>
                                    <p:set>
                                      <p:cBhvr>
                                        <p:cTn id="9" dur="500" fill="hold"/>
                                        <p:tgtEl>
                                          <p:spTgt spid="43030"/>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29"/>
                                        </p:tgtEl>
                                        <p:attrNameLst>
                                          <p:attrName>style.color</p:attrName>
                                        </p:attrNameLst>
                                      </p:cBhvr>
                                      <p:by>
                                        <p:hsl h="0" s="-70588" l="0"/>
                                      </p:by>
                                    </p:animClr>
                                    <p:animClr clrSpc="hsl" dir="cw">
                                      <p:cBhvr>
                                        <p:cTn id="12" dur="500" fill="hold"/>
                                        <p:tgtEl>
                                          <p:spTgt spid="43029"/>
                                        </p:tgtEl>
                                        <p:attrNameLst>
                                          <p:attrName>fillcolor</p:attrName>
                                        </p:attrNameLst>
                                      </p:cBhvr>
                                      <p:by>
                                        <p:hsl h="0" s="-70588" l="0"/>
                                      </p:by>
                                    </p:animClr>
                                    <p:animClr clrSpc="hsl" dir="cw">
                                      <p:cBhvr>
                                        <p:cTn id="13" dur="500" fill="hold"/>
                                        <p:tgtEl>
                                          <p:spTgt spid="43029"/>
                                        </p:tgtEl>
                                        <p:attrNameLst>
                                          <p:attrName>stroke.color</p:attrName>
                                        </p:attrNameLst>
                                      </p:cBhvr>
                                      <p:by>
                                        <p:hsl h="0" s="-70588" l="0"/>
                                      </p:by>
                                    </p:animClr>
                                    <p:set>
                                      <p:cBhvr>
                                        <p:cTn id="14" dur="500" fill="hold"/>
                                        <p:tgtEl>
                                          <p:spTgt spid="43029"/>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0" s="-70588" l="0"/>
                                      </p:by>
                                    </p:animClr>
                                    <p:animClr clrSpc="hsl" dir="cw">
                                      <p:cBhvr>
                                        <p:cTn id="17" dur="500" fill="hold"/>
                                        <p:tgtEl>
                                          <p:spTgt spid="43031"/>
                                        </p:tgtEl>
                                        <p:attrNameLst>
                                          <p:attrName>fillcolor</p:attrName>
                                        </p:attrNameLst>
                                      </p:cBhvr>
                                      <p:by>
                                        <p:hsl h="0" s="-70588" l="0"/>
                                      </p:by>
                                    </p:animClr>
                                    <p:animClr clrSpc="hsl" dir="cw">
                                      <p:cBhvr>
                                        <p:cTn id="18" dur="500" fill="hold"/>
                                        <p:tgtEl>
                                          <p:spTgt spid="43031"/>
                                        </p:tgtEl>
                                        <p:attrNameLst>
                                          <p:attrName>stroke.color</p:attrName>
                                        </p:attrNameLst>
                                      </p:cBhvr>
                                      <p:by>
                                        <p:hsl h="0" s="-70588"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p:cNvSpPr>
          <p:nvPr>
            <p:ph type="title"/>
          </p:nvPr>
        </p:nvSpPr>
        <p:spPr/>
        <p:txBody>
          <a:bodyPr/>
          <a:lstStyle/>
          <a:p>
            <a:r>
              <a:rPr lang="fr-FR" smtClean="0"/>
              <a:t>VIDEO</a:t>
            </a:r>
          </a:p>
        </p:txBody>
      </p:sp>
      <p:sp>
        <p:nvSpPr>
          <p:cNvPr id="329732" name="Text Box 4"/>
          <p:cNvSpPr txBox="1">
            <a:spLocks noChangeArrowheads="1"/>
          </p:cNvSpPr>
          <p:nvPr/>
        </p:nvSpPr>
        <p:spPr bwMode="auto">
          <a:xfrm>
            <a:off x="1700213" y="3176588"/>
            <a:ext cx="5630862" cy="366712"/>
          </a:xfrm>
          <a:prstGeom prst="rect">
            <a:avLst/>
          </a:prstGeom>
          <a:noFill/>
          <a:ln w="9525">
            <a:noFill/>
            <a:miter lim="800000"/>
            <a:headEnd/>
            <a:tailEnd/>
          </a:ln>
          <a:effectLst/>
        </p:spPr>
        <p:txBody>
          <a:bodyPr>
            <a:spAutoFit/>
          </a:bodyPr>
          <a:lstStyle/>
          <a:p>
            <a:pPr defTabSz="914400">
              <a:spcBef>
                <a:spcPct val="50000"/>
              </a:spcBef>
            </a:pPr>
            <a:r>
              <a:rPr lang="fr-FR">
                <a:hlinkClick r:id="rId2"/>
              </a:rPr>
              <a:t>VIDEO</a:t>
            </a:r>
            <a:endParaRPr lang="fr-F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3961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55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441325" y="2239963"/>
            <a:ext cx="8462963" cy="4211637"/>
          </a:xfrm>
          <a:prstGeom prst="rect">
            <a:avLst/>
          </a:prstGeom>
          <a:noFill/>
          <a:ln w="9525">
            <a:noFill/>
            <a:miter lim="800000"/>
            <a:headEnd/>
            <a:tailEnd/>
          </a:ln>
        </p:spPr>
        <p:txBody>
          <a:bodyPr>
            <a:spAutoFit/>
          </a:bodyPr>
          <a:lstStyle/>
          <a:p>
            <a:pPr algn="ctr"/>
            <a:r>
              <a:rPr lang="fr-FR"/>
              <a:t>Chacun d’entre nous peut être victime d’un burnout dans sa carrière professionnelle et cela, à n’importe quel âge. L’entreprise joue alors un rôle essentiel dans la </a:t>
            </a:r>
            <a:r>
              <a:rPr lang="fr-FR">
                <a:solidFill>
                  <a:schemeClr val="accent2"/>
                </a:solidFill>
              </a:rPr>
              <a:t>prévention du stress au travail</a:t>
            </a:r>
            <a:r>
              <a:rPr lang="fr-FR"/>
              <a:t> mais aussi dans son traitement. Il est important </a:t>
            </a:r>
            <a:r>
              <a:rPr lang="fr-FR">
                <a:solidFill>
                  <a:schemeClr val="accent2"/>
                </a:solidFill>
              </a:rPr>
              <a:t>d’identifier les causes du stress</a:t>
            </a:r>
            <a:r>
              <a:rPr lang="fr-FR"/>
              <a:t>, d’évaluer l’ampleur du phénomène et de tenter de réduire les sources de stress qui mènent au burnout. </a:t>
            </a:r>
          </a:p>
          <a:p>
            <a:pPr algn="ctr"/>
            <a:endParaRPr lang="fr-FR"/>
          </a:p>
          <a:p>
            <a:pPr algn="ctr"/>
            <a:r>
              <a:rPr lang="fr-FR"/>
              <a:t>La prévention essentielle reste l’information de ce syndrome car lorsqu’on est capable de nommer un trouble, il est plus facile d’en parler. </a:t>
            </a:r>
          </a:p>
          <a:p>
            <a:pPr algn="ctr"/>
            <a:r>
              <a:rPr lang="fr-FR"/>
              <a:t>Parler avec ses supérieurs de ce qui pèse afin de trouver des solutions ainsi que dialoguer dès l’apparition des symptômes sont des actes primordiaux pour évaluer avec un médecin ou un psychothérapeute l’étendue de l’épuisement et en assurer son suivi. L’important est de ne pas s’isoler.</a:t>
            </a:r>
          </a:p>
          <a:p>
            <a:pPr algn="ctr"/>
            <a:r>
              <a:rPr lang="fr-FR"/>
              <a:t>En termes de santé, le burnout peut être prévenu par l’exercice physique qui est un excellent moyen d’évacuer le stress. Il est prouvé que l’activité physique permet d’éloigner les risques de dépression et de troubles de l’humeur. </a:t>
            </a:r>
          </a:p>
        </p:txBody>
      </p:sp>
      <p:sp>
        <p:nvSpPr>
          <p:cNvPr id="152583" name="Text Box 7"/>
          <p:cNvSpPr txBox="1">
            <a:spLocks noChangeArrowheads="1"/>
          </p:cNvSpPr>
          <p:nvPr/>
        </p:nvSpPr>
        <p:spPr bwMode="auto">
          <a:xfrm>
            <a:off x="6592888" y="6519863"/>
            <a:ext cx="3524250" cy="366712"/>
          </a:xfrm>
          <a:prstGeom prst="rect">
            <a:avLst/>
          </a:prstGeom>
          <a:noFill/>
          <a:ln w="9525">
            <a:noFill/>
            <a:miter lim="800000"/>
            <a:headEnd/>
            <a:tailEnd/>
          </a:ln>
        </p:spPr>
        <p:txBody>
          <a:bodyPr>
            <a:spAutoFit/>
          </a:bodyPr>
          <a:lstStyle/>
          <a:p>
            <a:r>
              <a:rPr lang="fr-FR" sz="1000">
                <a:solidFill>
                  <a:schemeClr val="tx2"/>
                </a:solidFill>
              </a:rPr>
              <a:t>Source :  www.actions-prevention.com</a:t>
            </a:r>
            <a:r>
              <a:rPr lang="fr-F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3616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itre 1"/>
          <p:cNvSpPr>
            <a:spLocks noGrp="1"/>
          </p:cNvSpPr>
          <p:nvPr>
            <p:ph type="title" idx="4294967295"/>
          </p:nvPr>
        </p:nvSpPr>
        <p:spPr/>
        <p:txBody>
          <a:bodyPr/>
          <a:lstStyle/>
          <a:p>
            <a:pPr eaLnBrk="1" hangingPunct="1"/>
            <a:r>
              <a:rPr lang="fr-FR" sz="2400" b="1" smtClean="0"/>
              <a:t>Le document unique d’évaluation des risques, c’est :</a:t>
            </a:r>
            <a:r>
              <a:rPr lang="fr-FR" smtClean="0"/>
              <a:t> </a:t>
            </a:r>
          </a:p>
        </p:txBody>
      </p:sp>
      <p:sp>
        <p:nvSpPr>
          <p:cNvPr id="24064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56</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65138" y="24558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Un document à usage unique, qui permet de lister tous les risques professionnels et de le transmettre aux médecins du travail</a:t>
            </a:r>
          </a:p>
        </p:txBody>
      </p:sp>
      <p:sp>
        <p:nvSpPr>
          <p:cNvPr id="40983" name="AutoShape 23"/>
          <p:cNvSpPr>
            <a:spLocks noChangeArrowheads="1"/>
          </p:cNvSpPr>
          <p:nvPr/>
        </p:nvSpPr>
        <p:spPr bwMode="auto">
          <a:xfrm>
            <a:off x="465138" y="321151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document non obligatoire, mais qui permet de retranscrire tout ce que l’on fait en termes de prévention</a:t>
            </a:r>
          </a:p>
        </p:txBody>
      </p:sp>
      <p:sp>
        <p:nvSpPr>
          <p:cNvPr id="40985" name="AutoShape 25"/>
          <p:cNvSpPr>
            <a:spLocks noChangeArrowheads="1"/>
          </p:cNvSpPr>
          <p:nvPr/>
        </p:nvSpPr>
        <p:spPr bwMode="auto">
          <a:xfrm>
            <a:off x="465138" y="39671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Un document obligatoire qui permet de transcrire les résultats de l’évaluation des risques</a:t>
            </a:r>
          </a:p>
        </p:txBody>
      </p:sp>
      <p:sp>
        <p:nvSpPr>
          <p:cNvPr id="40986" name="AutoShape 26"/>
          <p:cNvSpPr>
            <a:spLocks noChangeArrowheads="1"/>
          </p:cNvSpPr>
          <p:nvPr/>
        </p:nvSpPr>
        <p:spPr bwMode="auto">
          <a:xfrm>
            <a:off x="476250" y="4730750"/>
            <a:ext cx="56483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Un document qui n’existe qu’en un seul exemplaire</a:t>
            </a:r>
          </a:p>
        </p:txBody>
      </p:sp>
      <p:pic>
        <p:nvPicPr>
          <p:cNvPr id="240648"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40649"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40650"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5"/>
                                        </p:tgtEl>
                                        <p:attrNameLst>
                                          <p:attrName>style.color</p:attrName>
                                        </p:attrNameLst>
                                      </p:cBhvr>
                                      <p:by>
                                        <p:hsl h="7200000" s="0" l="0"/>
                                      </p:by>
                                    </p:animClr>
                                    <p:animClr clrSpc="hsl" dir="cw">
                                      <p:cBhvr>
                                        <p:cTn id="7" dur="500" fill="hold"/>
                                        <p:tgtEl>
                                          <p:spTgt spid="40985"/>
                                        </p:tgtEl>
                                        <p:attrNameLst>
                                          <p:attrName>fillcolor</p:attrName>
                                        </p:attrNameLst>
                                      </p:cBhvr>
                                      <p:by>
                                        <p:hsl h="7200000" s="0" l="0"/>
                                      </p:by>
                                    </p:animClr>
                                    <p:animClr clrSpc="hsl" dir="cw">
                                      <p:cBhvr>
                                        <p:cTn id="8" dur="500" fill="hold"/>
                                        <p:tgtEl>
                                          <p:spTgt spid="40985"/>
                                        </p:tgtEl>
                                        <p:attrNameLst>
                                          <p:attrName>stroke.color</p:attrName>
                                        </p:attrNameLst>
                                      </p:cBhvr>
                                      <p:by>
                                        <p:hsl h="7200000" s="0" l="0"/>
                                      </p:by>
                                    </p:animClr>
                                    <p:set>
                                      <p:cBhvr>
                                        <p:cTn id="9" dur="500" fill="hold"/>
                                        <p:tgtEl>
                                          <p:spTgt spid="40985"/>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3"/>
                                        </p:tgtEl>
                                        <p:attrNameLst>
                                          <p:attrName>style.color</p:attrName>
                                        </p:attrNameLst>
                                      </p:cBhvr>
                                      <p:by>
                                        <p:hsl h="0" s="-70588" l="0"/>
                                      </p:by>
                                    </p:animClr>
                                    <p:animClr clrSpc="hsl" dir="cw">
                                      <p:cBhvr>
                                        <p:cTn id="12" dur="500" fill="hold"/>
                                        <p:tgtEl>
                                          <p:spTgt spid="40983"/>
                                        </p:tgtEl>
                                        <p:attrNameLst>
                                          <p:attrName>fillcolor</p:attrName>
                                        </p:attrNameLst>
                                      </p:cBhvr>
                                      <p:by>
                                        <p:hsl h="0" s="-70588" l="0"/>
                                      </p:by>
                                    </p:animClr>
                                    <p:animClr clrSpc="hsl" dir="cw">
                                      <p:cBhvr>
                                        <p:cTn id="13" dur="500" fill="hold"/>
                                        <p:tgtEl>
                                          <p:spTgt spid="40983"/>
                                        </p:tgtEl>
                                        <p:attrNameLst>
                                          <p:attrName>stroke.color</p:attrName>
                                        </p:attrNameLst>
                                      </p:cBhvr>
                                      <p:by>
                                        <p:hsl h="0" s="-70588" l="0"/>
                                      </p:by>
                                    </p:animClr>
                                    <p:set>
                                      <p:cBhvr>
                                        <p:cTn id="14" dur="500" fill="hold"/>
                                        <p:tgtEl>
                                          <p:spTgt spid="4098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2"/>
                                        </p:tgtEl>
                                        <p:attrNameLst>
                                          <p:attrName>style.color</p:attrName>
                                        </p:attrNameLst>
                                      </p:cBhvr>
                                      <p:by>
                                        <p:hsl h="0" s="-70588" l="0"/>
                                      </p:by>
                                    </p:animClr>
                                    <p:animClr clrSpc="hsl" dir="cw">
                                      <p:cBhvr>
                                        <p:cTn id="17" dur="500" fill="hold"/>
                                        <p:tgtEl>
                                          <p:spTgt spid="40982"/>
                                        </p:tgtEl>
                                        <p:attrNameLst>
                                          <p:attrName>fillcolor</p:attrName>
                                        </p:attrNameLst>
                                      </p:cBhvr>
                                      <p:by>
                                        <p:hsl h="0" s="-70588" l="0"/>
                                      </p:by>
                                    </p:animClr>
                                    <p:animClr clrSpc="hsl" dir="cw">
                                      <p:cBhvr>
                                        <p:cTn id="18" dur="500" fill="hold"/>
                                        <p:tgtEl>
                                          <p:spTgt spid="40982"/>
                                        </p:tgtEl>
                                        <p:attrNameLst>
                                          <p:attrName>stroke.color</p:attrName>
                                        </p:attrNameLst>
                                      </p:cBhvr>
                                      <p:by>
                                        <p:hsl h="0" s="-70588" l="0"/>
                                      </p:by>
                                    </p:animClr>
                                    <p:set>
                                      <p:cBhvr>
                                        <p:cTn id="19" dur="500" fill="hold"/>
                                        <p:tgtEl>
                                          <p:spTgt spid="40982"/>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24166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56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767013"/>
            <a:ext cx="8594725" cy="2289175"/>
          </a:xfrm>
          <a:prstGeom prst="rect">
            <a:avLst/>
          </a:prstGeom>
          <a:noFill/>
          <a:ln w="9525">
            <a:noFill/>
            <a:miter lim="800000"/>
            <a:headEnd/>
            <a:tailEnd/>
          </a:ln>
        </p:spPr>
        <p:txBody>
          <a:bodyPr>
            <a:spAutoFit/>
          </a:bodyPr>
          <a:lstStyle/>
          <a:p>
            <a:pPr algn="ctr"/>
            <a:r>
              <a:rPr lang="fr-FR"/>
              <a:t>Plus qu’un simple inventaire, ce document obligatoire est </a:t>
            </a:r>
            <a:r>
              <a:rPr lang="fr-FR">
                <a:solidFill>
                  <a:schemeClr val="accent2"/>
                </a:solidFill>
              </a:rPr>
              <a:t>un outil essentiel pour lancer une démarche de prévention dans l’entreprise et la pérenniser</a:t>
            </a:r>
            <a:r>
              <a:rPr lang="fr-FR"/>
              <a:t>. En France, le document Unique il a été créé par le décret n° 2001-1016 du 5 novembre 2001. Il est la transposition, par écrit, </a:t>
            </a:r>
            <a:r>
              <a:rPr lang="fr-FR">
                <a:solidFill>
                  <a:schemeClr val="accent2"/>
                </a:solidFill>
              </a:rPr>
              <a:t>de l'évaluation des risques, imposée à tout employeur par le Code du Travail</a:t>
            </a:r>
            <a:r>
              <a:rPr lang="fr-FR"/>
              <a:t> (article R. 4121-1 et suivants du code du travail français). Il est obligatoire pour toutes les entreprises et associations de plus de 1 salarié. </a:t>
            </a:r>
          </a:p>
          <a:p>
            <a:pPr algn="ctr"/>
            <a:r>
              <a:rPr lang="fr-FR">
                <a:solidFill>
                  <a:schemeClr val="accent2"/>
                </a:solidFill>
              </a:rPr>
              <a:t>Ce document doit être mis à jour au minimum chaque année !</a:t>
            </a:r>
          </a:p>
        </p:txBody>
      </p:sp>
      <p:sp>
        <p:nvSpPr>
          <p:cNvPr id="152583" name="Text Box 7"/>
          <p:cNvSpPr txBox="1">
            <a:spLocks noChangeArrowheads="1"/>
          </p:cNvSpPr>
          <p:nvPr/>
        </p:nvSpPr>
        <p:spPr bwMode="auto">
          <a:xfrm>
            <a:off x="5676900" y="6519863"/>
            <a:ext cx="4694238" cy="244475"/>
          </a:xfrm>
          <a:prstGeom prst="rect">
            <a:avLst/>
          </a:prstGeom>
          <a:noFill/>
          <a:ln w="9525">
            <a:noFill/>
            <a:miter lim="800000"/>
            <a:headEnd/>
            <a:tailEnd/>
          </a:ln>
        </p:spPr>
        <p:txBody>
          <a:bodyPr>
            <a:spAutoFit/>
          </a:bodyPr>
          <a:lstStyle/>
          <a:p>
            <a:r>
              <a:rPr lang="fr-FR" sz="1000">
                <a:solidFill>
                  <a:schemeClr val="tx2"/>
                </a:solidFill>
              </a:rPr>
              <a:t>Source :  Officiel Prévention Santé et Sécurité au Travail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968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itre 1"/>
          <p:cNvSpPr>
            <a:spLocks noGrp="1"/>
          </p:cNvSpPr>
          <p:nvPr>
            <p:ph type="title" idx="4294967295"/>
          </p:nvPr>
        </p:nvSpPr>
        <p:spPr/>
        <p:txBody>
          <a:bodyPr/>
          <a:lstStyle/>
          <a:p>
            <a:pPr eaLnBrk="1" hangingPunct="1"/>
            <a:r>
              <a:rPr lang="fr-FR" sz="2000" b="1" smtClean="0"/>
              <a:t>Comment une entreprise peut/doit agir en faveur de la sécurité de ses salariés ?</a:t>
            </a:r>
            <a:r>
              <a:rPr lang="fr-FR" smtClean="0"/>
              <a:t> </a:t>
            </a:r>
          </a:p>
        </p:txBody>
      </p:sp>
      <p:sp>
        <p:nvSpPr>
          <p:cNvPr id="24269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organisant des exercices d’évacuation des locaux</a:t>
            </a:r>
            <a:r>
              <a:rPr lang="fr-FR"/>
              <a:t>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organisant des formations Sauveteurs Secouristes du Travail </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affichant les consignes d’évacuation</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distribuant un livret de consignes de sécurité</a:t>
            </a:r>
            <a:r>
              <a:rPr lang="fr-FR"/>
              <a:t> </a:t>
            </a:r>
          </a:p>
        </p:txBody>
      </p:sp>
      <p:sp>
        <p:nvSpPr>
          <p:cNvPr id="42011" name="AutoShape 27"/>
          <p:cNvSpPr>
            <a:spLocks noChangeArrowheads="1"/>
          </p:cNvSpPr>
          <p:nvPr/>
        </p:nvSpPr>
        <p:spPr bwMode="auto">
          <a:xfrm>
            <a:off x="469900" y="4319588"/>
            <a:ext cx="59372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 mettant en place tous systèmes de prévention des risques</a:t>
            </a:r>
          </a:p>
        </p:txBody>
      </p:sp>
      <p:pic>
        <p:nvPicPr>
          <p:cNvPr id="242697" name="Picture 47" descr="Sécurité"/>
          <p:cNvPicPr>
            <a:picLocks noChangeAspect="1" noChangeArrowheads="1"/>
          </p:cNvPicPr>
          <p:nvPr/>
        </p:nvPicPr>
        <p:blipFill>
          <a:blip r:embed="rId2"/>
          <a:srcRect/>
          <a:stretch>
            <a:fillRect/>
          </a:stretch>
        </p:blipFill>
        <p:spPr bwMode="auto">
          <a:xfrm>
            <a:off x="7421563" y="198438"/>
            <a:ext cx="1485900" cy="914400"/>
          </a:xfrm>
          <a:prstGeom prst="rect">
            <a:avLst/>
          </a:prstGeom>
          <a:noFill/>
          <a:ln w="9525">
            <a:noFill/>
            <a:miter lim="800000"/>
            <a:headEnd/>
            <a:tailEnd/>
          </a:ln>
        </p:spPr>
      </p:pic>
      <p:pic>
        <p:nvPicPr>
          <p:cNvPr id="242698" name="Picture 4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42699" name="Picture 4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42700" name="Picture 5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42701" name="Picture 51"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7200000" s="0" l="0"/>
                                      </p:by>
                                    </p:animClr>
                                    <p:animClr clrSpc="hsl" dir="cw">
                                      <p:cBhvr>
                                        <p:cTn id="27" dur="500" fill="hold"/>
                                        <p:tgtEl>
                                          <p:spTgt spid="42011"/>
                                        </p:tgtEl>
                                        <p:attrNameLst>
                                          <p:attrName>fillcolor</p:attrName>
                                        </p:attrNameLst>
                                      </p:cBhvr>
                                      <p:by>
                                        <p:hsl h="7200000" s="0" l="0"/>
                                      </p:by>
                                    </p:animClr>
                                    <p:animClr clrSpc="hsl" dir="cw">
                                      <p:cBhvr>
                                        <p:cTn id="28" dur="500" fill="hold"/>
                                        <p:tgtEl>
                                          <p:spTgt spid="42011"/>
                                        </p:tgtEl>
                                        <p:attrNameLst>
                                          <p:attrName>stroke.color</p:attrName>
                                        </p:attrNameLst>
                                      </p:cBhvr>
                                      <p:by>
                                        <p:hsl h="7200000" s="0"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 </a:t>
            </a:r>
          </a:p>
        </p:txBody>
      </p:sp>
      <p:sp>
        <p:nvSpPr>
          <p:cNvPr id="24371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57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767013"/>
            <a:ext cx="8594725" cy="3113087"/>
          </a:xfrm>
          <a:prstGeom prst="rect">
            <a:avLst/>
          </a:prstGeom>
          <a:noFill/>
          <a:ln w="9525">
            <a:noFill/>
            <a:miter lim="800000"/>
            <a:headEnd/>
            <a:tailEnd/>
          </a:ln>
        </p:spPr>
        <p:txBody>
          <a:bodyPr>
            <a:spAutoFit/>
          </a:bodyPr>
          <a:lstStyle/>
          <a:p>
            <a:pPr algn="ctr"/>
            <a:r>
              <a:rPr lang="fr-FR"/>
              <a:t>C'est l'une des responsabilités de l’employeur imposées par le </a:t>
            </a:r>
            <a:r>
              <a:rPr lang="fr-FR">
                <a:solidFill>
                  <a:schemeClr val="accent2"/>
                </a:solidFill>
              </a:rPr>
              <a:t>Code du Travail</a:t>
            </a:r>
            <a:r>
              <a:rPr lang="fr-FR"/>
              <a:t>.  Cela passe notamment par : </a:t>
            </a:r>
          </a:p>
          <a:p>
            <a:pPr algn="ctr"/>
            <a:endParaRPr lang="fr-FR"/>
          </a:p>
          <a:p>
            <a:r>
              <a:rPr lang="fr-FR"/>
              <a:t> - </a:t>
            </a:r>
            <a:r>
              <a:rPr lang="fr-FR">
                <a:solidFill>
                  <a:schemeClr val="accent2"/>
                </a:solidFill>
              </a:rPr>
              <a:t>Eviter les risques</a:t>
            </a:r>
            <a:r>
              <a:rPr lang="fr-FR"/>
              <a:t>,</a:t>
            </a:r>
          </a:p>
          <a:p>
            <a:r>
              <a:rPr lang="fr-FR"/>
              <a:t>-  </a:t>
            </a:r>
            <a:r>
              <a:rPr lang="fr-FR">
                <a:solidFill>
                  <a:schemeClr val="accent2"/>
                </a:solidFill>
              </a:rPr>
              <a:t>Evaluer les risques</a:t>
            </a:r>
            <a:r>
              <a:rPr lang="fr-FR"/>
              <a:t> qui ne peuvent pas être évités</a:t>
            </a:r>
          </a:p>
          <a:p>
            <a:r>
              <a:rPr lang="fr-FR"/>
              <a:t>-  </a:t>
            </a:r>
            <a:r>
              <a:rPr lang="fr-FR">
                <a:solidFill>
                  <a:schemeClr val="accent2"/>
                </a:solidFill>
              </a:rPr>
              <a:t>Remplacer ce qui est dangereux</a:t>
            </a:r>
            <a:r>
              <a:rPr lang="fr-FR"/>
              <a:t> par ce qui n'est pas dangereux ou par ce qui     est moins dangereux</a:t>
            </a:r>
          </a:p>
          <a:p>
            <a:r>
              <a:rPr lang="fr-FR"/>
              <a:t>-  </a:t>
            </a:r>
            <a:r>
              <a:rPr lang="fr-FR">
                <a:solidFill>
                  <a:schemeClr val="accent2"/>
                </a:solidFill>
              </a:rPr>
              <a:t>Planifier des actions de prévention</a:t>
            </a:r>
          </a:p>
          <a:p>
            <a:pPr>
              <a:buFontTx/>
              <a:buChar char="-"/>
            </a:pPr>
            <a:r>
              <a:rPr lang="fr-FR"/>
              <a:t>  </a:t>
            </a:r>
            <a:r>
              <a:rPr lang="fr-FR">
                <a:solidFill>
                  <a:schemeClr val="accent2"/>
                </a:solidFill>
              </a:rPr>
              <a:t>Donner les instructions</a:t>
            </a:r>
            <a:r>
              <a:rPr lang="fr-FR"/>
              <a:t> appropriées aux travailleurs</a:t>
            </a:r>
          </a:p>
          <a:p>
            <a:pPr>
              <a:buFontTx/>
              <a:buChar char="-"/>
            </a:pPr>
            <a:r>
              <a:rPr lang="fr-FR"/>
              <a:t> … </a:t>
            </a:r>
          </a:p>
          <a:p>
            <a:pPr algn="ctr"/>
            <a:endParaRPr lang="fr-FR"/>
          </a:p>
        </p:txBody>
      </p:sp>
      <p:pic>
        <p:nvPicPr>
          <p:cNvPr id="243717" name="Picture 6" descr="Sécurité"/>
          <p:cNvPicPr>
            <a:picLocks noChangeAspect="1" noChangeArrowheads="1"/>
          </p:cNvPicPr>
          <p:nvPr/>
        </p:nvPicPr>
        <p:blipFill>
          <a:blip r:embed="rId2"/>
          <a:srcRect/>
          <a:stretch>
            <a:fillRect/>
          </a:stretch>
        </p:blipFill>
        <p:spPr bwMode="auto">
          <a:xfrm>
            <a:off x="7421563" y="198438"/>
            <a:ext cx="1485900"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7" name="Titre 1"/>
          <p:cNvSpPr>
            <a:spLocks noGrp="1"/>
          </p:cNvSpPr>
          <p:nvPr>
            <p:ph type="title" idx="4294967295"/>
          </p:nvPr>
        </p:nvSpPr>
        <p:spPr/>
        <p:txBody>
          <a:bodyPr/>
          <a:lstStyle/>
          <a:p>
            <a:pPr eaLnBrk="1" hangingPunct="1"/>
            <a:r>
              <a:rPr lang="fr-FR" sz="2400" b="1" smtClean="0"/>
              <a:t>En cas de danger imminent, les salariés peuvent :</a:t>
            </a:r>
            <a:r>
              <a:rPr lang="fr-FR" smtClean="0"/>
              <a:t> </a:t>
            </a:r>
          </a:p>
        </p:txBody>
      </p:sp>
      <p:sp>
        <p:nvSpPr>
          <p:cNvPr id="24473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Quitter leurs postes si cela ne met pas autrui en danger</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Courir</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Rester tant que l'alerte n'est pas donnée</a:t>
            </a:r>
          </a:p>
        </p:txBody>
      </p:sp>
      <p:sp>
        <p:nvSpPr>
          <p:cNvPr id="42010" name="AutoShape 26"/>
          <p:cNvSpPr>
            <a:spLocks noChangeArrowheads="1"/>
          </p:cNvSpPr>
          <p:nvPr/>
        </p:nvSpPr>
        <p:spPr bwMode="auto">
          <a:xfrm>
            <a:off x="482600" y="38846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Prévenir immédiatement le responsable sur le lieu de travail</a:t>
            </a:r>
          </a:p>
        </p:txBody>
      </p:sp>
      <p:sp>
        <p:nvSpPr>
          <p:cNvPr id="42011" name="AutoShape 27"/>
          <p:cNvSpPr>
            <a:spLocks noChangeArrowheads="1"/>
          </p:cNvSpPr>
          <p:nvPr/>
        </p:nvSpPr>
        <p:spPr bwMode="auto">
          <a:xfrm>
            <a:off x="484188" y="4341813"/>
            <a:ext cx="59086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Ne pas alerter les autres du danger</a:t>
            </a:r>
          </a:p>
        </p:txBody>
      </p:sp>
      <p:pic>
        <p:nvPicPr>
          <p:cNvPr id="244745"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44746"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44747"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0" s="-70588" l="0"/>
                                      </p:by>
                                    </p:animClr>
                                    <p:animClr clrSpc="hsl" dir="cw">
                                      <p:cBhvr>
                                        <p:cTn id="12" dur="500" fill="hold"/>
                                        <p:tgtEl>
                                          <p:spTgt spid="42008"/>
                                        </p:tgtEl>
                                        <p:attrNameLst>
                                          <p:attrName>fillcolor</p:attrName>
                                        </p:attrNameLst>
                                      </p:cBhvr>
                                      <p:by>
                                        <p:hsl h="0" s="-70588" l="0"/>
                                      </p:by>
                                    </p:animClr>
                                    <p:animClr clrSpc="hsl" dir="cw">
                                      <p:cBhvr>
                                        <p:cTn id="13" dur="500" fill="hold"/>
                                        <p:tgtEl>
                                          <p:spTgt spid="42008"/>
                                        </p:tgtEl>
                                        <p:attrNameLst>
                                          <p:attrName>stroke.color</p:attrName>
                                        </p:attrNameLst>
                                      </p:cBhvr>
                                      <p:by>
                                        <p:hsl h="0" s="-70588" l="0"/>
                                      </p:by>
                                    </p:animClr>
                                    <p:set>
                                      <p:cBhvr>
                                        <p:cTn id="14" dur="500" fill="hold"/>
                                        <p:tgtEl>
                                          <p:spTgt spid="42008"/>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0" s="-70588" l="0"/>
                                      </p:by>
                                    </p:animClr>
                                    <p:animClr clrSpc="hsl" dir="cw">
                                      <p:cBhvr>
                                        <p:cTn id="17" dur="500" fill="hold"/>
                                        <p:tgtEl>
                                          <p:spTgt spid="42009"/>
                                        </p:tgtEl>
                                        <p:attrNameLst>
                                          <p:attrName>fillcolor</p:attrName>
                                        </p:attrNameLst>
                                      </p:cBhvr>
                                      <p:by>
                                        <p:hsl h="0" s="-70588" l="0"/>
                                      </p:by>
                                    </p:animClr>
                                    <p:animClr clrSpc="hsl" dir="cw">
                                      <p:cBhvr>
                                        <p:cTn id="18" dur="500" fill="hold"/>
                                        <p:tgtEl>
                                          <p:spTgt spid="42009"/>
                                        </p:tgtEl>
                                        <p:attrNameLst>
                                          <p:attrName>stroke.color</p:attrName>
                                        </p:attrNameLst>
                                      </p:cBhvr>
                                      <p:by>
                                        <p:hsl h="0" s="-70588" l="0"/>
                                      </p:by>
                                    </p:animClr>
                                    <p:set>
                                      <p:cBhvr>
                                        <p:cTn id="19" dur="500" fill="hold"/>
                                        <p:tgtEl>
                                          <p:spTgt spid="42009"/>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0" s="-70588" l="0"/>
                                      </p:by>
                                    </p:animClr>
                                    <p:animClr clrSpc="hsl" dir="cw">
                                      <p:cBhvr>
                                        <p:cTn id="22" dur="500" fill="hold"/>
                                        <p:tgtEl>
                                          <p:spTgt spid="42010"/>
                                        </p:tgtEl>
                                        <p:attrNameLst>
                                          <p:attrName>fillcolor</p:attrName>
                                        </p:attrNameLst>
                                      </p:cBhvr>
                                      <p:by>
                                        <p:hsl h="0" s="-70588" l="0"/>
                                      </p:by>
                                    </p:animClr>
                                    <p:animClr clrSpc="hsl" dir="cw">
                                      <p:cBhvr>
                                        <p:cTn id="23" dur="500" fill="hold"/>
                                        <p:tgtEl>
                                          <p:spTgt spid="42010"/>
                                        </p:tgtEl>
                                        <p:attrNameLst>
                                          <p:attrName>stroke.color</p:attrName>
                                        </p:attrNameLst>
                                      </p:cBhvr>
                                      <p:by>
                                        <p:hsl h="0" s="-70588" l="0"/>
                                      </p:by>
                                    </p:animClr>
                                    <p:set>
                                      <p:cBhvr>
                                        <p:cTn id="24" dur="500" fill="hold"/>
                                        <p:tgtEl>
                                          <p:spTgt spid="42010"/>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0" s="-70588" l="0"/>
                                      </p:by>
                                    </p:animClr>
                                    <p:animClr clrSpc="hsl" dir="cw">
                                      <p:cBhvr>
                                        <p:cTn id="27" dur="500" fill="hold"/>
                                        <p:tgtEl>
                                          <p:spTgt spid="42011"/>
                                        </p:tgtEl>
                                        <p:attrNameLst>
                                          <p:attrName>fillcolor</p:attrName>
                                        </p:attrNameLst>
                                      </p:cBhvr>
                                      <p:by>
                                        <p:hsl h="0" s="-70588" l="0"/>
                                      </p:by>
                                    </p:animClr>
                                    <p:animClr clrSpc="hsl" dir="cw">
                                      <p:cBhvr>
                                        <p:cTn id="28" dur="500" fill="hold"/>
                                        <p:tgtEl>
                                          <p:spTgt spid="42011"/>
                                        </p:tgtEl>
                                        <p:attrNameLst>
                                          <p:attrName>stroke.color</p:attrName>
                                        </p:attrNameLst>
                                      </p:cBhvr>
                                      <p:by>
                                        <p:hsl h="0" s="-70588"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24576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58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767013"/>
            <a:ext cx="8594725" cy="2014537"/>
          </a:xfrm>
          <a:prstGeom prst="rect">
            <a:avLst/>
          </a:prstGeom>
          <a:noFill/>
          <a:ln w="9525">
            <a:noFill/>
            <a:miter lim="800000"/>
            <a:headEnd/>
            <a:tailEnd/>
          </a:ln>
        </p:spPr>
        <p:txBody>
          <a:bodyPr>
            <a:spAutoFit/>
          </a:bodyPr>
          <a:lstStyle/>
          <a:p>
            <a:pPr algn="ctr"/>
            <a:r>
              <a:rPr lang="fr-FR"/>
              <a:t>Le salarié confronté à un danger grave et imminent pour sa vie ou sa santé, a le </a:t>
            </a:r>
            <a:r>
              <a:rPr lang="fr-FR">
                <a:solidFill>
                  <a:schemeClr val="accent2"/>
                </a:solidFill>
              </a:rPr>
              <a:t>droit d’arrêter son travail et</a:t>
            </a:r>
            <a:r>
              <a:rPr lang="fr-FR"/>
              <a:t>, si nécessaire, </a:t>
            </a:r>
            <a:r>
              <a:rPr lang="fr-FR">
                <a:solidFill>
                  <a:schemeClr val="accent2"/>
                </a:solidFill>
              </a:rPr>
              <a:t>de quitter les lieux pour se mettre en sécurité</a:t>
            </a:r>
            <a:r>
              <a:rPr lang="fr-FR"/>
              <a:t>. L’employeur ou les représentants du personnel doivent en être informés. </a:t>
            </a:r>
            <a:r>
              <a:rPr lang="fr-FR">
                <a:solidFill>
                  <a:schemeClr val="accent2"/>
                </a:solidFill>
              </a:rPr>
              <a:t>Ce droit de retrait est un droit protégé</a:t>
            </a:r>
            <a:r>
              <a:rPr lang="fr-FR"/>
              <a:t>. La décision du salarié ne doit cependant pas créer pour d’autres personnes une nouvelle situation de danger grave et imminent. C’est le droit de retrait ! </a:t>
            </a:r>
            <a:r>
              <a:rPr lang="fr-FR">
                <a:solidFill>
                  <a:schemeClr val="accent2"/>
                </a:solidFill>
              </a:rPr>
              <a:t>Le salarié n’a pas besoin de l’accord de l’employeur pour user de son droit de retrait.</a:t>
            </a:r>
          </a:p>
        </p:txBody>
      </p:sp>
      <p:sp>
        <p:nvSpPr>
          <p:cNvPr id="152583" name="Text Box 7"/>
          <p:cNvSpPr txBox="1">
            <a:spLocks noChangeArrowheads="1"/>
          </p:cNvSpPr>
          <p:nvPr/>
        </p:nvSpPr>
        <p:spPr bwMode="auto">
          <a:xfrm>
            <a:off x="2498725" y="6519863"/>
            <a:ext cx="6777038" cy="244475"/>
          </a:xfrm>
          <a:prstGeom prst="rect">
            <a:avLst/>
          </a:prstGeom>
          <a:noFill/>
          <a:ln w="9525">
            <a:noFill/>
            <a:miter lim="800000"/>
            <a:headEnd/>
            <a:tailEnd/>
          </a:ln>
        </p:spPr>
        <p:txBody>
          <a:bodyPr>
            <a:spAutoFit/>
          </a:bodyPr>
          <a:lstStyle/>
          <a:p>
            <a:r>
              <a:rPr lang="fr-FR" sz="1000">
                <a:solidFill>
                  <a:schemeClr val="tx2"/>
                </a:solidFill>
              </a:rPr>
              <a:t>Source :  Le droit de retrait – Ministère du Travail, de l’Emploi, de la formation professionnelle et du Dialogue social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868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5" name="Titre 1"/>
          <p:cNvSpPr>
            <a:spLocks noGrp="1"/>
          </p:cNvSpPr>
          <p:nvPr>
            <p:ph type="title" idx="4294967295"/>
          </p:nvPr>
        </p:nvSpPr>
        <p:spPr/>
        <p:txBody>
          <a:bodyPr/>
          <a:lstStyle/>
          <a:p>
            <a:pPr eaLnBrk="1" hangingPunct="1"/>
            <a:r>
              <a:rPr lang="fr-FR" sz="2000" b="1" smtClean="0"/>
              <a:t>Qui sont les acteurs du dialogue social en entreprise ?</a:t>
            </a:r>
            <a:r>
              <a:rPr lang="fr-FR" smtClean="0"/>
              <a:t> </a:t>
            </a:r>
          </a:p>
        </p:txBody>
      </p:sp>
      <p:sp>
        <p:nvSpPr>
          <p:cNvPr id="24678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59</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direction</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Les représentants du personnel et les instances</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L'encadrement</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Les salariés</a:t>
            </a:r>
          </a:p>
        </p:txBody>
      </p:sp>
      <p:pic>
        <p:nvPicPr>
          <p:cNvPr id="246792"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46793"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46794"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2"/>
                                        </p:tgtEl>
                                        <p:attrNameLst>
                                          <p:attrName>style.color</p:attrName>
                                        </p:attrNameLst>
                                      </p:cBhvr>
                                      <p:by>
                                        <p:hsl h="7200000" s="0" l="0"/>
                                      </p:by>
                                    </p:animClr>
                                    <p:animClr clrSpc="hsl" dir="cw">
                                      <p:cBhvr>
                                        <p:cTn id="7" dur="500" fill="hold"/>
                                        <p:tgtEl>
                                          <p:spTgt spid="40982"/>
                                        </p:tgtEl>
                                        <p:attrNameLst>
                                          <p:attrName>fillcolor</p:attrName>
                                        </p:attrNameLst>
                                      </p:cBhvr>
                                      <p:by>
                                        <p:hsl h="7200000" s="0" l="0"/>
                                      </p:by>
                                    </p:animClr>
                                    <p:animClr clrSpc="hsl" dir="cw">
                                      <p:cBhvr>
                                        <p:cTn id="8" dur="500" fill="hold"/>
                                        <p:tgtEl>
                                          <p:spTgt spid="40982"/>
                                        </p:tgtEl>
                                        <p:attrNameLst>
                                          <p:attrName>stroke.color</p:attrName>
                                        </p:attrNameLst>
                                      </p:cBhvr>
                                      <p:by>
                                        <p:hsl h="7200000" s="0" l="0"/>
                                      </p:by>
                                    </p:animClr>
                                    <p:set>
                                      <p:cBhvr>
                                        <p:cTn id="9" dur="500" fill="hold"/>
                                        <p:tgtEl>
                                          <p:spTgt spid="40982"/>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0983"/>
                                        </p:tgtEl>
                                        <p:attrNameLst>
                                          <p:attrName>style.color</p:attrName>
                                        </p:attrNameLst>
                                      </p:cBhvr>
                                      <p:by>
                                        <p:hsl h="7200000" s="0" l="0"/>
                                      </p:by>
                                    </p:animClr>
                                    <p:animClr clrSpc="hsl" dir="cw">
                                      <p:cBhvr>
                                        <p:cTn id="12" dur="500" fill="hold"/>
                                        <p:tgtEl>
                                          <p:spTgt spid="40983"/>
                                        </p:tgtEl>
                                        <p:attrNameLst>
                                          <p:attrName>fillcolor</p:attrName>
                                        </p:attrNameLst>
                                      </p:cBhvr>
                                      <p:by>
                                        <p:hsl h="7200000" s="0" l="0"/>
                                      </p:by>
                                    </p:animClr>
                                    <p:animClr clrSpc="hsl" dir="cw">
                                      <p:cBhvr>
                                        <p:cTn id="13" dur="500" fill="hold"/>
                                        <p:tgtEl>
                                          <p:spTgt spid="40983"/>
                                        </p:tgtEl>
                                        <p:attrNameLst>
                                          <p:attrName>stroke.color</p:attrName>
                                        </p:attrNameLst>
                                      </p:cBhvr>
                                      <p:by>
                                        <p:hsl h="7200000" s="0" l="0"/>
                                      </p:by>
                                    </p:animClr>
                                    <p:set>
                                      <p:cBhvr>
                                        <p:cTn id="14" dur="500" fill="hold"/>
                                        <p:tgtEl>
                                          <p:spTgt spid="40983"/>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0985"/>
                                        </p:tgtEl>
                                        <p:attrNameLst>
                                          <p:attrName>style.color</p:attrName>
                                        </p:attrNameLst>
                                      </p:cBhvr>
                                      <p:by>
                                        <p:hsl h="7200000" s="0" l="0"/>
                                      </p:by>
                                    </p:animClr>
                                    <p:animClr clrSpc="hsl" dir="cw">
                                      <p:cBhvr>
                                        <p:cTn id="17" dur="500" fill="hold"/>
                                        <p:tgtEl>
                                          <p:spTgt spid="40985"/>
                                        </p:tgtEl>
                                        <p:attrNameLst>
                                          <p:attrName>fillcolor</p:attrName>
                                        </p:attrNameLst>
                                      </p:cBhvr>
                                      <p:by>
                                        <p:hsl h="7200000" s="0" l="0"/>
                                      </p:by>
                                    </p:animClr>
                                    <p:animClr clrSpc="hsl" dir="cw">
                                      <p:cBhvr>
                                        <p:cTn id="18" dur="500" fill="hold"/>
                                        <p:tgtEl>
                                          <p:spTgt spid="40985"/>
                                        </p:tgtEl>
                                        <p:attrNameLst>
                                          <p:attrName>stroke.color</p:attrName>
                                        </p:attrNameLst>
                                      </p:cBhvr>
                                      <p:by>
                                        <p:hsl h="7200000" s="0" l="0"/>
                                      </p:by>
                                    </p:animClr>
                                    <p:set>
                                      <p:cBhvr>
                                        <p:cTn id="19" dur="500" fill="hold"/>
                                        <p:tgtEl>
                                          <p:spTgt spid="40985"/>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7200000" s="0" l="0"/>
                                      </p:by>
                                    </p:animClr>
                                    <p:animClr clrSpc="hsl" dir="cw">
                                      <p:cBhvr>
                                        <p:cTn id="22" dur="500" fill="hold"/>
                                        <p:tgtEl>
                                          <p:spTgt spid="40986"/>
                                        </p:tgtEl>
                                        <p:attrNameLst>
                                          <p:attrName>fillcolor</p:attrName>
                                        </p:attrNameLst>
                                      </p:cBhvr>
                                      <p:by>
                                        <p:hsl h="7200000" s="0" l="0"/>
                                      </p:by>
                                    </p:animClr>
                                    <p:animClr clrSpc="hsl" dir="cw">
                                      <p:cBhvr>
                                        <p:cTn id="23" dur="500" fill="hold"/>
                                        <p:tgtEl>
                                          <p:spTgt spid="40986"/>
                                        </p:tgtEl>
                                        <p:attrNameLst>
                                          <p:attrName>stroke.color</p:attrName>
                                        </p:attrNameLst>
                                      </p:cBhvr>
                                      <p:by>
                                        <p:hsl h="7200000" s="0"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a:t>
            </a:r>
          </a:p>
        </p:txBody>
      </p:sp>
      <p:sp>
        <p:nvSpPr>
          <p:cNvPr id="24781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59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529013"/>
            <a:ext cx="8594725" cy="641350"/>
          </a:xfrm>
          <a:prstGeom prst="rect">
            <a:avLst/>
          </a:prstGeom>
          <a:noFill/>
          <a:ln w="9525">
            <a:noFill/>
            <a:miter lim="800000"/>
            <a:headEnd/>
            <a:tailEnd/>
          </a:ln>
        </p:spPr>
        <p:txBody>
          <a:bodyPr>
            <a:spAutoFit/>
          </a:bodyPr>
          <a:lstStyle/>
          <a:p>
            <a:pPr algn="ctr"/>
            <a:r>
              <a:rPr lang="fr-FR"/>
              <a:t>Les </a:t>
            </a:r>
            <a:r>
              <a:rPr lang="fr-FR">
                <a:solidFill>
                  <a:schemeClr val="accent2"/>
                </a:solidFill>
              </a:rPr>
              <a:t>acteurs du dialogue social</a:t>
            </a:r>
            <a:r>
              <a:rPr lang="fr-FR"/>
              <a:t> sont les salariés, l’encadrement, les représentants du personnel et les instances ainsi que la direction.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3" name="Titre 1"/>
          <p:cNvSpPr>
            <a:spLocks noGrp="1"/>
          </p:cNvSpPr>
          <p:nvPr>
            <p:ph type="title" idx="4294967295"/>
          </p:nvPr>
        </p:nvSpPr>
        <p:spPr/>
        <p:txBody>
          <a:bodyPr/>
          <a:lstStyle/>
          <a:p>
            <a:pPr eaLnBrk="1" hangingPunct="1"/>
            <a:r>
              <a:rPr lang="fr-FR" sz="2000" b="1" smtClean="0"/>
              <a:t>Quels sont les enjeux du dialogue social en entreprise ?</a:t>
            </a:r>
            <a:r>
              <a:rPr lang="fr-FR" smtClean="0"/>
              <a:t> </a:t>
            </a:r>
          </a:p>
        </p:txBody>
      </p:sp>
      <p:sp>
        <p:nvSpPr>
          <p:cNvPr id="24883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Faire émerger un climat de confiance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Favoriser la communication interne</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Favoriser la relation employeur / employé par rapport à des projets en cours </a:t>
            </a:r>
          </a:p>
        </p:txBody>
      </p:sp>
      <p:sp>
        <p:nvSpPr>
          <p:cNvPr id="42010" name="AutoShape 26"/>
          <p:cNvSpPr>
            <a:spLocks noChangeArrowheads="1"/>
          </p:cNvSpPr>
          <p:nvPr/>
        </p:nvSpPr>
        <p:spPr bwMode="auto">
          <a:xfrm>
            <a:off x="482600" y="38846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Contribuer à la performance globale de l’entreprise </a:t>
            </a:r>
          </a:p>
        </p:txBody>
      </p:sp>
      <p:sp>
        <p:nvSpPr>
          <p:cNvPr id="42011" name="AutoShape 27"/>
          <p:cNvSpPr>
            <a:spLocks noChangeArrowheads="1"/>
          </p:cNvSpPr>
          <p:nvPr/>
        </p:nvSpPr>
        <p:spPr bwMode="auto">
          <a:xfrm>
            <a:off x="484188" y="4341813"/>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Permettre de consulter, rarement, les représentants du personnel </a:t>
            </a:r>
          </a:p>
        </p:txBody>
      </p:sp>
      <p:pic>
        <p:nvPicPr>
          <p:cNvPr id="248841"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48842"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48843"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8"/>
                                        </p:tgtEl>
                                        <p:attrNameLst>
                                          <p:attrName>style.color</p:attrName>
                                        </p:attrNameLst>
                                      </p:cBhvr>
                                      <p:by>
                                        <p:hsl h="7200000" s="0" l="0"/>
                                      </p:by>
                                    </p:animClr>
                                    <p:animClr clrSpc="hsl" dir="cw">
                                      <p:cBhvr>
                                        <p:cTn id="7" dur="500" fill="hold"/>
                                        <p:tgtEl>
                                          <p:spTgt spid="42008"/>
                                        </p:tgtEl>
                                        <p:attrNameLst>
                                          <p:attrName>fillcolor</p:attrName>
                                        </p:attrNameLst>
                                      </p:cBhvr>
                                      <p:by>
                                        <p:hsl h="7200000" s="0" l="0"/>
                                      </p:by>
                                    </p:animClr>
                                    <p:animClr clrSpc="hsl" dir="cw">
                                      <p:cBhvr>
                                        <p:cTn id="8" dur="500" fill="hold"/>
                                        <p:tgtEl>
                                          <p:spTgt spid="42008"/>
                                        </p:tgtEl>
                                        <p:attrNameLst>
                                          <p:attrName>stroke.color</p:attrName>
                                        </p:attrNameLst>
                                      </p:cBhvr>
                                      <p:by>
                                        <p:hsl h="7200000" s="0" l="0"/>
                                      </p:by>
                                    </p:animClr>
                                    <p:set>
                                      <p:cBhvr>
                                        <p:cTn id="9" dur="500" fill="hold"/>
                                        <p:tgtEl>
                                          <p:spTgt spid="42008"/>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7"/>
                                        </p:tgtEl>
                                        <p:attrNameLst>
                                          <p:attrName>style.color</p:attrName>
                                        </p:attrNameLst>
                                      </p:cBhvr>
                                      <p:by>
                                        <p:hsl h="7200000" s="0" l="0"/>
                                      </p:by>
                                    </p:animClr>
                                    <p:animClr clrSpc="hsl" dir="cw">
                                      <p:cBhvr>
                                        <p:cTn id="12" dur="500" fill="hold"/>
                                        <p:tgtEl>
                                          <p:spTgt spid="42007"/>
                                        </p:tgtEl>
                                        <p:attrNameLst>
                                          <p:attrName>fillcolor</p:attrName>
                                        </p:attrNameLst>
                                      </p:cBhvr>
                                      <p:by>
                                        <p:hsl h="7200000" s="0" l="0"/>
                                      </p:by>
                                    </p:animClr>
                                    <p:animClr clrSpc="hsl" dir="cw">
                                      <p:cBhvr>
                                        <p:cTn id="13" dur="500" fill="hold"/>
                                        <p:tgtEl>
                                          <p:spTgt spid="42007"/>
                                        </p:tgtEl>
                                        <p:attrNameLst>
                                          <p:attrName>stroke.color</p:attrName>
                                        </p:attrNameLst>
                                      </p:cBhvr>
                                      <p:by>
                                        <p:hsl h="7200000" s="0" l="0"/>
                                      </p:by>
                                    </p:animClr>
                                    <p:set>
                                      <p:cBhvr>
                                        <p:cTn id="14" dur="500" fill="hold"/>
                                        <p:tgtEl>
                                          <p:spTgt spid="42007"/>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0" s="-70588" l="0"/>
                                      </p:by>
                                    </p:animClr>
                                    <p:animClr clrSpc="hsl" dir="cw">
                                      <p:cBhvr>
                                        <p:cTn id="27" dur="500" fill="hold"/>
                                        <p:tgtEl>
                                          <p:spTgt spid="42011"/>
                                        </p:tgtEl>
                                        <p:attrNameLst>
                                          <p:attrName>fillcolor</p:attrName>
                                        </p:attrNameLst>
                                      </p:cBhvr>
                                      <p:by>
                                        <p:hsl h="0" s="-70588" l="0"/>
                                      </p:by>
                                    </p:animClr>
                                    <p:animClr clrSpc="hsl" dir="cw">
                                      <p:cBhvr>
                                        <p:cTn id="28" dur="500" fill="hold"/>
                                        <p:tgtEl>
                                          <p:spTgt spid="42011"/>
                                        </p:tgtEl>
                                        <p:attrNameLst>
                                          <p:attrName>stroke.color</p:attrName>
                                        </p:attrNameLst>
                                      </p:cBhvr>
                                      <p:by>
                                        <p:hsl h="0" s="-70588"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Titre 1"/>
          <p:cNvSpPr>
            <a:spLocks noGrp="1"/>
          </p:cNvSpPr>
          <p:nvPr>
            <p:ph type="ctrTitle" idx="4294967295"/>
          </p:nvPr>
        </p:nvSpPr>
        <p:spPr>
          <a:xfrm>
            <a:off x="0" y="2157413"/>
            <a:ext cx="8915400" cy="877887"/>
          </a:xfrm>
        </p:spPr>
        <p:txBody>
          <a:bodyPr/>
          <a:lstStyle/>
          <a:p>
            <a:pPr eaLnBrk="1" hangingPunct="1"/>
            <a:r>
              <a:rPr lang="fr-FR" b="1" smtClean="0"/>
              <a:t>Thème 3 : L’environnement</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41988" name="Picture 6" descr="env"/>
          <p:cNvPicPr>
            <a:picLocks noChangeAspect="1" noChangeArrowheads="1"/>
          </p:cNvPicPr>
          <p:nvPr/>
        </p:nvPicPr>
        <p:blipFill>
          <a:blip r:embed="rId2"/>
          <a:srcRect/>
          <a:stretch>
            <a:fillRect/>
          </a:stretch>
        </p:blipFill>
        <p:spPr bwMode="auto">
          <a:xfrm>
            <a:off x="914400" y="3035300"/>
            <a:ext cx="8001000"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0962">
                                            <p:txEl>
                                              <p:charRg st="4294967295" end="4294967295"/>
                                            </p:txEl>
                                          </p:spTgt>
                                        </p:tgtEl>
                                        <p:attrNameLst>
                                          <p:attrName>style.visibility</p:attrName>
                                        </p:attrNameLst>
                                      </p:cBhvr>
                                      <p:to>
                                        <p:strVal val="visible"/>
                                      </p:to>
                                    </p:set>
                                    <p:animEffect transition="in" filter="fade">
                                      <p:cBhvr>
                                        <p:cTn id="7" dur="768" decel="100000"/>
                                        <p:tgtEl>
                                          <p:spTgt spid="40962">
                                            <p:txEl>
                                              <p:charRg st="4294967295" end="4294967295"/>
                                            </p:txEl>
                                          </p:spTgt>
                                        </p:tgtEl>
                                      </p:cBhvr>
                                    </p:animEffect>
                                    <p:animScale>
                                      <p:cBhvr>
                                        <p:cTn id="8" dur="768" decel="100000"/>
                                        <p:tgtEl>
                                          <p:spTgt spid="40962">
                                            <p:txEl>
                                              <p:charRg st="4294967295" end="4294967295"/>
                                            </p:txEl>
                                          </p:spTgt>
                                        </p:tgtEl>
                                      </p:cBhvr>
                                      <p:from x="10000" y="10000"/>
                                      <p:to x="200000" y="450000"/>
                                    </p:animScale>
                                    <p:animScale>
                                      <p:cBhvr>
                                        <p:cTn id="9" dur="1230" accel="100000" fill="hold">
                                          <p:stCondLst>
                                            <p:cond delay="768"/>
                                          </p:stCondLst>
                                        </p:cTn>
                                        <p:tgtEl>
                                          <p:spTgt spid="40962">
                                            <p:txEl>
                                              <p:charRg st="4294967295" end="4294967295"/>
                                            </p:txEl>
                                          </p:spTgt>
                                        </p:tgtEl>
                                      </p:cBhvr>
                                      <p:from x="200000" y="450000"/>
                                      <p:to x="100000" y="100000"/>
                                    </p:animScale>
                                    <p:set>
                                      <p:cBhvr>
                                        <p:cTn id="10" dur="768" fill="hold"/>
                                        <p:tgtEl>
                                          <p:spTgt spid="40962">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0962">
                                            <p:txEl>
                                              <p:charRg st="4294967295" end="4294967295"/>
                                            </p:txEl>
                                          </p:spTgt>
                                        </p:tgtEl>
                                        <p:attrNameLst>
                                          <p:attrName>ppt_x</p:attrName>
                                        </p:attrNameLst>
                                      </p:cBhvr>
                                    </p:anim>
                                    <p:set>
                                      <p:cBhvr>
                                        <p:cTn id="12" dur="768" fill="hold"/>
                                        <p:tgtEl>
                                          <p:spTgt spid="40962">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0962">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a:t>
            </a:r>
          </a:p>
        </p:txBody>
      </p:sp>
      <p:sp>
        <p:nvSpPr>
          <p:cNvPr id="24985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60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401888"/>
            <a:ext cx="8594725" cy="3662362"/>
          </a:xfrm>
          <a:prstGeom prst="rect">
            <a:avLst/>
          </a:prstGeom>
          <a:noFill/>
          <a:ln w="9525">
            <a:noFill/>
            <a:miter lim="800000"/>
            <a:headEnd/>
            <a:tailEnd/>
          </a:ln>
        </p:spPr>
        <p:txBody>
          <a:bodyPr>
            <a:spAutoFit/>
          </a:bodyPr>
          <a:lstStyle/>
          <a:p>
            <a:pPr algn="ctr"/>
            <a:r>
              <a:rPr lang="fr-FR"/>
              <a:t>Un dialogue social de qualité est essentiel à la performance de votre entreprise : écouter, échanger, résoudre les problèmes au quotidien, trouver des compromis sur l’organisation et les conditions de travail sont autant de bonnes pratiques qui favoriseront le sentiment d’appartenance et d’adhésion de vos salariés à votre projet d’entreprise. Le dialogue social ne se décrète pas. Il est important d’entretenir, au quotidien, de bonnes relations avec vos représentants du personnel qui sont un relais de votre communication interne. Ils vous permettent d’évaluer le climat social et de prévenir d’éventuelles tensions. Tout salarié gagne en efficacité s’il se sent bien dans l’entreprise. Cela passe par de bonnes conditions de travail et de bonnes relations avec son employeur. Des situations de conflits peuvent survenir. Il faut apprendre à les gérer. Analyser chaque situation, il y a toujours possibilité de jeter des bases constructives pour s’entendre face à des difficultés.</a:t>
            </a:r>
          </a:p>
        </p:txBody>
      </p:sp>
      <p:sp>
        <p:nvSpPr>
          <p:cNvPr id="152583" name="Text Box 7"/>
          <p:cNvSpPr txBox="1">
            <a:spLocks noChangeArrowheads="1"/>
          </p:cNvSpPr>
          <p:nvPr/>
        </p:nvSpPr>
        <p:spPr bwMode="auto">
          <a:xfrm>
            <a:off x="1393825" y="6519863"/>
            <a:ext cx="7988300" cy="244475"/>
          </a:xfrm>
          <a:prstGeom prst="rect">
            <a:avLst/>
          </a:prstGeom>
          <a:noFill/>
          <a:ln w="9525">
            <a:noFill/>
            <a:miter lim="800000"/>
            <a:headEnd/>
            <a:tailEnd/>
          </a:ln>
        </p:spPr>
        <p:txBody>
          <a:bodyPr>
            <a:spAutoFit/>
          </a:bodyPr>
          <a:lstStyle/>
          <a:p>
            <a:r>
              <a:rPr lang="fr-FR" sz="1000">
                <a:solidFill>
                  <a:schemeClr val="tx2"/>
                </a:solidFill>
              </a:rPr>
              <a:t>Source :  Question Ressources Humaines :   comment favoriser le dialogue social dans mon entreprise ? – CCI Bretagne – Juin 2014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3452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Titre 1"/>
          <p:cNvSpPr>
            <a:spLocks noGrp="1"/>
          </p:cNvSpPr>
          <p:nvPr>
            <p:ph type="title" idx="4294967295"/>
          </p:nvPr>
        </p:nvSpPr>
        <p:spPr/>
        <p:txBody>
          <a:bodyPr/>
          <a:lstStyle/>
          <a:p>
            <a:pPr eaLnBrk="1" hangingPunct="1"/>
            <a:r>
              <a:rPr lang="fr-FR" sz="2000" b="1" smtClean="0"/>
              <a:t>Vous venez d’être nommé délégué du personnel. Laquelle de ces missions n’est pas la vôtre ?</a:t>
            </a:r>
          </a:p>
        </p:txBody>
      </p:sp>
      <p:sp>
        <p:nvSpPr>
          <p:cNvPr id="25088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5138" y="208915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Représenter le personnel auprès de l’employeur et lui faire part de toute réclamation individuelle ou collective en matière d’application de la réglementation du travail </a:t>
            </a:r>
          </a:p>
        </p:txBody>
      </p:sp>
      <p:sp>
        <p:nvSpPr>
          <p:cNvPr id="42008" name="AutoShape 24"/>
          <p:cNvSpPr>
            <a:spLocks noChangeArrowheads="1"/>
          </p:cNvSpPr>
          <p:nvPr/>
        </p:nvSpPr>
        <p:spPr bwMode="auto">
          <a:xfrm>
            <a:off x="450850" y="2832100"/>
            <a:ext cx="8493125" cy="10144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Etre consulté, en l’absence de comité d’entreprise, sur les licenciements économiques, la durée du travail (heures supplémentaires, horaires individualisés), la formation professionnelle</a:t>
            </a:r>
          </a:p>
        </p:txBody>
      </p:sp>
      <p:sp>
        <p:nvSpPr>
          <p:cNvPr id="42009" name="AutoShape 25"/>
          <p:cNvSpPr>
            <a:spLocks noChangeArrowheads="1"/>
          </p:cNvSpPr>
          <p:nvPr/>
        </p:nvSpPr>
        <p:spPr bwMode="auto">
          <a:xfrm>
            <a:off x="444500" y="3871913"/>
            <a:ext cx="8493125" cy="10144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Rencontrer au cours de leurs déplacements les salariés y compris à leur poste de travail sous réserve de ne pas leur apporter de gêne important à l’accomplissement de leur travail</a:t>
            </a:r>
          </a:p>
        </p:txBody>
      </p:sp>
      <p:sp>
        <p:nvSpPr>
          <p:cNvPr id="42010" name="AutoShape 26"/>
          <p:cNvSpPr>
            <a:spLocks noChangeArrowheads="1"/>
          </p:cNvSpPr>
          <p:nvPr/>
        </p:nvSpPr>
        <p:spPr bwMode="auto">
          <a:xfrm>
            <a:off x="468313" y="4919663"/>
            <a:ext cx="7005637"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Assister les salariés lors des entretiens préalables à un licenciement ou à une sanction disciplinaire</a:t>
            </a:r>
          </a:p>
        </p:txBody>
      </p:sp>
      <p:sp>
        <p:nvSpPr>
          <p:cNvPr id="42011" name="AutoShape 27"/>
          <p:cNvSpPr>
            <a:spLocks noChangeArrowheads="1"/>
          </p:cNvSpPr>
          <p:nvPr/>
        </p:nvSpPr>
        <p:spPr bwMode="auto">
          <a:xfrm>
            <a:off x="484188" y="5670550"/>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Décider des plats du jour pour le restaurant d’entreprise</a:t>
            </a:r>
            <a:r>
              <a:rPr lang="fr-FR"/>
              <a:t> </a:t>
            </a:r>
          </a:p>
        </p:txBody>
      </p:sp>
      <p:pic>
        <p:nvPicPr>
          <p:cNvPr id="250889"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50890"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50891"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0" s="-70588" l="0"/>
                                      </p:by>
                                    </p:animClr>
                                    <p:animClr clrSpc="hsl" dir="cw">
                                      <p:cBhvr>
                                        <p:cTn id="7" dur="500" fill="hold"/>
                                        <p:tgtEl>
                                          <p:spTgt spid="42007"/>
                                        </p:tgtEl>
                                        <p:attrNameLst>
                                          <p:attrName>fillcolor</p:attrName>
                                        </p:attrNameLst>
                                      </p:cBhvr>
                                      <p:by>
                                        <p:hsl h="0" s="-70588" l="0"/>
                                      </p:by>
                                    </p:animClr>
                                    <p:animClr clrSpc="hsl" dir="cw">
                                      <p:cBhvr>
                                        <p:cTn id="8" dur="500" fill="hold"/>
                                        <p:tgtEl>
                                          <p:spTgt spid="42007"/>
                                        </p:tgtEl>
                                        <p:attrNameLst>
                                          <p:attrName>stroke.color</p:attrName>
                                        </p:attrNameLst>
                                      </p:cBhvr>
                                      <p:by>
                                        <p:hsl h="0" s="-70588" l="0"/>
                                      </p:by>
                                    </p:animClr>
                                    <p:set>
                                      <p:cBhvr>
                                        <p:cTn id="9" dur="500" fill="hold"/>
                                        <p:tgtEl>
                                          <p:spTgt spid="4200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0" s="-70588" l="0"/>
                                      </p:by>
                                    </p:animClr>
                                    <p:animClr clrSpc="hsl" dir="cw">
                                      <p:cBhvr>
                                        <p:cTn id="12" dur="500" fill="hold"/>
                                        <p:tgtEl>
                                          <p:spTgt spid="42008"/>
                                        </p:tgtEl>
                                        <p:attrNameLst>
                                          <p:attrName>fillcolor</p:attrName>
                                        </p:attrNameLst>
                                      </p:cBhvr>
                                      <p:by>
                                        <p:hsl h="0" s="-70588" l="0"/>
                                      </p:by>
                                    </p:animClr>
                                    <p:animClr clrSpc="hsl" dir="cw">
                                      <p:cBhvr>
                                        <p:cTn id="13" dur="500" fill="hold"/>
                                        <p:tgtEl>
                                          <p:spTgt spid="42008"/>
                                        </p:tgtEl>
                                        <p:attrNameLst>
                                          <p:attrName>stroke.color</p:attrName>
                                        </p:attrNameLst>
                                      </p:cBhvr>
                                      <p:by>
                                        <p:hsl h="0" s="-70588" l="0"/>
                                      </p:by>
                                    </p:animClr>
                                    <p:set>
                                      <p:cBhvr>
                                        <p:cTn id="14" dur="500" fill="hold"/>
                                        <p:tgtEl>
                                          <p:spTgt spid="42008"/>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0" s="-70588" l="0"/>
                                      </p:by>
                                    </p:animClr>
                                    <p:animClr clrSpc="hsl" dir="cw">
                                      <p:cBhvr>
                                        <p:cTn id="17" dur="500" fill="hold"/>
                                        <p:tgtEl>
                                          <p:spTgt spid="42009"/>
                                        </p:tgtEl>
                                        <p:attrNameLst>
                                          <p:attrName>fillcolor</p:attrName>
                                        </p:attrNameLst>
                                      </p:cBhvr>
                                      <p:by>
                                        <p:hsl h="0" s="-70588" l="0"/>
                                      </p:by>
                                    </p:animClr>
                                    <p:animClr clrSpc="hsl" dir="cw">
                                      <p:cBhvr>
                                        <p:cTn id="18" dur="500" fill="hold"/>
                                        <p:tgtEl>
                                          <p:spTgt spid="42009"/>
                                        </p:tgtEl>
                                        <p:attrNameLst>
                                          <p:attrName>stroke.color</p:attrName>
                                        </p:attrNameLst>
                                      </p:cBhvr>
                                      <p:by>
                                        <p:hsl h="0" s="-70588" l="0"/>
                                      </p:by>
                                    </p:animClr>
                                    <p:set>
                                      <p:cBhvr>
                                        <p:cTn id="19" dur="500" fill="hold"/>
                                        <p:tgtEl>
                                          <p:spTgt spid="42009"/>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0" s="-70588" l="0"/>
                                      </p:by>
                                    </p:animClr>
                                    <p:animClr clrSpc="hsl" dir="cw">
                                      <p:cBhvr>
                                        <p:cTn id="22" dur="500" fill="hold"/>
                                        <p:tgtEl>
                                          <p:spTgt spid="42010"/>
                                        </p:tgtEl>
                                        <p:attrNameLst>
                                          <p:attrName>fillcolor</p:attrName>
                                        </p:attrNameLst>
                                      </p:cBhvr>
                                      <p:by>
                                        <p:hsl h="0" s="-70588" l="0"/>
                                      </p:by>
                                    </p:animClr>
                                    <p:animClr clrSpc="hsl" dir="cw">
                                      <p:cBhvr>
                                        <p:cTn id="23" dur="500" fill="hold"/>
                                        <p:tgtEl>
                                          <p:spTgt spid="42010"/>
                                        </p:tgtEl>
                                        <p:attrNameLst>
                                          <p:attrName>stroke.color</p:attrName>
                                        </p:attrNameLst>
                                      </p:cBhvr>
                                      <p:by>
                                        <p:hsl h="0" s="-70588"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7200000" s="0" l="0"/>
                                      </p:by>
                                    </p:animClr>
                                    <p:animClr clrSpc="hsl" dir="cw">
                                      <p:cBhvr>
                                        <p:cTn id="27" dur="500" fill="hold"/>
                                        <p:tgtEl>
                                          <p:spTgt spid="42011"/>
                                        </p:tgtEl>
                                        <p:attrNameLst>
                                          <p:attrName>fillcolor</p:attrName>
                                        </p:attrNameLst>
                                      </p:cBhvr>
                                      <p:by>
                                        <p:hsl h="7200000" s="0" l="0"/>
                                      </p:by>
                                    </p:animClr>
                                    <p:animClr clrSpc="hsl" dir="cw">
                                      <p:cBhvr>
                                        <p:cTn id="28" dur="500" fill="hold"/>
                                        <p:tgtEl>
                                          <p:spTgt spid="42011"/>
                                        </p:tgtEl>
                                        <p:attrNameLst>
                                          <p:attrName>stroke.color</p:attrName>
                                        </p:attrNameLst>
                                      </p:cBhvr>
                                      <p:by>
                                        <p:hsl h="7200000" s="0"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E</a:t>
            </a:r>
          </a:p>
        </p:txBody>
      </p:sp>
      <p:sp>
        <p:nvSpPr>
          <p:cNvPr id="25190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61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529013"/>
            <a:ext cx="8594725" cy="1465262"/>
          </a:xfrm>
          <a:prstGeom prst="rect">
            <a:avLst/>
          </a:prstGeom>
          <a:noFill/>
          <a:ln w="9525">
            <a:noFill/>
            <a:miter lim="800000"/>
            <a:headEnd/>
            <a:tailEnd/>
          </a:ln>
        </p:spPr>
        <p:txBody>
          <a:bodyPr>
            <a:spAutoFit/>
          </a:bodyPr>
          <a:lstStyle/>
          <a:p>
            <a:pPr algn="ctr"/>
            <a:r>
              <a:rPr lang="fr-FR"/>
              <a:t>Les délégués du personnel (DP) </a:t>
            </a:r>
            <a:r>
              <a:rPr lang="fr-FR">
                <a:solidFill>
                  <a:schemeClr val="accent2"/>
                </a:solidFill>
              </a:rPr>
              <a:t>sont obligatoires dès lors que l'entreprise ou l'établissement emploie au moins 11 salariés</a:t>
            </a:r>
            <a:r>
              <a:rPr lang="fr-FR"/>
              <a:t>. Une fois élus, ces représentants des salariés se voient confier un certain nombre de fonctions. Pour exercer à bien leurs missions, ils bénéficient notamment d'un crédit d'heures de délégation rémunérées par l'employeur.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29" name="Titre 1"/>
          <p:cNvSpPr>
            <a:spLocks noGrp="1"/>
          </p:cNvSpPr>
          <p:nvPr>
            <p:ph type="title" idx="4294967295"/>
          </p:nvPr>
        </p:nvSpPr>
        <p:spPr/>
        <p:txBody>
          <a:bodyPr/>
          <a:lstStyle/>
          <a:p>
            <a:pPr eaLnBrk="1" hangingPunct="1"/>
            <a:r>
              <a:rPr lang="fr-FR" sz="2000" b="1" smtClean="0"/>
              <a:t>Un délégué du personnel peut-il s'entretenir avec un salarié à son poste de travail ?</a:t>
            </a:r>
          </a:p>
        </p:txBody>
      </p:sp>
      <p:sp>
        <p:nvSpPr>
          <p:cNvPr id="25293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62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Non, ces rencontres doivent avoir lieu en dehors du temps de travail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Non, il doit faire venir le salarié à son bureau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Oui, à condition de ne gêner personne</a:t>
            </a:r>
            <a:r>
              <a:rPr lang="fr-FR"/>
              <a:t>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Oui, il a tous les droits </a:t>
            </a:r>
          </a:p>
        </p:txBody>
      </p:sp>
      <p:pic>
        <p:nvPicPr>
          <p:cNvPr id="252936"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52937"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52938"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5"/>
                                        </p:tgtEl>
                                        <p:attrNameLst>
                                          <p:attrName>style.color</p:attrName>
                                        </p:attrNameLst>
                                      </p:cBhvr>
                                      <p:by>
                                        <p:hsl h="7200000" s="0" l="0"/>
                                      </p:by>
                                    </p:animClr>
                                    <p:animClr clrSpc="hsl" dir="cw">
                                      <p:cBhvr>
                                        <p:cTn id="7" dur="500" fill="hold"/>
                                        <p:tgtEl>
                                          <p:spTgt spid="40985"/>
                                        </p:tgtEl>
                                        <p:attrNameLst>
                                          <p:attrName>fillcolor</p:attrName>
                                        </p:attrNameLst>
                                      </p:cBhvr>
                                      <p:by>
                                        <p:hsl h="7200000" s="0" l="0"/>
                                      </p:by>
                                    </p:animClr>
                                    <p:animClr clrSpc="hsl" dir="cw">
                                      <p:cBhvr>
                                        <p:cTn id="8" dur="500" fill="hold"/>
                                        <p:tgtEl>
                                          <p:spTgt spid="40985"/>
                                        </p:tgtEl>
                                        <p:attrNameLst>
                                          <p:attrName>stroke.color</p:attrName>
                                        </p:attrNameLst>
                                      </p:cBhvr>
                                      <p:by>
                                        <p:hsl h="7200000" s="0" l="0"/>
                                      </p:by>
                                    </p:animClr>
                                    <p:set>
                                      <p:cBhvr>
                                        <p:cTn id="9" dur="500" fill="hold"/>
                                        <p:tgtEl>
                                          <p:spTgt spid="40985"/>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6"/>
                                        </p:tgtEl>
                                        <p:attrNameLst>
                                          <p:attrName>style.color</p:attrName>
                                        </p:attrNameLst>
                                      </p:cBhvr>
                                      <p:by>
                                        <p:hsl h="0" s="-70588" l="0"/>
                                      </p:by>
                                    </p:animClr>
                                    <p:animClr clrSpc="hsl" dir="cw">
                                      <p:cBhvr>
                                        <p:cTn id="12" dur="500" fill="hold"/>
                                        <p:tgtEl>
                                          <p:spTgt spid="40986"/>
                                        </p:tgtEl>
                                        <p:attrNameLst>
                                          <p:attrName>fillcolor</p:attrName>
                                        </p:attrNameLst>
                                      </p:cBhvr>
                                      <p:by>
                                        <p:hsl h="0" s="-70588" l="0"/>
                                      </p:by>
                                    </p:animClr>
                                    <p:animClr clrSpc="hsl" dir="cw">
                                      <p:cBhvr>
                                        <p:cTn id="13" dur="500" fill="hold"/>
                                        <p:tgtEl>
                                          <p:spTgt spid="40986"/>
                                        </p:tgtEl>
                                        <p:attrNameLst>
                                          <p:attrName>stroke.color</p:attrName>
                                        </p:attrNameLst>
                                      </p:cBhvr>
                                      <p:by>
                                        <p:hsl h="0" s="-70588" l="0"/>
                                      </p:by>
                                    </p:animClr>
                                    <p:set>
                                      <p:cBhvr>
                                        <p:cTn id="14" dur="500" fill="hold"/>
                                        <p:tgtEl>
                                          <p:spTgt spid="40986"/>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3"/>
                                        </p:tgtEl>
                                        <p:attrNameLst>
                                          <p:attrName>style.color</p:attrName>
                                        </p:attrNameLst>
                                      </p:cBhvr>
                                      <p:by>
                                        <p:hsl h="0" s="-70588" l="0"/>
                                      </p:by>
                                    </p:animClr>
                                    <p:animClr clrSpc="hsl" dir="cw">
                                      <p:cBhvr>
                                        <p:cTn id="17" dur="500" fill="hold"/>
                                        <p:tgtEl>
                                          <p:spTgt spid="40983"/>
                                        </p:tgtEl>
                                        <p:attrNameLst>
                                          <p:attrName>fillcolor</p:attrName>
                                        </p:attrNameLst>
                                      </p:cBhvr>
                                      <p:by>
                                        <p:hsl h="0" s="-70588" l="0"/>
                                      </p:by>
                                    </p:animClr>
                                    <p:animClr clrSpc="hsl" dir="cw">
                                      <p:cBhvr>
                                        <p:cTn id="18" dur="500" fill="hold"/>
                                        <p:tgtEl>
                                          <p:spTgt spid="40983"/>
                                        </p:tgtEl>
                                        <p:attrNameLst>
                                          <p:attrName>stroke.color</p:attrName>
                                        </p:attrNameLst>
                                      </p:cBhvr>
                                      <p:by>
                                        <p:hsl h="0" s="-70588" l="0"/>
                                      </p:by>
                                    </p:animClr>
                                    <p:set>
                                      <p:cBhvr>
                                        <p:cTn id="19" dur="500" fill="hold"/>
                                        <p:tgtEl>
                                          <p:spTgt spid="40983"/>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2"/>
                                        </p:tgtEl>
                                        <p:attrNameLst>
                                          <p:attrName>style.color</p:attrName>
                                        </p:attrNameLst>
                                      </p:cBhvr>
                                      <p:by>
                                        <p:hsl h="0" s="-70588" l="0"/>
                                      </p:by>
                                    </p:animClr>
                                    <p:animClr clrSpc="hsl" dir="cw">
                                      <p:cBhvr>
                                        <p:cTn id="22" dur="500" fill="hold"/>
                                        <p:tgtEl>
                                          <p:spTgt spid="40982"/>
                                        </p:tgtEl>
                                        <p:attrNameLst>
                                          <p:attrName>fillcolor</p:attrName>
                                        </p:attrNameLst>
                                      </p:cBhvr>
                                      <p:by>
                                        <p:hsl h="0" s="-70588" l="0"/>
                                      </p:by>
                                    </p:animClr>
                                    <p:animClr clrSpc="hsl" dir="cw">
                                      <p:cBhvr>
                                        <p:cTn id="23" dur="500" fill="hold"/>
                                        <p:tgtEl>
                                          <p:spTgt spid="40982"/>
                                        </p:tgtEl>
                                        <p:attrNameLst>
                                          <p:attrName>stroke.color</p:attrName>
                                        </p:attrNameLst>
                                      </p:cBhvr>
                                      <p:by>
                                        <p:hsl h="0" s="-70588" l="0"/>
                                      </p:by>
                                    </p:animClr>
                                    <p:set>
                                      <p:cBhvr>
                                        <p:cTn id="24" dur="500" fill="hold"/>
                                        <p:tgtEl>
                                          <p:spTgt spid="409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25395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62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243263"/>
            <a:ext cx="8594725" cy="1465262"/>
          </a:xfrm>
          <a:prstGeom prst="rect">
            <a:avLst/>
          </a:prstGeom>
          <a:noFill/>
          <a:ln w="9525">
            <a:noFill/>
            <a:miter lim="800000"/>
            <a:headEnd/>
            <a:tailEnd/>
          </a:ln>
        </p:spPr>
        <p:txBody>
          <a:bodyPr>
            <a:spAutoFit/>
          </a:bodyPr>
          <a:lstStyle/>
          <a:p>
            <a:pPr algn="ctr"/>
            <a:r>
              <a:rPr lang="fr-FR"/>
              <a:t>Un délégué du personnel </a:t>
            </a:r>
            <a:r>
              <a:rPr lang="fr-FR">
                <a:solidFill>
                  <a:schemeClr val="accent2"/>
                </a:solidFill>
              </a:rPr>
              <a:t>est libre de circuler dans l'entreprise et de prendre contact avec les salariés où il le souhaite</a:t>
            </a:r>
            <a:r>
              <a:rPr lang="fr-FR"/>
              <a:t>, y compris à leur poste de travail, à condition de ne pas occasionner une gêne trop importante. Il peut également se </a:t>
            </a:r>
            <a:r>
              <a:rPr lang="fr-FR">
                <a:solidFill>
                  <a:schemeClr val="accent2"/>
                </a:solidFill>
              </a:rPr>
              <a:t>déplacer en dehors de l'entreprise pendant ses heures de délégation</a:t>
            </a:r>
            <a:r>
              <a:rPr lang="fr-FR"/>
              <a:t> (15 heures par mois dans les entreprises de plus de 50 salariés). </a:t>
            </a:r>
          </a:p>
        </p:txBody>
      </p:sp>
      <p:sp>
        <p:nvSpPr>
          <p:cNvPr id="152583" name="Text Box 7"/>
          <p:cNvSpPr txBox="1">
            <a:spLocks noChangeArrowheads="1"/>
          </p:cNvSpPr>
          <p:nvPr/>
        </p:nvSpPr>
        <p:spPr bwMode="auto">
          <a:xfrm>
            <a:off x="4298950" y="6519863"/>
            <a:ext cx="5083175" cy="244475"/>
          </a:xfrm>
          <a:prstGeom prst="rect">
            <a:avLst/>
          </a:prstGeom>
          <a:noFill/>
          <a:ln w="9525">
            <a:noFill/>
            <a:miter lim="800000"/>
            <a:headEnd/>
            <a:tailEnd/>
          </a:ln>
        </p:spPr>
        <p:txBody>
          <a:bodyPr>
            <a:spAutoFit/>
          </a:bodyPr>
          <a:lstStyle/>
          <a:p>
            <a:r>
              <a:rPr lang="fr-FR" sz="1000">
                <a:solidFill>
                  <a:schemeClr val="tx2"/>
                </a:solidFill>
              </a:rPr>
              <a:t>Source :  http://www.journaldunet.com/management/questionnaire/fiche/9603/d/f/1/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340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7" name="Titre 1"/>
          <p:cNvSpPr>
            <a:spLocks noGrp="1"/>
          </p:cNvSpPr>
          <p:nvPr>
            <p:ph type="title" idx="4294967295"/>
          </p:nvPr>
        </p:nvSpPr>
        <p:spPr/>
        <p:txBody>
          <a:bodyPr/>
          <a:lstStyle/>
          <a:p>
            <a:pPr eaLnBrk="1" hangingPunct="1"/>
            <a:r>
              <a:rPr lang="fr-FR" sz="2000" b="1" smtClean="0"/>
              <a:t>Pourquoi une entreprise a tout intérêt d’aller au-delà des obligations légales en matière de dialogue social ?</a:t>
            </a:r>
            <a:r>
              <a:rPr lang="fr-FR" smtClean="0"/>
              <a:t> </a:t>
            </a:r>
          </a:p>
        </p:txBody>
      </p:sp>
      <p:sp>
        <p:nvSpPr>
          <p:cNvPr id="25497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63</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Pour anticiper sur la qualité des projets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améliorer le niveau de consultation des parties prenantes internes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Pour faciliter une issue positive au projet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Pour être les premiers de la classe en matière de dialogue social </a:t>
            </a:r>
          </a:p>
        </p:txBody>
      </p:sp>
      <p:pic>
        <p:nvPicPr>
          <p:cNvPr id="254984"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54985"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54986"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3"/>
                                        </p:tgtEl>
                                        <p:attrNameLst>
                                          <p:attrName>style.color</p:attrName>
                                        </p:attrNameLst>
                                      </p:cBhvr>
                                      <p:by>
                                        <p:hsl h="7200000" s="0" l="0"/>
                                      </p:by>
                                    </p:animClr>
                                    <p:animClr clrSpc="hsl" dir="cw">
                                      <p:cBhvr>
                                        <p:cTn id="7" dur="500" fill="hold"/>
                                        <p:tgtEl>
                                          <p:spTgt spid="40983"/>
                                        </p:tgtEl>
                                        <p:attrNameLst>
                                          <p:attrName>fillcolor</p:attrName>
                                        </p:attrNameLst>
                                      </p:cBhvr>
                                      <p:by>
                                        <p:hsl h="7200000" s="0" l="0"/>
                                      </p:by>
                                    </p:animClr>
                                    <p:animClr clrSpc="hsl" dir="cw">
                                      <p:cBhvr>
                                        <p:cTn id="8" dur="500" fill="hold"/>
                                        <p:tgtEl>
                                          <p:spTgt spid="40983"/>
                                        </p:tgtEl>
                                        <p:attrNameLst>
                                          <p:attrName>stroke.color</p:attrName>
                                        </p:attrNameLst>
                                      </p:cBhvr>
                                      <p:by>
                                        <p:hsl h="7200000" s="0" l="0"/>
                                      </p:by>
                                    </p:animClr>
                                    <p:set>
                                      <p:cBhvr>
                                        <p:cTn id="9" dur="500" fill="hold"/>
                                        <p:tgtEl>
                                          <p:spTgt spid="40983"/>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0982"/>
                                        </p:tgtEl>
                                        <p:attrNameLst>
                                          <p:attrName>style.color</p:attrName>
                                        </p:attrNameLst>
                                      </p:cBhvr>
                                      <p:by>
                                        <p:hsl h="7200000" s="0" l="0"/>
                                      </p:by>
                                    </p:animClr>
                                    <p:animClr clrSpc="hsl" dir="cw">
                                      <p:cBhvr>
                                        <p:cTn id="12" dur="500" fill="hold"/>
                                        <p:tgtEl>
                                          <p:spTgt spid="40982"/>
                                        </p:tgtEl>
                                        <p:attrNameLst>
                                          <p:attrName>fillcolor</p:attrName>
                                        </p:attrNameLst>
                                      </p:cBhvr>
                                      <p:by>
                                        <p:hsl h="7200000" s="0" l="0"/>
                                      </p:by>
                                    </p:animClr>
                                    <p:animClr clrSpc="hsl" dir="cw">
                                      <p:cBhvr>
                                        <p:cTn id="13" dur="500" fill="hold"/>
                                        <p:tgtEl>
                                          <p:spTgt spid="40982"/>
                                        </p:tgtEl>
                                        <p:attrNameLst>
                                          <p:attrName>stroke.color</p:attrName>
                                        </p:attrNameLst>
                                      </p:cBhvr>
                                      <p:by>
                                        <p:hsl h="7200000" s="0" l="0"/>
                                      </p:by>
                                    </p:animClr>
                                    <p:set>
                                      <p:cBhvr>
                                        <p:cTn id="14" dur="500" fill="hold"/>
                                        <p:tgtEl>
                                          <p:spTgt spid="40982"/>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0985"/>
                                        </p:tgtEl>
                                        <p:attrNameLst>
                                          <p:attrName>style.color</p:attrName>
                                        </p:attrNameLst>
                                      </p:cBhvr>
                                      <p:by>
                                        <p:hsl h="7200000" s="0" l="0"/>
                                      </p:by>
                                    </p:animClr>
                                    <p:animClr clrSpc="hsl" dir="cw">
                                      <p:cBhvr>
                                        <p:cTn id="17" dur="500" fill="hold"/>
                                        <p:tgtEl>
                                          <p:spTgt spid="40985"/>
                                        </p:tgtEl>
                                        <p:attrNameLst>
                                          <p:attrName>fillcolor</p:attrName>
                                        </p:attrNameLst>
                                      </p:cBhvr>
                                      <p:by>
                                        <p:hsl h="7200000" s="0" l="0"/>
                                      </p:by>
                                    </p:animClr>
                                    <p:animClr clrSpc="hsl" dir="cw">
                                      <p:cBhvr>
                                        <p:cTn id="18" dur="500" fill="hold"/>
                                        <p:tgtEl>
                                          <p:spTgt spid="40985"/>
                                        </p:tgtEl>
                                        <p:attrNameLst>
                                          <p:attrName>stroke.color</p:attrName>
                                        </p:attrNameLst>
                                      </p:cBhvr>
                                      <p:by>
                                        <p:hsl h="7200000" s="0" l="0"/>
                                      </p:by>
                                    </p:animClr>
                                    <p:set>
                                      <p:cBhvr>
                                        <p:cTn id="19" dur="500" fill="hold"/>
                                        <p:tgtEl>
                                          <p:spTgt spid="40985"/>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a:t>
            </a:r>
          </a:p>
        </p:txBody>
      </p:sp>
      <p:sp>
        <p:nvSpPr>
          <p:cNvPr id="25600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63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243263"/>
            <a:ext cx="8594725" cy="1739900"/>
          </a:xfrm>
          <a:prstGeom prst="rect">
            <a:avLst/>
          </a:prstGeom>
          <a:noFill/>
          <a:ln w="9525">
            <a:noFill/>
            <a:miter lim="800000"/>
            <a:headEnd/>
            <a:tailEnd/>
          </a:ln>
        </p:spPr>
        <p:txBody>
          <a:bodyPr>
            <a:spAutoFit/>
          </a:bodyPr>
          <a:lstStyle/>
          <a:p>
            <a:pPr algn="ctr"/>
            <a:r>
              <a:rPr lang="fr-FR"/>
              <a:t>Lorsque les différents acteurs d’une entreprise sont dans l’impossibilité de dialoguer, tout le système est en difficulté : la coordination est difficile, voire impossible, les salariés ne s’impliquent pas dans les projets, l’entreprise connaît une perte de productivité liée à l’absentéisme, aux grèves éventuelles ou à la mauvaise transmission des informations. Autrement dit, </a:t>
            </a:r>
            <a:r>
              <a:rPr lang="fr-FR">
                <a:solidFill>
                  <a:schemeClr val="accent2"/>
                </a:solidFill>
              </a:rPr>
              <a:t>renouer le dialogue social représente un véritable enjeu de performance et d’efficacité pour l’entreprise</a:t>
            </a:r>
            <a:r>
              <a:rPr lang="fr-FR"/>
              <a:t>. </a:t>
            </a:r>
          </a:p>
        </p:txBody>
      </p:sp>
      <p:sp>
        <p:nvSpPr>
          <p:cNvPr id="152583" name="Text Box 7"/>
          <p:cNvSpPr txBox="1">
            <a:spLocks noChangeArrowheads="1"/>
          </p:cNvSpPr>
          <p:nvPr/>
        </p:nvSpPr>
        <p:spPr bwMode="auto">
          <a:xfrm>
            <a:off x="7743825" y="6519863"/>
            <a:ext cx="1908175" cy="244475"/>
          </a:xfrm>
          <a:prstGeom prst="rect">
            <a:avLst/>
          </a:prstGeom>
          <a:noFill/>
          <a:ln w="9525">
            <a:noFill/>
            <a:miter lim="800000"/>
            <a:headEnd/>
            <a:tailEnd/>
          </a:ln>
        </p:spPr>
        <p:txBody>
          <a:bodyPr>
            <a:spAutoFit/>
          </a:bodyPr>
          <a:lstStyle/>
          <a:p>
            <a:r>
              <a:rPr lang="fr-FR" sz="1000">
                <a:solidFill>
                  <a:schemeClr val="tx2"/>
                </a:solidFill>
              </a:rPr>
              <a:t>Source :  ANACT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780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5" name="Titre 1"/>
          <p:cNvSpPr>
            <a:spLocks noGrp="1"/>
          </p:cNvSpPr>
          <p:nvPr>
            <p:ph type="title" idx="4294967295"/>
          </p:nvPr>
        </p:nvSpPr>
        <p:spPr/>
        <p:txBody>
          <a:bodyPr/>
          <a:lstStyle/>
          <a:p>
            <a:pPr eaLnBrk="1" hangingPunct="1"/>
            <a:r>
              <a:rPr lang="fr-FR" sz="2000" b="1" smtClean="0"/>
              <a:t>Les jours fériés doivent-ils être rémunérés aux salariés intérimaires ou en contrat à durée déterminée ?</a:t>
            </a:r>
            <a:r>
              <a:rPr lang="fr-FR" smtClean="0"/>
              <a:t> </a:t>
            </a:r>
          </a:p>
        </p:txBody>
      </p:sp>
      <p:sp>
        <p:nvSpPr>
          <p:cNvPr id="25702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23996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Oui, sans aucune condition d’ancienneté</a:t>
            </a:r>
            <a:r>
              <a:rPr lang="fr-FR"/>
              <a:t> </a:t>
            </a:r>
          </a:p>
        </p:txBody>
      </p:sp>
      <p:sp>
        <p:nvSpPr>
          <p:cNvPr id="42008" name="AutoShape 24"/>
          <p:cNvSpPr>
            <a:spLocks noChangeArrowheads="1"/>
          </p:cNvSpPr>
          <p:nvPr/>
        </p:nvSpPr>
        <p:spPr bwMode="auto">
          <a:xfrm>
            <a:off x="479425" y="27066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Oui, avec une condition d’ancienneté </a:t>
            </a:r>
          </a:p>
        </p:txBody>
      </p:sp>
      <p:sp>
        <p:nvSpPr>
          <p:cNvPr id="42009" name="AutoShape 25"/>
          <p:cNvSpPr>
            <a:spLocks noChangeArrowheads="1"/>
          </p:cNvSpPr>
          <p:nvPr/>
        </p:nvSpPr>
        <p:spPr bwMode="auto">
          <a:xfrm>
            <a:off x="458788" y="31797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Oui, à condition que le salarié intérimaire ou en contrat à durée déterminé soit présent la veille et le lendemain du jour férié</a:t>
            </a:r>
          </a:p>
        </p:txBody>
      </p:sp>
      <p:sp>
        <p:nvSpPr>
          <p:cNvPr id="42010" name="AutoShape 26"/>
          <p:cNvSpPr>
            <a:spLocks noChangeArrowheads="1"/>
          </p:cNvSpPr>
          <p:nvPr/>
        </p:nvSpPr>
        <p:spPr bwMode="auto">
          <a:xfrm>
            <a:off x="454025" y="3954463"/>
            <a:ext cx="7035800" cy="10144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Oui, sans aucune condition stipulant que le salarié intérimaire ou en contrat à durée déterminé doit être présent la veille et le lendemain du jour férié</a:t>
            </a:r>
          </a:p>
        </p:txBody>
      </p:sp>
      <p:sp>
        <p:nvSpPr>
          <p:cNvPr id="42011" name="AutoShape 27"/>
          <p:cNvSpPr>
            <a:spLocks noChangeArrowheads="1"/>
          </p:cNvSpPr>
          <p:nvPr/>
        </p:nvSpPr>
        <p:spPr bwMode="auto">
          <a:xfrm>
            <a:off x="469900" y="5033963"/>
            <a:ext cx="6467475"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Non, elle doit seulement être rémunérer aux salariés en contrat à durée indéterminée </a:t>
            </a:r>
          </a:p>
        </p:txBody>
      </p:sp>
      <p:pic>
        <p:nvPicPr>
          <p:cNvPr id="257033"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57034"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57035"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10"/>
                                        </p:tgtEl>
                                        <p:attrNameLst>
                                          <p:attrName>style.color</p:attrName>
                                        </p:attrNameLst>
                                      </p:cBhvr>
                                      <p:by>
                                        <p:hsl h="7200000" s="0" l="0"/>
                                      </p:by>
                                    </p:animClr>
                                    <p:animClr clrSpc="hsl" dir="cw">
                                      <p:cBhvr>
                                        <p:cTn id="12" dur="500" fill="hold"/>
                                        <p:tgtEl>
                                          <p:spTgt spid="42010"/>
                                        </p:tgtEl>
                                        <p:attrNameLst>
                                          <p:attrName>fillcolor</p:attrName>
                                        </p:attrNameLst>
                                      </p:cBhvr>
                                      <p:by>
                                        <p:hsl h="7200000" s="0" l="0"/>
                                      </p:by>
                                    </p:animClr>
                                    <p:animClr clrSpc="hsl" dir="cw">
                                      <p:cBhvr>
                                        <p:cTn id="13" dur="500" fill="hold"/>
                                        <p:tgtEl>
                                          <p:spTgt spid="42010"/>
                                        </p:tgtEl>
                                        <p:attrNameLst>
                                          <p:attrName>stroke.color</p:attrName>
                                        </p:attrNameLst>
                                      </p:cBhvr>
                                      <p:by>
                                        <p:hsl h="7200000" s="0" l="0"/>
                                      </p:by>
                                    </p:animClr>
                                    <p:set>
                                      <p:cBhvr>
                                        <p:cTn id="14" dur="500" fill="hold"/>
                                        <p:tgtEl>
                                          <p:spTgt spid="4201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2008"/>
                                        </p:tgtEl>
                                        <p:attrNameLst>
                                          <p:attrName>style.color</p:attrName>
                                        </p:attrNameLst>
                                      </p:cBhvr>
                                      <p:by>
                                        <p:hsl h="0" s="-70588" l="0"/>
                                      </p:by>
                                    </p:animClr>
                                    <p:animClr clrSpc="hsl" dir="cw">
                                      <p:cBhvr>
                                        <p:cTn id="17" dur="500" fill="hold"/>
                                        <p:tgtEl>
                                          <p:spTgt spid="42008"/>
                                        </p:tgtEl>
                                        <p:attrNameLst>
                                          <p:attrName>fillcolor</p:attrName>
                                        </p:attrNameLst>
                                      </p:cBhvr>
                                      <p:by>
                                        <p:hsl h="0" s="-70588" l="0"/>
                                      </p:by>
                                    </p:animClr>
                                    <p:animClr clrSpc="hsl" dir="cw">
                                      <p:cBhvr>
                                        <p:cTn id="18" dur="500" fill="hold"/>
                                        <p:tgtEl>
                                          <p:spTgt spid="42008"/>
                                        </p:tgtEl>
                                        <p:attrNameLst>
                                          <p:attrName>stroke.color</p:attrName>
                                        </p:attrNameLst>
                                      </p:cBhvr>
                                      <p:by>
                                        <p:hsl h="0" s="-70588" l="0"/>
                                      </p:by>
                                    </p:animClr>
                                    <p:set>
                                      <p:cBhvr>
                                        <p:cTn id="19" dur="500" fill="hold"/>
                                        <p:tgtEl>
                                          <p:spTgt spid="42008"/>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2009"/>
                                        </p:tgtEl>
                                        <p:attrNameLst>
                                          <p:attrName>style.color</p:attrName>
                                        </p:attrNameLst>
                                      </p:cBhvr>
                                      <p:by>
                                        <p:hsl h="0" s="-70588" l="0"/>
                                      </p:by>
                                    </p:animClr>
                                    <p:animClr clrSpc="hsl" dir="cw">
                                      <p:cBhvr>
                                        <p:cTn id="22" dur="500" fill="hold"/>
                                        <p:tgtEl>
                                          <p:spTgt spid="42009"/>
                                        </p:tgtEl>
                                        <p:attrNameLst>
                                          <p:attrName>fillcolor</p:attrName>
                                        </p:attrNameLst>
                                      </p:cBhvr>
                                      <p:by>
                                        <p:hsl h="0" s="-70588" l="0"/>
                                      </p:by>
                                    </p:animClr>
                                    <p:animClr clrSpc="hsl" dir="cw">
                                      <p:cBhvr>
                                        <p:cTn id="23" dur="500" fill="hold"/>
                                        <p:tgtEl>
                                          <p:spTgt spid="42009"/>
                                        </p:tgtEl>
                                        <p:attrNameLst>
                                          <p:attrName>stroke.color</p:attrName>
                                        </p:attrNameLst>
                                      </p:cBhvr>
                                      <p:by>
                                        <p:hsl h="0" s="-70588" l="0"/>
                                      </p:by>
                                    </p:animClr>
                                    <p:set>
                                      <p:cBhvr>
                                        <p:cTn id="24" dur="500" fill="hold"/>
                                        <p:tgtEl>
                                          <p:spTgt spid="42009"/>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0" s="-70588" l="0"/>
                                      </p:by>
                                    </p:animClr>
                                    <p:animClr clrSpc="hsl" dir="cw">
                                      <p:cBhvr>
                                        <p:cTn id="27" dur="500" fill="hold"/>
                                        <p:tgtEl>
                                          <p:spTgt spid="42011"/>
                                        </p:tgtEl>
                                        <p:attrNameLst>
                                          <p:attrName>fillcolor</p:attrName>
                                        </p:attrNameLst>
                                      </p:cBhvr>
                                      <p:by>
                                        <p:hsl h="0" s="-70588" l="0"/>
                                      </p:by>
                                    </p:animClr>
                                    <p:animClr clrSpc="hsl" dir="cw">
                                      <p:cBhvr>
                                        <p:cTn id="28" dur="500" fill="hold"/>
                                        <p:tgtEl>
                                          <p:spTgt spid="42011"/>
                                        </p:tgtEl>
                                        <p:attrNameLst>
                                          <p:attrName>stroke.color</p:attrName>
                                        </p:attrNameLst>
                                      </p:cBhvr>
                                      <p:by>
                                        <p:hsl h="0" s="-70588"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D</a:t>
            </a:r>
          </a:p>
        </p:txBody>
      </p:sp>
      <p:sp>
        <p:nvSpPr>
          <p:cNvPr id="25805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64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243263"/>
            <a:ext cx="8594725" cy="1739900"/>
          </a:xfrm>
          <a:prstGeom prst="rect">
            <a:avLst/>
          </a:prstGeom>
          <a:noFill/>
          <a:ln w="9525">
            <a:noFill/>
            <a:miter lim="800000"/>
            <a:headEnd/>
            <a:tailEnd/>
          </a:ln>
        </p:spPr>
        <p:txBody>
          <a:bodyPr>
            <a:spAutoFit/>
          </a:bodyPr>
          <a:lstStyle/>
          <a:p>
            <a:pPr algn="ctr"/>
            <a:r>
              <a:rPr lang="fr-FR"/>
              <a:t>Les jours fériés doivent être rémunérés </a:t>
            </a:r>
            <a:r>
              <a:rPr lang="fr-FR">
                <a:solidFill>
                  <a:schemeClr val="accent2"/>
                </a:solidFill>
              </a:rPr>
              <a:t>aux salariés intérimaires ou en contrat à durée à déterminé dès lors que ce jour est compris dans sa mission</a:t>
            </a:r>
            <a:r>
              <a:rPr lang="fr-FR"/>
              <a:t>, </a:t>
            </a:r>
            <a:r>
              <a:rPr lang="fr-FR">
                <a:solidFill>
                  <a:schemeClr val="accent2"/>
                </a:solidFill>
              </a:rPr>
              <a:t>sans condition d’ancienneté</a:t>
            </a:r>
            <a:r>
              <a:rPr lang="fr-FR"/>
              <a:t>. De même, la condition de présence la veille et le lendemain de ce jour férié à été supprimée depuis la loi du 22 mars 2012 (article 49). Les salariés intérimaires et en contrat à durée déterminé bénéficient donc du paiement des jours fériés sans conditions. </a:t>
            </a:r>
          </a:p>
        </p:txBody>
      </p:sp>
      <p:sp>
        <p:nvSpPr>
          <p:cNvPr id="152583" name="Text Box 7"/>
          <p:cNvSpPr txBox="1">
            <a:spLocks noChangeArrowheads="1"/>
          </p:cNvSpPr>
          <p:nvPr/>
        </p:nvSpPr>
        <p:spPr bwMode="auto">
          <a:xfrm>
            <a:off x="4684713" y="6519863"/>
            <a:ext cx="4967287" cy="244475"/>
          </a:xfrm>
          <a:prstGeom prst="rect">
            <a:avLst/>
          </a:prstGeom>
          <a:noFill/>
          <a:ln w="9525">
            <a:noFill/>
            <a:miter lim="800000"/>
            <a:headEnd/>
            <a:tailEnd/>
          </a:ln>
        </p:spPr>
        <p:txBody>
          <a:bodyPr>
            <a:spAutoFit/>
          </a:bodyPr>
          <a:lstStyle/>
          <a:p>
            <a:r>
              <a:rPr lang="fr-FR" sz="1000">
                <a:solidFill>
                  <a:schemeClr val="tx2"/>
                </a:solidFill>
              </a:rPr>
              <a:t>Source :  Prism’ Emploi, professionnels du recrutement et de l’intérim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556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3" name="Titre 1"/>
          <p:cNvSpPr>
            <a:spLocks noGrp="1"/>
          </p:cNvSpPr>
          <p:nvPr>
            <p:ph type="title" idx="4294967295"/>
          </p:nvPr>
        </p:nvSpPr>
        <p:spPr/>
        <p:txBody>
          <a:bodyPr/>
          <a:lstStyle/>
          <a:p>
            <a:pPr eaLnBrk="1" hangingPunct="1"/>
            <a:r>
              <a:rPr lang="fr-FR" sz="2400" b="1" smtClean="0"/>
              <a:t>A quelle date est fixée la journée de solidarité ?</a:t>
            </a:r>
            <a:r>
              <a:rPr lang="fr-FR" smtClean="0"/>
              <a:t> </a:t>
            </a:r>
          </a:p>
        </p:txBody>
      </p:sp>
      <p:sp>
        <p:nvSpPr>
          <p:cNvPr id="25907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3268" name="AutoShape 20"/>
          <p:cNvSpPr>
            <a:spLocks noChangeArrowheads="1"/>
          </p:cNvSpPr>
          <p:nvPr/>
        </p:nvSpPr>
        <p:spPr bwMode="auto">
          <a:xfrm>
            <a:off x="479425" y="28130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 une date librement choisie par l’employeur</a:t>
            </a:r>
          </a:p>
        </p:txBody>
      </p:sp>
      <p:sp>
        <p:nvSpPr>
          <p:cNvPr id="53269" name="AutoShape 21"/>
          <p:cNvSpPr>
            <a:spLocks noChangeArrowheads="1"/>
          </p:cNvSpPr>
          <p:nvPr/>
        </p:nvSpPr>
        <p:spPr bwMode="auto">
          <a:xfrm>
            <a:off x="504825" y="3457575"/>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A une date librement choisie par le salarié</a:t>
            </a:r>
          </a:p>
        </p:txBody>
      </p:sp>
      <p:pic>
        <p:nvPicPr>
          <p:cNvPr id="259078" name="Picture 44" descr="caleurs"/>
          <p:cNvPicPr>
            <a:picLocks noChangeAspect="1" noChangeArrowheads="1"/>
          </p:cNvPicPr>
          <p:nvPr/>
        </p:nvPicPr>
        <p:blipFill>
          <a:blip r:embed="rId2"/>
          <a:srcRect/>
          <a:stretch>
            <a:fillRect/>
          </a:stretch>
        </p:blipFill>
        <p:spPr bwMode="auto">
          <a:xfrm>
            <a:off x="7621588" y="214313"/>
            <a:ext cx="1292225" cy="909637"/>
          </a:xfrm>
          <a:prstGeom prst="rect">
            <a:avLst/>
          </a:prstGeom>
          <a:noFill/>
          <a:ln w="9525">
            <a:noFill/>
            <a:miter lim="800000"/>
            <a:headEnd/>
            <a:tailEnd/>
          </a:ln>
        </p:spPr>
      </p:pic>
      <p:sp>
        <p:nvSpPr>
          <p:cNvPr id="259079" name="Rectangle 62"/>
          <p:cNvSpPr>
            <a:spLocks noChangeArrowheads="1"/>
          </p:cNvSpPr>
          <p:nvPr/>
        </p:nvSpPr>
        <p:spPr bwMode="auto">
          <a:xfrm>
            <a:off x="1655763" y="2838450"/>
            <a:ext cx="184150" cy="366713"/>
          </a:xfrm>
          <a:prstGeom prst="rect">
            <a:avLst/>
          </a:prstGeom>
          <a:noFill/>
          <a:ln w="9525">
            <a:noFill/>
            <a:miter lim="800000"/>
            <a:headEnd/>
            <a:tailEnd/>
          </a:ln>
        </p:spPr>
        <p:txBody>
          <a:bodyPr wrap="none">
            <a:spAutoFit/>
          </a:bodyPr>
          <a:lstStyle/>
          <a:p>
            <a:pPr defTabSz="914400">
              <a:spcBef>
                <a:spcPts val="2000"/>
              </a:spcBef>
              <a:buClr>
                <a:schemeClr val="accent1"/>
              </a:buClr>
              <a:buFont typeface="Symbol" pitchFamily="18" charset="2"/>
              <a:buNone/>
            </a:pPr>
            <a:endParaRPr lang="fr-FR">
              <a:solidFill>
                <a:schemeClr val="bg1"/>
              </a:solidFill>
              <a:latin typeface="Bliss Light" pitchFamily="2" charset="0"/>
            </a:endParaRPr>
          </a:p>
        </p:txBody>
      </p:sp>
      <p:pic>
        <p:nvPicPr>
          <p:cNvPr id="259080"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59081"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59082"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3268"/>
                                        </p:tgtEl>
                                        <p:attrNameLst>
                                          <p:attrName>style.color</p:attrName>
                                        </p:attrNameLst>
                                      </p:cBhvr>
                                      <p:by>
                                        <p:hsl h="7200000" s="0" l="0"/>
                                      </p:by>
                                    </p:animClr>
                                    <p:animClr clrSpc="hsl" dir="cw">
                                      <p:cBhvr>
                                        <p:cTn id="7" dur="500" fill="hold"/>
                                        <p:tgtEl>
                                          <p:spTgt spid="53268"/>
                                        </p:tgtEl>
                                        <p:attrNameLst>
                                          <p:attrName>fillcolor</p:attrName>
                                        </p:attrNameLst>
                                      </p:cBhvr>
                                      <p:by>
                                        <p:hsl h="7200000" s="0" l="0"/>
                                      </p:by>
                                    </p:animClr>
                                    <p:animClr clrSpc="hsl" dir="cw">
                                      <p:cBhvr>
                                        <p:cTn id="8" dur="500" fill="hold"/>
                                        <p:tgtEl>
                                          <p:spTgt spid="53268"/>
                                        </p:tgtEl>
                                        <p:attrNameLst>
                                          <p:attrName>stroke.color</p:attrName>
                                        </p:attrNameLst>
                                      </p:cBhvr>
                                      <p:by>
                                        <p:hsl h="7200000" s="0" l="0"/>
                                      </p:by>
                                    </p:animClr>
                                    <p:set>
                                      <p:cBhvr>
                                        <p:cTn id="9" dur="500" fill="hold"/>
                                        <p:tgtEl>
                                          <p:spTgt spid="53268"/>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53269"/>
                                        </p:tgtEl>
                                        <p:attrNameLst>
                                          <p:attrName>style.color</p:attrName>
                                        </p:attrNameLst>
                                      </p:cBhvr>
                                      <p:by>
                                        <p:hsl h="0" s="-70588" l="0"/>
                                      </p:by>
                                    </p:animClr>
                                    <p:animClr clrSpc="hsl" dir="cw">
                                      <p:cBhvr>
                                        <p:cTn id="12" dur="500" fill="hold"/>
                                        <p:tgtEl>
                                          <p:spTgt spid="53269"/>
                                        </p:tgtEl>
                                        <p:attrNameLst>
                                          <p:attrName>fillcolor</p:attrName>
                                        </p:attrNameLst>
                                      </p:cBhvr>
                                      <p:by>
                                        <p:hsl h="0" s="-70588" l="0"/>
                                      </p:by>
                                    </p:animClr>
                                    <p:animClr clrSpc="hsl" dir="cw">
                                      <p:cBhvr>
                                        <p:cTn id="13" dur="500" fill="hold"/>
                                        <p:tgtEl>
                                          <p:spTgt spid="53269"/>
                                        </p:tgtEl>
                                        <p:attrNameLst>
                                          <p:attrName>stroke.color</p:attrName>
                                        </p:attrNameLst>
                                      </p:cBhvr>
                                      <p:by>
                                        <p:hsl h="0" s="-70588" l="0"/>
                                      </p:by>
                                    </p:animClr>
                                    <p:set>
                                      <p:cBhvr>
                                        <p:cTn id="14" dur="500" fill="hold"/>
                                        <p:tgtEl>
                                          <p:spTgt spid="532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 grpId="0" animBg="1"/>
      <p:bldP spid="5326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200" b="1" smtClean="0"/>
              <a:t>Si chacun des 48 000 collaborateurs d’une entreprise utilisait sa propre tasse à la machine à café ou à la fontaine à eau, combien de gobelets en plastique seraient économisés à l’année ?</a:t>
            </a:r>
            <a:r>
              <a:rPr lang="fr-FR" smtClean="0"/>
              <a:t> </a:t>
            </a:r>
          </a:p>
        </p:txBody>
      </p:sp>
      <p:sp>
        <p:nvSpPr>
          <p:cNvPr id="4301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18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 million</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 millions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 millions </a:t>
            </a:r>
          </a:p>
        </p:txBody>
      </p:sp>
      <p:pic>
        <p:nvPicPr>
          <p:cNvPr id="4" name="Image 3"/>
          <p:cNvPicPr>
            <a:picLocks noChangeAspect="1"/>
          </p:cNvPicPr>
          <p:nvPr/>
        </p:nvPicPr>
        <p:blipFill>
          <a:blip r:embed="rId2"/>
          <a:srcRect/>
          <a:stretch>
            <a:fillRect/>
          </a:stretch>
        </p:blipFill>
        <p:spPr bwMode="auto">
          <a:xfrm>
            <a:off x="7473950" y="479425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893050"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893050"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878763" y="56467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878763" y="56340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878763" y="56467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878763" y="56340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232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31163" y="56451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16875" y="56499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7994650"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16875" y="56483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23225" y="56451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45450" y="56499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42275"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21638" y="56530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35925" y="56499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43032"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43033"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3034"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624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924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1224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524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82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82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92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92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02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02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12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12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22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22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32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32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42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42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52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52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62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62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72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72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82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82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92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92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02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02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12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12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22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22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32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26009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65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243263"/>
            <a:ext cx="8594725" cy="1190625"/>
          </a:xfrm>
          <a:prstGeom prst="rect">
            <a:avLst/>
          </a:prstGeom>
          <a:noFill/>
          <a:ln w="9525">
            <a:noFill/>
            <a:miter lim="800000"/>
            <a:headEnd/>
            <a:tailEnd/>
          </a:ln>
        </p:spPr>
        <p:txBody>
          <a:bodyPr>
            <a:spAutoFit/>
          </a:bodyPr>
          <a:lstStyle/>
          <a:p>
            <a:pPr algn="ctr"/>
            <a:r>
              <a:rPr lang="fr-FR"/>
              <a:t>La journée de solidarité est une journée de travail supplémentaire </a:t>
            </a:r>
            <a:r>
              <a:rPr lang="fr-FR">
                <a:solidFill>
                  <a:schemeClr val="accent2"/>
                </a:solidFill>
              </a:rPr>
              <a:t>fixée à une date librement choisie par l’employeur</a:t>
            </a:r>
            <a:r>
              <a:rPr lang="fr-FR"/>
              <a:t>. Il convient donc de se faire préciser par l’entreprise, au moment de l’établissement du contrat de travail, la date de la journée de solidarité qu’elle aura retenue.</a:t>
            </a:r>
          </a:p>
        </p:txBody>
      </p:sp>
      <p:sp>
        <p:nvSpPr>
          <p:cNvPr id="152583" name="Text Box 7"/>
          <p:cNvSpPr txBox="1">
            <a:spLocks noChangeArrowheads="1"/>
          </p:cNvSpPr>
          <p:nvPr/>
        </p:nvSpPr>
        <p:spPr bwMode="auto">
          <a:xfrm>
            <a:off x="4684713" y="6519863"/>
            <a:ext cx="4967287" cy="244475"/>
          </a:xfrm>
          <a:prstGeom prst="rect">
            <a:avLst/>
          </a:prstGeom>
          <a:noFill/>
          <a:ln w="9525">
            <a:noFill/>
            <a:miter lim="800000"/>
            <a:headEnd/>
            <a:tailEnd/>
          </a:ln>
        </p:spPr>
        <p:txBody>
          <a:bodyPr>
            <a:spAutoFit/>
          </a:bodyPr>
          <a:lstStyle/>
          <a:p>
            <a:r>
              <a:rPr lang="fr-FR" sz="1000">
                <a:solidFill>
                  <a:schemeClr val="tx2"/>
                </a:solidFill>
              </a:rPr>
              <a:t>Source :  Prism’ Emploi, professionnels du recrutement et de l’intérim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064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1" name="Titre 1"/>
          <p:cNvSpPr>
            <a:spLocks noGrp="1"/>
          </p:cNvSpPr>
          <p:nvPr>
            <p:ph type="title" idx="4294967295"/>
          </p:nvPr>
        </p:nvSpPr>
        <p:spPr/>
        <p:txBody>
          <a:bodyPr/>
          <a:lstStyle/>
          <a:p>
            <a:pPr eaLnBrk="1" hangingPunct="1"/>
            <a:r>
              <a:rPr lang="fr-FR" sz="2800" b="1" smtClean="0"/>
              <a:t>Pourquoi former ses salariés ?</a:t>
            </a:r>
          </a:p>
        </p:txBody>
      </p:sp>
      <p:sp>
        <p:nvSpPr>
          <p:cNvPr id="26112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2415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Développer la motivation des salariés pour progresser au sein de l’entreprise</a:t>
            </a:r>
          </a:p>
        </p:txBody>
      </p:sp>
      <p:sp>
        <p:nvSpPr>
          <p:cNvPr id="42008" name="AutoShape 24"/>
          <p:cNvSpPr>
            <a:spLocks noChangeArrowheads="1"/>
          </p:cNvSpPr>
          <p:nvPr/>
        </p:nvSpPr>
        <p:spPr bwMode="auto">
          <a:xfrm>
            <a:off x="479425" y="26924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salarié bien formé gagne du temps et est plus productif</a:t>
            </a:r>
          </a:p>
        </p:txBody>
      </p:sp>
      <p:sp>
        <p:nvSpPr>
          <p:cNvPr id="42009" name="AutoShape 25"/>
          <p:cNvSpPr>
            <a:spLocks noChangeArrowheads="1"/>
          </p:cNvSpPr>
          <p:nvPr/>
        </p:nvSpPr>
        <p:spPr bwMode="auto">
          <a:xfrm>
            <a:off x="473075" y="31464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Faire face à l'avancée constante de la concurrence</a:t>
            </a:r>
          </a:p>
        </p:txBody>
      </p:sp>
      <p:sp>
        <p:nvSpPr>
          <p:cNvPr id="42010" name="AutoShape 26"/>
          <p:cNvSpPr>
            <a:spLocks noChangeArrowheads="1"/>
          </p:cNvSpPr>
          <p:nvPr/>
        </p:nvSpPr>
        <p:spPr bwMode="auto">
          <a:xfrm>
            <a:off x="482600" y="36004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Assurer l’employabilité de ses salariés </a:t>
            </a:r>
          </a:p>
        </p:txBody>
      </p:sp>
      <p:sp>
        <p:nvSpPr>
          <p:cNvPr id="42011" name="AutoShape 27"/>
          <p:cNvSpPr>
            <a:spLocks noChangeArrowheads="1"/>
          </p:cNvSpPr>
          <p:nvPr/>
        </p:nvSpPr>
        <p:spPr bwMode="auto">
          <a:xfrm>
            <a:off x="463550" y="5119688"/>
            <a:ext cx="59372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C’est un moyen pour l'entreprise de se montrer ouverte et humainement proche de ses employés</a:t>
            </a:r>
          </a:p>
        </p:txBody>
      </p:sp>
      <p:sp>
        <p:nvSpPr>
          <p:cNvPr id="3" name="AutoShape 27"/>
          <p:cNvSpPr>
            <a:spLocks noChangeArrowheads="1"/>
          </p:cNvSpPr>
          <p:nvPr/>
        </p:nvSpPr>
        <p:spPr bwMode="auto">
          <a:xfrm>
            <a:off x="441325" y="4059238"/>
            <a:ext cx="7048500" cy="10144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Eviter des recrutements parfois très couteux en s'assurant que les employés déjà présents sont parfaitement à même de s'adapter aux progrès de votre secteur d'activité</a:t>
            </a:r>
          </a:p>
        </p:txBody>
      </p:sp>
      <p:pic>
        <p:nvPicPr>
          <p:cNvPr id="261130"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61131"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61132"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3"/>
                                        </p:tgtEl>
                                        <p:attrNameLst>
                                          <p:attrName>style.color</p:attrName>
                                        </p:attrNameLst>
                                      </p:cBhvr>
                                      <p:by>
                                        <p:hsl h="7200000" s="0" l="0"/>
                                      </p:by>
                                    </p:animClr>
                                    <p:animClr clrSpc="hsl" dir="cw">
                                      <p:cBhvr>
                                        <p:cTn id="27" dur="500" fill="hold"/>
                                        <p:tgtEl>
                                          <p:spTgt spid="3"/>
                                        </p:tgtEl>
                                        <p:attrNameLst>
                                          <p:attrName>fillcolor</p:attrName>
                                        </p:attrNameLst>
                                      </p:cBhvr>
                                      <p:by>
                                        <p:hsl h="7200000" s="0" l="0"/>
                                      </p:by>
                                    </p:animClr>
                                    <p:animClr clrSpc="hsl" dir="cw">
                                      <p:cBhvr>
                                        <p:cTn id="28" dur="500" fill="hold"/>
                                        <p:tgtEl>
                                          <p:spTgt spid="3"/>
                                        </p:tgtEl>
                                        <p:attrNameLst>
                                          <p:attrName>stroke.color</p:attrName>
                                        </p:attrNameLst>
                                      </p:cBhvr>
                                      <p:by>
                                        <p:hsl h="7200000" s="0" l="0"/>
                                      </p:by>
                                    </p:animClr>
                                    <p:set>
                                      <p:cBhvr>
                                        <p:cTn id="29" dur="500" fill="hold"/>
                                        <p:tgtEl>
                                          <p:spTgt spid="3"/>
                                        </p:tgtEl>
                                        <p:attrNameLst>
                                          <p:attrName>fill.type</p:attrName>
                                        </p:attrNameLst>
                                      </p:cBhvr>
                                      <p:to>
                                        <p:strVal val="solid"/>
                                      </p:to>
                                    </p:set>
                                  </p:childTnLst>
                                </p:cTn>
                              </p:par>
                              <p:par>
                                <p:cTn id="30" presetID="21" presetClass="emph" presetSubtype="0" fill="hold" grpId="0" nodeType="withEffect">
                                  <p:stCondLst>
                                    <p:cond delay="0"/>
                                  </p:stCondLst>
                                  <p:childTnLst>
                                    <p:animClr clrSpc="hsl" dir="cw">
                                      <p:cBhvr override="childStyle">
                                        <p:cTn id="31" dur="500" fill="hold"/>
                                        <p:tgtEl>
                                          <p:spTgt spid="42011"/>
                                        </p:tgtEl>
                                        <p:attrNameLst>
                                          <p:attrName>style.color</p:attrName>
                                        </p:attrNameLst>
                                      </p:cBhvr>
                                      <p:by>
                                        <p:hsl h="7200000" s="0" l="0"/>
                                      </p:by>
                                    </p:animClr>
                                    <p:animClr clrSpc="hsl" dir="cw">
                                      <p:cBhvr>
                                        <p:cTn id="32" dur="500" fill="hold"/>
                                        <p:tgtEl>
                                          <p:spTgt spid="42011"/>
                                        </p:tgtEl>
                                        <p:attrNameLst>
                                          <p:attrName>fillcolor</p:attrName>
                                        </p:attrNameLst>
                                      </p:cBhvr>
                                      <p:by>
                                        <p:hsl h="7200000" s="0" l="0"/>
                                      </p:by>
                                    </p:animClr>
                                    <p:animClr clrSpc="hsl" dir="cw">
                                      <p:cBhvr>
                                        <p:cTn id="33" dur="500" fill="hold"/>
                                        <p:tgtEl>
                                          <p:spTgt spid="42011"/>
                                        </p:tgtEl>
                                        <p:attrNameLst>
                                          <p:attrName>stroke.color</p:attrName>
                                        </p:attrNameLst>
                                      </p:cBhvr>
                                      <p:by>
                                        <p:hsl h="7200000" s="0" l="0"/>
                                      </p:by>
                                    </p:animClr>
                                    <p:set>
                                      <p:cBhvr>
                                        <p:cTn id="34"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P spid="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 F</a:t>
            </a:r>
          </a:p>
        </p:txBody>
      </p:sp>
      <p:sp>
        <p:nvSpPr>
          <p:cNvPr id="26214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66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243263"/>
            <a:ext cx="8594725" cy="1739900"/>
          </a:xfrm>
          <a:prstGeom prst="rect">
            <a:avLst/>
          </a:prstGeom>
          <a:noFill/>
          <a:ln w="9525">
            <a:noFill/>
            <a:miter lim="800000"/>
            <a:headEnd/>
            <a:tailEnd/>
          </a:ln>
        </p:spPr>
        <p:txBody>
          <a:bodyPr>
            <a:spAutoFit/>
          </a:bodyPr>
          <a:lstStyle/>
          <a:p>
            <a:pPr algn="ctr"/>
            <a:r>
              <a:rPr lang="fr-FR"/>
              <a:t>Il s’agit </a:t>
            </a:r>
            <a:r>
              <a:rPr lang="fr-FR">
                <a:solidFill>
                  <a:schemeClr val="accent2"/>
                </a:solidFill>
              </a:rPr>
              <a:t>d’adapter les compétences des salariés aux évolutions et transitions professionnelles</a:t>
            </a:r>
            <a:r>
              <a:rPr lang="fr-FR"/>
              <a:t>. Le plan de formation, le CPF : Compte Personnel de Formation ; Le CIF : Congé Individuel de Formation, la VAE (Validation des Acquis et de l’Expérience) et le bilan de compétences, le contrat de génération, … sont autant de dispositifs permettant aux salariés de se former tout au long de leur vie professionnelle. </a:t>
            </a:r>
          </a:p>
        </p:txBody>
      </p:sp>
      <p:sp>
        <p:nvSpPr>
          <p:cNvPr id="152583" name="Text Box 7"/>
          <p:cNvSpPr txBox="1">
            <a:spLocks noChangeArrowheads="1"/>
          </p:cNvSpPr>
          <p:nvPr/>
        </p:nvSpPr>
        <p:spPr bwMode="auto">
          <a:xfrm>
            <a:off x="4684713" y="6440488"/>
            <a:ext cx="4967287" cy="396875"/>
          </a:xfrm>
          <a:prstGeom prst="rect">
            <a:avLst/>
          </a:prstGeom>
          <a:noFill/>
          <a:ln w="9525">
            <a:noFill/>
            <a:miter lim="800000"/>
            <a:headEnd/>
            <a:tailEnd/>
          </a:ln>
        </p:spPr>
        <p:txBody>
          <a:bodyPr>
            <a:spAutoFit/>
          </a:bodyPr>
          <a:lstStyle/>
          <a:p>
            <a:r>
              <a:rPr lang="fr-FR" sz="1000">
                <a:solidFill>
                  <a:schemeClr val="tx2"/>
                </a:solidFill>
              </a:rPr>
              <a:t>Source :  Article « La formation professionnelle continue : un atout pour les entreprises » - Challenge Performance - 2011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4880"/>
                            </p:stCondLst>
                            <p:childTnLst>
                              <p:par>
                                <p:cTn id="17" presetID="1" presetClass="entr" presetSubtype="0" fill="hold" grpId="0" nodeType="afterEffect">
                                  <p:stCondLst>
                                    <p:cond delay="500"/>
                                  </p:stCondLst>
                                  <p:childTnLst>
                                    <p:set>
                                      <p:cBhvr>
                                        <p:cTn id="18" dur="1" fill="hold">
                                          <p:stCondLst>
                                            <p:cond delay="0"/>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2583" grpId="0"/>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69" name="Titre 1"/>
          <p:cNvSpPr>
            <a:spLocks noGrp="1"/>
          </p:cNvSpPr>
          <p:nvPr>
            <p:ph type="title" idx="4294967295"/>
          </p:nvPr>
        </p:nvSpPr>
        <p:spPr/>
        <p:txBody>
          <a:bodyPr/>
          <a:lstStyle/>
          <a:p>
            <a:pPr eaLnBrk="1" hangingPunct="1"/>
            <a:r>
              <a:rPr lang="fr-FR" sz="2000" b="1" smtClean="0"/>
              <a:t>Le temps que je consacre à accueillir un stagiaire, à le former et à l’évaluer c’est :</a:t>
            </a:r>
            <a:r>
              <a:rPr lang="fr-FR" smtClean="0"/>
              <a:t> </a:t>
            </a:r>
          </a:p>
        </p:txBody>
      </p:sp>
      <p:sp>
        <p:nvSpPr>
          <p:cNvPr id="26317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5138" y="2376488"/>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Du temps que je consacre potentiellement, pour mon entreprise ou d’autres, à former un futur collaborateur, un futur partenaire d’affaire </a:t>
            </a:r>
          </a:p>
        </p:txBody>
      </p:sp>
      <p:sp>
        <p:nvSpPr>
          <p:cNvPr id="42008" name="AutoShape 24"/>
          <p:cNvSpPr>
            <a:spLocks noChangeArrowheads="1"/>
          </p:cNvSpPr>
          <p:nvPr/>
        </p:nvSpPr>
        <p:spPr bwMode="auto">
          <a:xfrm>
            <a:off x="465138" y="31289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Du temps que je consacre à transmettre une image positive de mon entreprise de ses métiers, de son secteur d’activité</a:t>
            </a:r>
          </a:p>
        </p:txBody>
      </p:sp>
      <p:sp>
        <p:nvSpPr>
          <p:cNvPr id="42009" name="AutoShape 25"/>
          <p:cNvSpPr>
            <a:spLocks noChangeArrowheads="1"/>
          </p:cNvSpPr>
          <p:nvPr/>
        </p:nvSpPr>
        <p:spPr bwMode="auto">
          <a:xfrm>
            <a:off x="493713" y="3892550"/>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Du temps au cours duquel je ne m’occupe pas de ce qui est « rentable »</a:t>
            </a:r>
          </a:p>
        </p:txBody>
      </p:sp>
      <p:sp>
        <p:nvSpPr>
          <p:cNvPr id="42011" name="AutoShape 27"/>
          <p:cNvSpPr>
            <a:spLocks noChangeArrowheads="1"/>
          </p:cNvSpPr>
          <p:nvPr/>
        </p:nvSpPr>
        <p:spPr bwMode="auto">
          <a:xfrm>
            <a:off x="439738" y="4349750"/>
            <a:ext cx="5997575" cy="13192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Du temps que je consacre à l’exercice de mes responsabilités d’acteur économique et social du territoire au profit d’autres parties prenantes de l’économie locale que sont ces chercheurs de stage. </a:t>
            </a:r>
          </a:p>
        </p:txBody>
      </p:sp>
      <p:pic>
        <p:nvPicPr>
          <p:cNvPr id="263176" name="Picture 46" descr="formation"/>
          <p:cNvPicPr>
            <a:picLocks noChangeAspect="1" noChangeArrowheads="1"/>
          </p:cNvPicPr>
          <p:nvPr/>
        </p:nvPicPr>
        <p:blipFill>
          <a:blip r:embed="rId2"/>
          <a:srcRect/>
          <a:stretch>
            <a:fillRect/>
          </a:stretch>
        </p:blipFill>
        <p:spPr bwMode="auto">
          <a:xfrm>
            <a:off x="7589838" y="242888"/>
            <a:ext cx="1323975" cy="881062"/>
          </a:xfrm>
          <a:prstGeom prst="rect">
            <a:avLst/>
          </a:prstGeom>
          <a:noFill/>
          <a:ln w="9525">
            <a:noFill/>
            <a:miter lim="800000"/>
            <a:headEnd/>
            <a:tailEnd/>
          </a:ln>
        </p:spPr>
      </p:pic>
      <p:pic>
        <p:nvPicPr>
          <p:cNvPr id="263177" name="Picture 47"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63178" name="Picture 48"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63179" name="Picture 49"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63180" name="Picture 50"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11"/>
                                        </p:tgtEl>
                                        <p:attrNameLst>
                                          <p:attrName>style.color</p:attrName>
                                        </p:attrNameLst>
                                      </p:cBhvr>
                                      <p:by>
                                        <p:hsl h="7200000" s="0" l="0"/>
                                      </p:by>
                                    </p:animClr>
                                    <p:animClr clrSpc="hsl" dir="cw">
                                      <p:cBhvr>
                                        <p:cTn id="17" dur="500" fill="hold"/>
                                        <p:tgtEl>
                                          <p:spTgt spid="42011"/>
                                        </p:tgtEl>
                                        <p:attrNameLst>
                                          <p:attrName>fillcolor</p:attrName>
                                        </p:attrNameLst>
                                      </p:cBhvr>
                                      <p:by>
                                        <p:hsl h="7200000" s="0" l="0"/>
                                      </p:by>
                                    </p:animClr>
                                    <p:animClr clrSpc="hsl" dir="cw">
                                      <p:cBhvr>
                                        <p:cTn id="18" dur="500" fill="hold"/>
                                        <p:tgtEl>
                                          <p:spTgt spid="42011"/>
                                        </p:tgtEl>
                                        <p:attrNameLst>
                                          <p:attrName>stroke.color</p:attrName>
                                        </p:attrNameLst>
                                      </p:cBhvr>
                                      <p:by>
                                        <p:hsl h="7200000" s="0" l="0"/>
                                      </p:by>
                                    </p:animClr>
                                    <p:set>
                                      <p:cBhvr>
                                        <p:cTn id="19" dur="500" fill="hold"/>
                                        <p:tgtEl>
                                          <p:spTgt spid="42011"/>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2009"/>
                                        </p:tgtEl>
                                        <p:attrNameLst>
                                          <p:attrName>style.color</p:attrName>
                                        </p:attrNameLst>
                                      </p:cBhvr>
                                      <p:by>
                                        <p:hsl h="0" s="-70588" l="0"/>
                                      </p:by>
                                    </p:animClr>
                                    <p:animClr clrSpc="hsl" dir="cw">
                                      <p:cBhvr>
                                        <p:cTn id="22" dur="500" fill="hold"/>
                                        <p:tgtEl>
                                          <p:spTgt spid="42009"/>
                                        </p:tgtEl>
                                        <p:attrNameLst>
                                          <p:attrName>fillcolor</p:attrName>
                                        </p:attrNameLst>
                                      </p:cBhvr>
                                      <p:by>
                                        <p:hsl h="0" s="-70588" l="0"/>
                                      </p:by>
                                    </p:animClr>
                                    <p:animClr clrSpc="hsl" dir="cw">
                                      <p:cBhvr>
                                        <p:cTn id="23" dur="500" fill="hold"/>
                                        <p:tgtEl>
                                          <p:spTgt spid="42009"/>
                                        </p:tgtEl>
                                        <p:attrNameLst>
                                          <p:attrName>stroke.color</p:attrName>
                                        </p:attrNameLst>
                                      </p:cBhvr>
                                      <p:by>
                                        <p:hsl h="0" s="-70588" l="0"/>
                                      </p:by>
                                    </p:animClr>
                                    <p:set>
                                      <p:cBhvr>
                                        <p:cTn id="24" dur="500" fill="hold"/>
                                        <p:tgtEl>
                                          <p:spTgt spid="420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1"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D</a:t>
            </a:r>
          </a:p>
        </p:txBody>
      </p:sp>
      <p:sp>
        <p:nvSpPr>
          <p:cNvPr id="26419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67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2101850"/>
            <a:ext cx="8594725" cy="4521200"/>
          </a:xfrm>
          <a:prstGeom prst="rect">
            <a:avLst/>
          </a:prstGeom>
          <a:noFill/>
          <a:ln w="9525">
            <a:noFill/>
            <a:miter lim="800000"/>
            <a:headEnd/>
            <a:tailEnd/>
          </a:ln>
        </p:spPr>
        <p:txBody>
          <a:bodyPr>
            <a:spAutoFit/>
          </a:bodyPr>
          <a:lstStyle/>
          <a:p>
            <a:r>
              <a:rPr lang="fr-FR" sz="1700" b="1"/>
              <a:t>Quelques conseils pour accueillir un stagiaire : </a:t>
            </a:r>
          </a:p>
          <a:p>
            <a:endParaRPr lang="fr-FR" sz="1700" b="1"/>
          </a:p>
          <a:p>
            <a:r>
              <a:rPr lang="fr-FR" sz="1600"/>
              <a:t>► </a:t>
            </a:r>
            <a:r>
              <a:rPr lang="fr-FR" sz="1600">
                <a:solidFill>
                  <a:schemeClr val="accent2"/>
                </a:solidFill>
              </a:rPr>
              <a:t>Détecter les besoins et les possibilités</a:t>
            </a:r>
            <a:r>
              <a:rPr lang="fr-FR" sz="1600"/>
              <a:t> de tous les services de votre entreprise</a:t>
            </a:r>
          </a:p>
          <a:p>
            <a:endParaRPr lang="fr-FR" sz="1600"/>
          </a:p>
          <a:p>
            <a:r>
              <a:rPr lang="fr-FR" sz="1600"/>
              <a:t>► </a:t>
            </a:r>
            <a:r>
              <a:rPr lang="fr-FR" sz="1600">
                <a:solidFill>
                  <a:schemeClr val="accent2"/>
                </a:solidFill>
              </a:rPr>
              <a:t>Préparer le personnel</a:t>
            </a:r>
            <a:r>
              <a:rPr lang="fr-FR" sz="1600"/>
              <a:t> destiné à accueillir un stagiaire</a:t>
            </a:r>
          </a:p>
          <a:p>
            <a:endParaRPr lang="fr-FR" sz="1600"/>
          </a:p>
          <a:p>
            <a:r>
              <a:rPr lang="fr-FR" sz="1600"/>
              <a:t>► </a:t>
            </a:r>
            <a:r>
              <a:rPr lang="fr-FR" sz="1600">
                <a:solidFill>
                  <a:schemeClr val="accent2"/>
                </a:solidFill>
              </a:rPr>
              <a:t>Prévoir des modalités d'accueil</a:t>
            </a:r>
            <a:r>
              <a:rPr lang="fr-FR" sz="1600"/>
              <a:t> pour favoriser l'insertion du stagiaire</a:t>
            </a:r>
          </a:p>
          <a:p>
            <a:endParaRPr lang="fr-FR" sz="1600"/>
          </a:p>
          <a:p>
            <a:r>
              <a:rPr lang="fr-FR" sz="1600"/>
              <a:t>► </a:t>
            </a:r>
            <a:r>
              <a:rPr lang="fr-FR" sz="1600">
                <a:solidFill>
                  <a:schemeClr val="accent2"/>
                </a:solidFill>
              </a:rPr>
              <a:t>Nommer un responsable de stage</a:t>
            </a:r>
            <a:r>
              <a:rPr lang="fr-FR" sz="1600"/>
              <a:t> qui l'encadrera, le guidera dans l'entreprise et travaillera en collaboration avec un enseignant dans la conduite du stage</a:t>
            </a:r>
          </a:p>
          <a:p>
            <a:endParaRPr lang="fr-FR" sz="1600"/>
          </a:p>
          <a:p>
            <a:r>
              <a:rPr lang="fr-FR" sz="1600"/>
              <a:t>► </a:t>
            </a:r>
            <a:r>
              <a:rPr lang="fr-FR" sz="1600">
                <a:solidFill>
                  <a:schemeClr val="accent2"/>
                </a:solidFill>
              </a:rPr>
              <a:t>Valoriser le rôle du responsable de stage</a:t>
            </a:r>
            <a:r>
              <a:rPr lang="fr-FR" sz="1600"/>
              <a:t> qui doit être volontaire pour cette mission et avoir le goût et les capacités à transmettre ses connaissances</a:t>
            </a:r>
          </a:p>
          <a:p>
            <a:endParaRPr lang="fr-FR" sz="1600"/>
          </a:p>
          <a:p>
            <a:r>
              <a:rPr lang="fr-FR" sz="1600"/>
              <a:t>► </a:t>
            </a:r>
            <a:r>
              <a:rPr lang="fr-FR" sz="1600">
                <a:solidFill>
                  <a:schemeClr val="accent2"/>
                </a:solidFill>
              </a:rPr>
              <a:t>Proposer un stage s'inscrivant dans le projet pédagogique</a:t>
            </a:r>
            <a:r>
              <a:rPr lang="fr-FR" sz="1600"/>
              <a:t> défini par l'établissement d'enseignement</a:t>
            </a:r>
          </a:p>
          <a:p>
            <a:endParaRPr lang="fr-FR" sz="1600"/>
          </a:p>
          <a:p>
            <a:r>
              <a:rPr lang="fr-FR" sz="1600"/>
              <a:t>► Accueillir le stagiaire et lui donner </a:t>
            </a:r>
            <a:r>
              <a:rPr lang="fr-FR" sz="1600">
                <a:solidFill>
                  <a:schemeClr val="accent2"/>
                </a:solidFill>
              </a:rPr>
              <a:t>les moyens de réussir sa mission</a:t>
            </a:r>
          </a:p>
        </p:txBody>
      </p:sp>
      <p:pic>
        <p:nvPicPr>
          <p:cNvPr id="264197" name="Picture 6" descr="formation"/>
          <p:cNvPicPr>
            <a:picLocks noChangeAspect="1" noChangeArrowheads="1"/>
          </p:cNvPicPr>
          <p:nvPr/>
        </p:nvPicPr>
        <p:blipFill>
          <a:blip r:embed="rId2"/>
          <a:srcRect/>
          <a:stretch>
            <a:fillRect/>
          </a:stretch>
        </p:blipFill>
        <p:spPr bwMode="auto">
          <a:xfrm>
            <a:off x="7589838" y="242888"/>
            <a:ext cx="1323975" cy="881062"/>
          </a:xfrm>
          <a:prstGeom prst="rect">
            <a:avLst/>
          </a:prstGeom>
          <a:noFill/>
          <a:ln w="9525">
            <a:noFill/>
            <a:miter lim="800000"/>
            <a:headEnd/>
            <a:tailEnd/>
          </a:ln>
        </p:spPr>
      </p:pic>
      <p:sp>
        <p:nvSpPr>
          <p:cNvPr id="154631" name="Text Box 7"/>
          <p:cNvSpPr txBox="1">
            <a:spLocks noChangeArrowheads="1"/>
          </p:cNvSpPr>
          <p:nvPr/>
        </p:nvSpPr>
        <p:spPr bwMode="auto">
          <a:xfrm>
            <a:off x="5899150" y="6599238"/>
            <a:ext cx="4362450" cy="244475"/>
          </a:xfrm>
          <a:prstGeom prst="rect">
            <a:avLst/>
          </a:prstGeom>
          <a:noFill/>
          <a:ln w="9525">
            <a:noFill/>
            <a:miter lim="800000"/>
            <a:headEnd/>
            <a:tailEnd/>
          </a:ln>
        </p:spPr>
        <p:txBody>
          <a:bodyPr>
            <a:spAutoFit/>
          </a:bodyPr>
          <a:lstStyle/>
          <a:p>
            <a:r>
              <a:rPr lang="fr-FR" sz="1000">
                <a:solidFill>
                  <a:schemeClr val="tx2"/>
                </a:solidFill>
              </a:rPr>
              <a:t>Source :  http://www.atoustages.com/accueil-stagiaire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640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7" name="Titre 1"/>
          <p:cNvSpPr>
            <a:spLocks noGrp="1"/>
          </p:cNvSpPr>
          <p:nvPr>
            <p:ph type="title" idx="4294967295"/>
          </p:nvPr>
        </p:nvSpPr>
        <p:spPr/>
        <p:txBody>
          <a:bodyPr/>
          <a:lstStyle/>
          <a:p>
            <a:pPr eaLnBrk="1" hangingPunct="1"/>
            <a:r>
              <a:rPr lang="fr-FR" sz="2000" b="1" smtClean="0"/>
              <a:t>Que faut-il faire pour avoir une politique d’accueil des stagiaires formalisée ?</a:t>
            </a:r>
            <a:r>
              <a:rPr lang="fr-FR" smtClean="0"/>
              <a:t> </a:t>
            </a:r>
          </a:p>
        </p:txBody>
      </p:sp>
      <p:sp>
        <p:nvSpPr>
          <p:cNvPr id="26521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4987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Avoir une liste de tuteurs et de référents métiers identifiés et mise à jour</a:t>
            </a:r>
          </a:p>
        </p:txBody>
      </p:sp>
      <p:sp>
        <p:nvSpPr>
          <p:cNvPr id="42008" name="AutoShape 24"/>
          <p:cNvSpPr>
            <a:spLocks noChangeArrowheads="1"/>
          </p:cNvSpPr>
          <p:nvPr/>
        </p:nvSpPr>
        <p:spPr bwMode="auto">
          <a:xfrm>
            <a:off x="465138" y="298450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Créer un fichier de besoins de l’entreprise susceptibles d’être traités par un stagiaire, le renouveler et l’enrichir </a:t>
            </a:r>
          </a:p>
        </p:txBody>
      </p:sp>
      <p:sp>
        <p:nvSpPr>
          <p:cNvPr id="42009" name="AutoShape 25"/>
          <p:cNvSpPr>
            <a:spLocks noChangeArrowheads="1"/>
          </p:cNvSpPr>
          <p:nvPr/>
        </p:nvSpPr>
        <p:spPr bwMode="auto">
          <a:xfrm>
            <a:off x="473075" y="37750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Avoir un livret d'accueil du stagiaire</a:t>
            </a:r>
          </a:p>
        </p:txBody>
      </p:sp>
      <p:sp>
        <p:nvSpPr>
          <p:cNvPr id="42010" name="AutoShape 26"/>
          <p:cNvSpPr>
            <a:spLocks noChangeArrowheads="1"/>
          </p:cNvSpPr>
          <p:nvPr/>
        </p:nvSpPr>
        <p:spPr bwMode="auto">
          <a:xfrm>
            <a:off x="482600" y="42560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Tenir un registre des stagiaires et leur réalisation</a:t>
            </a:r>
          </a:p>
        </p:txBody>
      </p:sp>
      <p:sp>
        <p:nvSpPr>
          <p:cNvPr id="42011" name="AutoShape 27"/>
          <p:cNvSpPr>
            <a:spLocks noChangeArrowheads="1"/>
          </p:cNvSpPr>
          <p:nvPr/>
        </p:nvSpPr>
        <p:spPr bwMode="auto">
          <a:xfrm>
            <a:off x="469900" y="4733925"/>
            <a:ext cx="6467475"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Formaliser un document qui définit la politique générale de stage de l’entreprise </a:t>
            </a:r>
          </a:p>
        </p:txBody>
      </p:sp>
      <p:pic>
        <p:nvPicPr>
          <p:cNvPr id="265225"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65226"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65227"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7200000" s="0" l="0"/>
                                      </p:by>
                                    </p:animClr>
                                    <p:animClr clrSpc="hsl" dir="cw">
                                      <p:cBhvr>
                                        <p:cTn id="27" dur="500" fill="hold"/>
                                        <p:tgtEl>
                                          <p:spTgt spid="42011"/>
                                        </p:tgtEl>
                                        <p:attrNameLst>
                                          <p:attrName>fillcolor</p:attrName>
                                        </p:attrNameLst>
                                      </p:cBhvr>
                                      <p:by>
                                        <p:hsl h="7200000" s="0" l="0"/>
                                      </p:by>
                                    </p:animClr>
                                    <p:animClr clrSpc="hsl" dir="cw">
                                      <p:cBhvr>
                                        <p:cTn id="28" dur="500" fill="hold"/>
                                        <p:tgtEl>
                                          <p:spTgt spid="42011"/>
                                        </p:tgtEl>
                                        <p:attrNameLst>
                                          <p:attrName>stroke.color</p:attrName>
                                        </p:attrNameLst>
                                      </p:cBhvr>
                                      <p:by>
                                        <p:hsl h="7200000" s="0"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a:t>
            </a:r>
          </a:p>
        </p:txBody>
      </p:sp>
      <p:sp>
        <p:nvSpPr>
          <p:cNvPr id="26624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68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094038"/>
            <a:ext cx="8594725" cy="1190625"/>
          </a:xfrm>
          <a:prstGeom prst="rect">
            <a:avLst/>
          </a:prstGeom>
          <a:noFill/>
          <a:ln w="9525">
            <a:noFill/>
            <a:miter lim="800000"/>
            <a:headEnd/>
            <a:tailEnd/>
          </a:ln>
        </p:spPr>
        <p:txBody>
          <a:bodyPr>
            <a:spAutoFit/>
          </a:bodyPr>
          <a:lstStyle/>
          <a:p>
            <a:pPr algn="ctr"/>
            <a:r>
              <a:rPr lang="fr-FR"/>
              <a:t>Avoir une politique d’accueil des stagiaires formalisée permet de cerner les </a:t>
            </a:r>
            <a:r>
              <a:rPr lang="fr-FR">
                <a:solidFill>
                  <a:schemeClr val="accent2"/>
                </a:solidFill>
              </a:rPr>
              <a:t>bénéfices induits pour l’entreprise et le stagiaire</a:t>
            </a:r>
            <a:r>
              <a:rPr lang="fr-FR"/>
              <a:t>, de décider des moments et </a:t>
            </a:r>
            <a:r>
              <a:rPr lang="fr-FR">
                <a:solidFill>
                  <a:schemeClr val="accent2"/>
                </a:solidFill>
              </a:rPr>
              <a:t>des conditions d’accueil et de suivi</a:t>
            </a:r>
            <a:r>
              <a:rPr lang="fr-FR"/>
              <a:t>. Elle cible les cursus de formation visés et prépare l’équipe d’accueil.</a:t>
            </a:r>
          </a:p>
        </p:txBody>
      </p:sp>
      <p:sp>
        <p:nvSpPr>
          <p:cNvPr id="154631" name="Text Box 7"/>
          <p:cNvSpPr txBox="1">
            <a:spLocks noChangeArrowheads="1"/>
          </p:cNvSpPr>
          <p:nvPr/>
        </p:nvSpPr>
        <p:spPr bwMode="auto">
          <a:xfrm>
            <a:off x="6534150" y="6472238"/>
            <a:ext cx="4362450" cy="366712"/>
          </a:xfrm>
          <a:prstGeom prst="rect">
            <a:avLst/>
          </a:prstGeom>
          <a:noFill/>
          <a:ln w="9525">
            <a:noFill/>
            <a:miter lim="800000"/>
            <a:headEnd/>
            <a:tailEnd/>
          </a:ln>
        </p:spPr>
        <p:txBody>
          <a:bodyPr>
            <a:spAutoFit/>
          </a:bodyPr>
          <a:lstStyle/>
          <a:p>
            <a:r>
              <a:rPr lang="fr-FR" sz="1000">
                <a:solidFill>
                  <a:schemeClr val="tx2"/>
                </a:solidFill>
              </a:rPr>
              <a:t>Source :  Limousin Entreprises Durables</a:t>
            </a:r>
            <a:r>
              <a:rPr lang="fr-F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008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5" name="Titre 1"/>
          <p:cNvSpPr>
            <a:spLocks noGrp="1"/>
          </p:cNvSpPr>
          <p:nvPr>
            <p:ph type="title" idx="4294967295"/>
          </p:nvPr>
        </p:nvSpPr>
        <p:spPr/>
        <p:txBody>
          <a:bodyPr/>
          <a:lstStyle/>
          <a:p>
            <a:pPr eaLnBrk="1" hangingPunct="1"/>
            <a:r>
              <a:rPr lang="fr-FR" sz="2000" b="1" smtClean="0"/>
              <a:t>Combien de personnes sont-elles en situation de handicap en France ?</a:t>
            </a:r>
            <a:r>
              <a:rPr lang="fr-FR" smtClean="0"/>
              <a:t> </a:t>
            </a:r>
          </a:p>
        </p:txBody>
      </p:sp>
      <p:sp>
        <p:nvSpPr>
          <p:cNvPr id="2672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5 millions</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10 millions</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15 millions</a:t>
            </a:r>
            <a:endParaRPr lang="fr-FR">
              <a:latin typeface="Bliss Light" pitchFamily="2" charset="0"/>
            </a:endParaRPr>
          </a:p>
        </p:txBody>
      </p:sp>
      <p:pic>
        <p:nvPicPr>
          <p:cNvPr id="267271"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67272"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67273"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29"/>
                                        </p:tgtEl>
                                        <p:attrNameLst>
                                          <p:attrName>style.color</p:attrName>
                                        </p:attrNameLst>
                                      </p:cBhvr>
                                      <p:by>
                                        <p:hsl h="7200000" s="0" l="0"/>
                                      </p:by>
                                    </p:animClr>
                                    <p:animClr clrSpc="hsl" dir="cw">
                                      <p:cBhvr>
                                        <p:cTn id="7" dur="500" fill="hold"/>
                                        <p:tgtEl>
                                          <p:spTgt spid="43029"/>
                                        </p:tgtEl>
                                        <p:attrNameLst>
                                          <p:attrName>fillcolor</p:attrName>
                                        </p:attrNameLst>
                                      </p:cBhvr>
                                      <p:by>
                                        <p:hsl h="7200000" s="0" l="0"/>
                                      </p:by>
                                    </p:animClr>
                                    <p:animClr clrSpc="hsl" dir="cw">
                                      <p:cBhvr>
                                        <p:cTn id="8" dur="500" fill="hold"/>
                                        <p:tgtEl>
                                          <p:spTgt spid="43029"/>
                                        </p:tgtEl>
                                        <p:attrNameLst>
                                          <p:attrName>stroke.color</p:attrName>
                                        </p:attrNameLst>
                                      </p:cBhvr>
                                      <p:by>
                                        <p:hsl h="7200000" s="0" l="0"/>
                                      </p:by>
                                    </p:animClr>
                                    <p:set>
                                      <p:cBhvr>
                                        <p:cTn id="9" dur="500" fill="hold"/>
                                        <p:tgtEl>
                                          <p:spTgt spid="43029"/>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30"/>
                                        </p:tgtEl>
                                        <p:attrNameLst>
                                          <p:attrName>style.color</p:attrName>
                                        </p:attrNameLst>
                                      </p:cBhvr>
                                      <p:by>
                                        <p:hsl h="0" s="-70588" l="0"/>
                                      </p:by>
                                    </p:animClr>
                                    <p:animClr clrSpc="hsl" dir="cw">
                                      <p:cBhvr>
                                        <p:cTn id="12" dur="500" fill="hold"/>
                                        <p:tgtEl>
                                          <p:spTgt spid="43030"/>
                                        </p:tgtEl>
                                        <p:attrNameLst>
                                          <p:attrName>fillcolor</p:attrName>
                                        </p:attrNameLst>
                                      </p:cBhvr>
                                      <p:by>
                                        <p:hsl h="0" s="-70588" l="0"/>
                                      </p:by>
                                    </p:animClr>
                                    <p:animClr clrSpc="hsl" dir="cw">
                                      <p:cBhvr>
                                        <p:cTn id="13" dur="500" fill="hold"/>
                                        <p:tgtEl>
                                          <p:spTgt spid="43030"/>
                                        </p:tgtEl>
                                        <p:attrNameLst>
                                          <p:attrName>stroke.color</p:attrName>
                                        </p:attrNameLst>
                                      </p:cBhvr>
                                      <p:by>
                                        <p:hsl h="0" s="-70588" l="0"/>
                                      </p:by>
                                    </p:animClr>
                                    <p:set>
                                      <p:cBhvr>
                                        <p:cTn id="14" dur="500" fill="hold"/>
                                        <p:tgtEl>
                                          <p:spTgt spid="4303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0" s="-70588" l="0"/>
                                      </p:by>
                                    </p:animClr>
                                    <p:animClr clrSpc="hsl" dir="cw">
                                      <p:cBhvr>
                                        <p:cTn id="17" dur="500" fill="hold"/>
                                        <p:tgtEl>
                                          <p:spTgt spid="43031"/>
                                        </p:tgtEl>
                                        <p:attrNameLst>
                                          <p:attrName>fillcolor</p:attrName>
                                        </p:attrNameLst>
                                      </p:cBhvr>
                                      <p:by>
                                        <p:hsl h="0" s="-70588" l="0"/>
                                      </p:by>
                                    </p:animClr>
                                    <p:animClr clrSpc="hsl" dir="cw">
                                      <p:cBhvr>
                                        <p:cTn id="18" dur="500" fill="hold"/>
                                        <p:tgtEl>
                                          <p:spTgt spid="43031"/>
                                        </p:tgtEl>
                                        <p:attrNameLst>
                                          <p:attrName>stroke.color</p:attrName>
                                        </p:attrNameLst>
                                      </p:cBhvr>
                                      <p:by>
                                        <p:hsl h="0" s="-70588"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26829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69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54631" name="Text Box 7"/>
          <p:cNvSpPr txBox="1">
            <a:spLocks noChangeArrowheads="1"/>
          </p:cNvSpPr>
          <p:nvPr/>
        </p:nvSpPr>
        <p:spPr bwMode="auto">
          <a:xfrm>
            <a:off x="2857500" y="6472238"/>
            <a:ext cx="6308725" cy="244475"/>
          </a:xfrm>
          <a:prstGeom prst="rect">
            <a:avLst/>
          </a:prstGeom>
          <a:noFill/>
          <a:ln w="9525">
            <a:noFill/>
            <a:miter lim="800000"/>
            <a:headEnd/>
            <a:tailEnd/>
          </a:ln>
        </p:spPr>
        <p:txBody>
          <a:bodyPr>
            <a:spAutoFit/>
          </a:bodyPr>
          <a:lstStyle/>
          <a:p>
            <a:r>
              <a:rPr lang="fr-FR" sz="1000">
                <a:solidFill>
                  <a:schemeClr val="tx2"/>
                </a:solidFill>
              </a:rPr>
              <a:t>Source :  Quiz Emploi et Handicap – 2012 http://emploi.handicap.fr/art-infos-Emploi-Formation-813-5385.php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154631" grpId="0"/>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3" name="Titre 1"/>
          <p:cNvSpPr>
            <a:spLocks noGrp="1"/>
          </p:cNvSpPr>
          <p:nvPr>
            <p:ph type="title" idx="4294967295"/>
          </p:nvPr>
        </p:nvSpPr>
        <p:spPr/>
        <p:txBody>
          <a:bodyPr/>
          <a:lstStyle/>
          <a:p>
            <a:pPr eaLnBrk="1" hangingPunct="1"/>
            <a:r>
              <a:rPr lang="fr-FR" sz="2000" b="1" smtClean="0"/>
              <a:t>Quelle est l’obligation des entreprises en matière d’emploi des personnes handicapées au sein de leurs effectifs ?</a:t>
            </a:r>
            <a:r>
              <a:rPr lang="fr-FR" smtClean="0"/>
              <a:t> </a:t>
            </a:r>
          </a:p>
        </p:txBody>
      </p:sp>
      <p:sp>
        <p:nvSpPr>
          <p:cNvPr id="26931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6%</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11%</a:t>
            </a:r>
            <a:endParaRPr lang="fr-FR">
              <a:latin typeface="Bliss Light" pitchFamily="2" charset="0"/>
            </a:endParaRPr>
          </a:p>
        </p:txBody>
      </p:sp>
      <p:pic>
        <p:nvPicPr>
          <p:cNvPr id="269319"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69320"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69321"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30"/>
                                        </p:tgtEl>
                                        <p:attrNameLst>
                                          <p:attrName>style.color</p:attrName>
                                        </p:attrNameLst>
                                      </p:cBhvr>
                                      <p:by>
                                        <p:hsl h="7200000" s="0" l="0"/>
                                      </p:by>
                                    </p:animClr>
                                    <p:animClr clrSpc="hsl" dir="cw">
                                      <p:cBhvr>
                                        <p:cTn id="7" dur="500" fill="hold"/>
                                        <p:tgtEl>
                                          <p:spTgt spid="43030"/>
                                        </p:tgtEl>
                                        <p:attrNameLst>
                                          <p:attrName>fillcolor</p:attrName>
                                        </p:attrNameLst>
                                      </p:cBhvr>
                                      <p:by>
                                        <p:hsl h="7200000" s="0" l="0"/>
                                      </p:by>
                                    </p:animClr>
                                    <p:animClr clrSpc="hsl" dir="cw">
                                      <p:cBhvr>
                                        <p:cTn id="8" dur="500" fill="hold"/>
                                        <p:tgtEl>
                                          <p:spTgt spid="43030"/>
                                        </p:tgtEl>
                                        <p:attrNameLst>
                                          <p:attrName>stroke.color</p:attrName>
                                        </p:attrNameLst>
                                      </p:cBhvr>
                                      <p:by>
                                        <p:hsl h="7200000" s="0" l="0"/>
                                      </p:by>
                                    </p:animClr>
                                    <p:set>
                                      <p:cBhvr>
                                        <p:cTn id="9" dur="500" fill="hold"/>
                                        <p:tgtEl>
                                          <p:spTgt spid="43030"/>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29"/>
                                        </p:tgtEl>
                                        <p:attrNameLst>
                                          <p:attrName>style.color</p:attrName>
                                        </p:attrNameLst>
                                      </p:cBhvr>
                                      <p:by>
                                        <p:hsl h="0" s="-70588" l="0"/>
                                      </p:by>
                                    </p:animClr>
                                    <p:animClr clrSpc="hsl" dir="cw">
                                      <p:cBhvr>
                                        <p:cTn id="12" dur="500" fill="hold"/>
                                        <p:tgtEl>
                                          <p:spTgt spid="43029"/>
                                        </p:tgtEl>
                                        <p:attrNameLst>
                                          <p:attrName>fillcolor</p:attrName>
                                        </p:attrNameLst>
                                      </p:cBhvr>
                                      <p:by>
                                        <p:hsl h="0" s="-70588" l="0"/>
                                      </p:by>
                                    </p:animClr>
                                    <p:animClr clrSpc="hsl" dir="cw">
                                      <p:cBhvr>
                                        <p:cTn id="13" dur="500" fill="hold"/>
                                        <p:tgtEl>
                                          <p:spTgt spid="43029"/>
                                        </p:tgtEl>
                                        <p:attrNameLst>
                                          <p:attrName>stroke.color</p:attrName>
                                        </p:attrNameLst>
                                      </p:cBhvr>
                                      <p:by>
                                        <p:hsl h="0" s="-70588" l="0"/>
                                      </p:by>
                                    </p:animClr>
                                    <p:set>
                                      <p:cBhvr>
                                        <p:cTn id="14" dur="500" fill="hold"/>
                                        <p:tgtEl>
                                          <p:spTgt spid="43029"/>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0" s="-70588" l="0"/>
                                      </p:by>
                                    </p:animClr>
                                    <p:animClr clrSpc="hsl" dir="cw">
                                      <p:cBhvr>
                                        <p:cTn id="17" dur="500" fill="hold"/>
                                        <p:tgtEl>
                                          <p:spTgt spid="43031"/>
                                        </p:tgtEl>
                                        <p:attrNameLst>
                                          <p:attrName>fillcolor</p:attrName>
                                        </p:attrNameLst>
                                      </p:cBhvr>
                                      <p:by>
                                        <p:hsl h="0" s="-70588" l="0"/>
                                      </p:by>
                                    </p:animClr>
                                    <p:animClr clrSpc="hsl" dir="cw">
                                      <p:cBhvr>
                                        <p:cTn id="18" dur="500" fill="hold"/>
                                        <p:tgtEl>
                                          <p:spTgt spid="43031"/>
                                        </p:tgtEl>
                                        <p:attrNameLst>
                                          <p:attrName>stroke.color</p:attrName>
                                        </p:attrNameLst>
                                      </p:cBhvr>
                                      <p:by>
                                        <p:hsl h="0" s="-70588"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En moyenne, quel poids de papier est consommé par un employé de bureau chaque année ?</a:t>
            </a:r>
            <a:r>
              <a:rPr lang="fr-FR" smtClean="0"/>
              <a:t> </a:t>
            </a:r>
          </a:p>
        </p:txBody>
      </p:sp>
      <p:sp>
        <p:nvSpPr>
          <p:cNvPr id="4403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19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- 35 kg (14 ramettes de papier)</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- 75 kg (30 ramettes de papier)</a:t>
            </a:r>
            <a:r>
              <a:rPr lang="fr-FR"/>
              <a:t>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- 100 kg (40 ramettes de papier)</a:t>
            </a:r>
            <a:r>
              <a:rPr lang="fr-FR"/>
              <a:t> </a:t>
            </a:r>
          </a:p>
        </p:txBody>
      </p:sp>
      <p:pic>
        <p:nvPicPr>
          <p:cNvPr id="44039" name="Picture 20" descr="papier"/>
          <p:cNvPicPr>
            <a:picLocks noChangeAspect="1" noChangeArrowheads="1"/>
          </p:cNvPicPr>
          <p:nvPr/>
        </p:nvPicPr>
        <p:blipFill>
          <a:blip r:embed="rId2"/>
          <a:srcRect/>
          <a:stretch>
            <a:fillRect/>
          </a:stretch>
        </p:blipFill>
        <p:spPr bwMode="auto">
          <a:xfrm>
            <a:off x="7342188" y="214313"/>
            <a:ext cx="1562100"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44057" name="Picture 38"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44058" name="Picture 39"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4059" name="Picture 40"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84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584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884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184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48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48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58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58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68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68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78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78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88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88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98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98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08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08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18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18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28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28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38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38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48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48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58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58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68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68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78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78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88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88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98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7033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70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71463" y="3586163"/>
            <a:ext cx="8594725" cy="366712"/>
          </a:xfrm>
          <a:prstGeom prst="rect">
            <a:avLst/>
          </a:prstGeom>
          <a:noFill/>
          <a:ln w="9525">
            <a:noFill/>
            <a:miter lim="800000"/>
            <a:headEnd/>
            <a:tailEnd/>
          </a:ln>
        </p:spPr>
        <p:txBody>
          <a:bodyPr>
            <a:spAutoFit/>
          </a:bodyPr>
          <a:lstStyle/>
          <a:p>
            <a:pPr algn="ctr"/>
            <a:r>
              <a:rPr lang="fr-FR"/>
              <a:t>C'est une </a:t>
            </a:r>
            <a:r>
              <a:rPr lang="fr-FR">
                <a:solidFill>
                  <a:schemeClr val="accent2"/>
                </a:solidFill>
              </a:rPr>
              <a:t>obligation légale</a:t>
            </a:r>
            <a:r>
              <a:rPr lang="fr-FR"/>
              <a:t> pour toute entreprise constituée de plus de 20 salariés</a:t>
            </a:r>
          </a:p>
        </p:txBody>
      </p:sp>
      <p:sp>
        <p:nvSpPr>
          <p:cNvPr id="154631" name="Text Box 7"/>
          <p:cNvSpPr txBox="1">
            <a:spLocks noChangeArrowheads="1"/>
          </p:cNvSpPr>
          <p:nvPr/>
        </p:nvSpPr>
        <p:spPr bwMode="auto">
          <a:xfrm>
            <a:off x="3994150" y="6472238"/>
            <a:ext cx="5394325" cy="396875"/>
          </a:xfrm>
          <a:prstGeom prst="rect">
            <a:avLst/>
          </a:prstGeom>
          <a:noFill/>
          <a:ln w="9525">
            <a:noFill/>
            <a:miter lim="800000"/>
            <a:headEnd/>
            <a:tailEnd/>
          </a:ln>
        </p:spPr>
        <p:txBody>
          <a:bodyPr>
            <a:spAutoFit/>
          </a:bodyPr>
          <a:lstStyle/>
          <a:p>
            <a:r>
              <a:rPr lang="fr-FR" sz="1000">
                <a:solidFill>
                  <a:schemeClr val="tx2"/>
                </a:solidFill>
              </a:rPr>
              <a:t>Source :  Guide pratique : l’emploi des personnes handicapées – Ministère du Travail, de l’Emploi, de la formation professionnelle et du Dialogue social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388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1" name="Titre 1"/>
          <p:cNvSpPr>
            <a:spLocks noGrp="1"/>
          </p:cNvSpPr>
          <p:nvPr>
            <p:ph type="title" idx="4294967295"/>
          </p:nvPr>
        </p:nvSpPr>
        <p:spPr/>
        <p:txBody>
          <a:bodyPr/>
          <a:lstStyle/>
          <a:p>
            <a:pPr eaLnBrk="1" hangingPunct="1"/>
            <a:r>
              <a:rPr lang="fr-FR" sz="2000" b="1" smtClean="0"/>
              <a:t>Quel est le pourcentage de travailleurs handicapés ayant besoin d'un aménagement de poste ?</a:t>
            </a:r>
          </a:p>
        </p:txBody>
      </p:sp>
      <p:sp>
        <p:nvSpPr>
          <p:cNvPr id="2713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5%</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10%</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15%</a:t>
            </a:r>
            <a:endParaRPr lang="fr-FR">
              <a:latin typeface="Bliss Light" pitchFamily="2" charset="0"/>
            </a:endParaRPr>
          </a:p>
        </p:txBody>
      </p:sp>
      <p:pic>
        <p:nvPicPr>
          <p:cNvPr id="271367"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71368"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71369"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30"/>
                                        </p:tgtEl>
                                        <p:attrNameLst>
                                          <p:attrName>style.color</p:attrName>
                                        </p:attrNameLst>
                                      </p:cBhvr>
                                      <p:by>
                                        <p:hsl h="7200000" s="0" l="0"/>
                                      </p:by>
                                    </p:animClr>
                                    <p:animClr clrSpc="hsl" dir="cw">
                                      <p:cBhvr>
                                        <p:cTn id="7" dur="500" fill="hold"/>
                                        <p:tgtEl>
                                          <p:spTgt spid="43030"/>
                                        </p:tgtEl>
                                        <p:attrNameLst>
                                          <p:attrName>fillcolor</p:attrName>
                                        </p:attrNameLst>
                                      </p:cBhvr>
                                      <p:by>
                                        <p:hsl h="7200000" s="0" l="0"/>
                                      </p:by>
                                    </p:animClr>
                                    <p:animClr clrSpc="hsl" dir="cw">
                                      <p:cBhvr>
                                        <p:cTn id="8" dur="500" fill="hold"/>
                                        <p:tgtEl>
                                          <p:spTgt spid="43030"/>
                                        </p:tgtEl>
                                        <p:attrNameLst>
                                          <p:attrName>stroke.color</p:attrName>
                                        </p:attrNameLst>
                                      </p:cBhvr>
                                      <p:by>
                                        <p:hsl h="7200000" s="0" l="0"/>
                                      </p:by>
                                    </p:animClr>
                                    <p:set>
                                      <p:cBhvr>
                                        <p:cTn id="9" dur="500" fill="hold"/>
                                        <p:tgtEl>
                                          <p:spTgt spid="43030"/>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29"/>
                                        </p:tgtEl>
                                        <p:attrNameLst>
                                          <p:attrName>style.color</p:attrName>
                                        </p:attrNameLst>
                                      </p:cBhvr>
                                      <p:by>
                                        <p:hsl h="0" s="-70588" l="0"/>
                                      </p:by>
                                    </p:animClr>
                                    <p:animClr clrSpc="hsl" dir="cw">
                                      <p:cBhvr>
                                        <p:cTn id="12" dur="500" fill="hold"/>
                                        <p:tgtEl>
                                          <p:spTgt spid="43029"/>
                                        </p:tgtEl>
                                        <p:attrNameLst>
                                          <p:attrName>fillcolor</p:attrName>
                                        </p:attrNameLst>
                                      </p:cBhvr>
                                      <p:by>
                                        <p:hsl h="0" s="-70588" l="0"/>
                                      </p:by>
                                    </p:animClr>
                                    <p:animClr clrSpc="hsl" dir="cw">
                                      <p:cBhvr>
                                        <p:cTn id="13" dur="500" fill="hold"/>
                                        <p:tgtEl>
                                          <p:spTgt spid="43029"/>
                                        </p:tgtEl>
                                        <p:attrNameLst>
                                          <p:attrName>stroke.color</p:attrName>
                                        </p:attrNameLst>
                                      </p:cBhvr>
                                      <p:by>
                                        <p:hsl h="0" s="-70588" l="0"/>
                                      </p:by>
                                    </p:animClr>
                                    <p:set>
                                      <p:cBhvr>
                                        <p:cTn id="14" dur="500" fill="hold"/>
                                        <p:tgtEl>
                                          <p:spTgt spid="43029"/>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0" s="-70588" l="0"/>
                                      </p:by>
                                    </p:animClr>
                                    <p:animClr clrSpc="hsl" dir="cw">
                                      <p:cBhvr>
                                        <p:cTn id="17" dur="500" fill="hold"/>
                                        <p:tgtEl>
                                          <p:spTgt spid="43031"/>
                                        </p:tgtEl>
                                        <p:attrNameLst>
                                          <p:attrName>fillcolor</p:attrName>
                                        </p:attrNameLst>
                                      </p:cBhvr>
                                      <p:by>
                                        <p:hsl h="0" s="-70588" l="0"/>
                                      </p:by>
                                    </p:animClr>
                                    <p:animClr clrSpc="hsl" dir="cw">
                                      <p:cBhvr>
                                        <p:cTn id="18" dur="500" fill="hold"/>
                                        <p:tgtEl>
                                          <p:spTgt spid="43031"/>
                                        </p:tgtEl>
                                        <p:attrNameLst>
                                          <p:attrName>stroke.color</p:attrName>
                                        </p:attrNameLst>
                                      </p:cBhvr>
                                      <p:by>
                                        <p:hsl h="0" s="-70588"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7238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71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54631" name="Text Box 7"/>
          <p:cNvSpPr txBox="1">
            <a:spLocks noChangeArrowheads="1"/>
          </p:cNvSpPr>
          <p:nvPr/>
        </p:nvSpPr>
        <p:spPr bwMode="auto">
          <a:xfrm>
            <a:off x="3994150" y="6472238"/>
            <a:ext cx="5394325" cy="396875"/>
          </a:xfrm>
          <a:prstGeom prst="rect">
            <a:avLst/>
          </a:prstGeom>
          <a:noFill/>
          <a:ln w="9525">
            <a:noFill/>
            <a:miter lim="800000"/>
            <a:headEnd/>
            <a:tailEnd/>
          </a:ln>
        </p:spPr>
        <p:txBody>
          <a:bodyPr>
            <a:spAutoFit/>
          </a:bodyPr>
          <a:lstStyle/>
          <a:p>
            <a:r>
              <a:rPr lang="fr-FR" sz="1000">
                <a:solidFill>
                  <a:schemeClr val="tx2"/>
                </a:solidFill>
              </a:rPr>
              <a:t>Source :  Qui Emploi et Handicap – 2012 http://emploi.handicap.fr/art-infos-Emploi-Formation-813-5385.php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154631" grpId="0"/>
    </p:bld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09" name="Titre 1"/>
          <p:cNvSpPr>
            <a:spLocks noGrp="1"/>
          </p:cNvSpPr>
          <p:nvPr>
            <p:ph type="title" idx="4294967295"/>
          </p:nvPr>
        </p:nvSpPr>
        <p:spPr/>
        <p:txBody>
          <a:bodyPr/>
          <a:lstStyle/>
          <a:p>
            <a:pPr eaLnBrk="1" hangingPunct="1"/>
            <a:r>
              <a:rPr lang="fr-FR" sz="2000" b="1" smtClean="0"/>
              <a:t>Le salaire moyen d’un homme cadre étant de 54 k€, quel est-il pour une femme cadre ?</a:t>
            </a:r>
          </a:p>
        </p:txBody>
      </p:sp>
      <p:sp>
        <p:nvSpPr>
          <p:cNvPr id="27341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42K€</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48K€</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54K€</a:t>
            </a:r>
            <a:endParaRPr lang="fr-FR">
              <a:latin typeface="Bliss Light" pitchFamily="2" charset="0"/>
            </a:endParaRPr>
          </a:p>
        </p:txBody>
      </p:sp>
      <p:pic>
        <p:nvPicPr>
          <p:cNvPr id="273415"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73416"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73417"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29"/>
                                        </p:tgtEl>
                                        <p:attrNameLst>
                                          <p:attrName>style.color</p:attrName>
                                        </p:attrNameLst>
                                      </p:cBhvr>
                                      <p:by>
                                        <p:hsl h="7200000" s="0" l="0"/>
                                      </p:by>
                                    </p:animClr>
                                    <p:animClr clrSpc="hsl" dir="cw">
                                      <p:cBhvr>
                                        <p:cTn id="7" dur="500" fill="hold"/>
                                        <p:tgtEl>
                                          <p:spTgt spid="43029"/>
                                        </p:tgtEl>
                                        <p:attrNameLst>
                                          <p:attrName>fillcolor</p:attrName>
                                        </p:attrNameLst>
                                      </p:cBhvr>
                                      <p:by>
                                        <p:hsl h="7200000" s="0" l="0"/>
                                      </p:by>
                                    </p:animClr>
                                    <p:animClr clrSpc="hsl" dir="cw">
                                      <p:cBhvr>
                                        <p:cTn id="8" dur="500" fill="hold"/>
                                        <p:tgtEl>
                                          <p:spTgt spid="43029"/>
                                        </p:tgtEl>
                                        <p:attrNameLst>
                                          <p:attrName>stroke.color</p:attrName>
                                        </p:attrNameLst>
                                      </p:cBhvr>
                                      <p:by>
                                        <p:hsl h="7200000" s="0" l="0"/>
                                      </p:by>
                                    </p:animClr>
                                    <p:set>
                                      <p:cBhvr>
                                        <p:cTn id="9" dur="500" fill="hold"/>
                                        <p:tgtEl>
                                          <p:spTgt spid="43029"/>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30"/>
                                        </p:tgtEl>
                                        <p:attrNameLst>
                                          <p:attrName>style.color</p:attrName>
                                        </p:attrNameLst>
                                      </p:cBhvr>
                                      <p:by>
                                        <p:hsl h="0" s="-70588" l="0"/>
                                      </p:by>
                                    </p:animClr>
                                    <p:animClr clrSpc="hsl" dir="cw">
                                      <p:cBhvr>
                                        <p:cTn id="12" dur="500" fill="hold"/>
                                        <p:tgtEl>
                                          <p:spTgt spid="43030"/>
                                        </p:tgtEl>
                                        <p:attrNameLst>
                                          <p:attrName>fillcolor</p:attrName>
                                        </p:attrNameLst>
                                      </p:cBhvr>
                                      <p:by>
                                        <p:hsl h="0" s="-70588" l="0"/>
                                      </p:by>
                                    </p:animClr>
                                    <p:animClr clrSpc="hsl" dir="cw">
                                      <p:cBhvr>
                                        <p:cTn id="13" dur="500" fill="hold"/>
                                        <p:tgtEl>
                                          <p:spTgt spid="43030"/>
                                        </p:tgtEl>
                                        <p:attrNameLst>
                                          <p:attrName>stroke.color</p:attrName>
                                        </p:attrNameLst>
                                      </p:cBhvr>
                                      <p:by>
                                        <p:hsl h="0" s="-70588" l="0"/>
                                      </p:by>
                                    </p:animClr>
                                    <p:set>
                                      <p:cBhvr>
                                        <p:cTn id="14" dur="500" fill="hold"/>
                                        <p:tgtEl>
                                          <p:spTgt spid="4303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0" s="-70588" l="0"/>
                                      </p:by>
                                    </p:animClr>
                                    <p:animClr clrSpc="hsl" dir="cw">
                                      <p:cBhvr>
                                        <p:cTn id="17" dur="500" fill="hold"/>
                                        <p:tgtEl>
                                          <p:spTgt spid="43031"/>
                                        </p:tgtEl>
                                        <p:attrNameLst>
                                          <p:attrName>fillcolor</p:attrName>
                                        </p:attrNameLst>
                                      </p:cBhvr>
                                      <p:by>
                                        <p:hsl h="0" s="-70588" l="0"/>
                                      </p:by>
                                    </p:animClr>
                                    <p:animClr clrSpc="hsl" dir="cw">
                                      <p:cBhvr>
                                        <p:cTn id="18" dur="500" fill="hold"/>
                                        <p:tgtEl>
                                          <p:spTgt spid="43031"/>
                                        </p:tgtEl>
                                        <p:attrNameLst>
                                          <p:attrName>stroke.color</p:attrName>
                                        </p:attrNameLst>
                                      </p:cBhvr>
                                      <p:by>
                                        <p:hsl h="0" s="-70588"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27443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72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71463" y="3586163"/>
            <a:ext cx="8594725" cy="1190625"/>
          </a:xfrm>
          <a:prstGeom prst="rect">
            <a:avLst/>
          </a:prstGeom>
          <a:noFill/>
          <a:ln w="9525">
            <a:noFill/>
            <a:miter lim="800000"/>
            <a:headEnd/>
            <a:tailEnd/>
          </a:ln>
        </p:spPr>
        <p:txBody>
          <a:bodyPr>
            <a:spAutoFit/>
          </a:bodyPr>
          <a:lstStyle/>
          <a:p>
            <a:pPr algn="ctr"/>
            <a:r>
              <a:rPr lang="fr-FR"/>
              <a:t>Jusqu’à l’âge de 40 ans, les rémunérations des hommes cadres et des femmes cadres suivent une pente  ascendante, avec des écarts relativement faibles. Alors que la rémunération des hommes cadres continue à progresser sensiblement jusqu’à 54 ans, la rémunération des femmes cadres stagne à partir de 40 ans. </a:t>
            </a:r>
          </a:p>
        </p:txBody>
      </p:sp>
      <p:sp>
        <p:nvSpPr>
          <p:cNvPr id="154631" name="Text Box 7"/>
          <p:cNvSpPr txBox="1">
            <a:spLocks noChangeArrowheads="1"/>
          </p:cNvSpPr>
          <p:nvPr/>
        </p:nvSpPr>
        <p:spPr bwMode="auto">
          <a:xfrm>
            <a:off x="7635875" y="6472238"/>
            <a:ext cx="2451100" cy="244475"/>
          </a:xfrm>
          <a:prstGeom prst="rect">
            <a:avLst/>
          </a:prstGeom>
          <a:noFill/>
          <a:ln w="9525">
            <a:noFill/>
            <a:miter lim="800000"/>
            <a:headEnd/>
            <a:tailEnd/>
          </a:ln>
        </p:spPr>
        <p:txBody>
          <a:bodyPr>
            <a:spAutoFit/>
          </a:bodyPr>
          <a:lstStyle/>
          <a:p>
            <a:r>
              <a:rPr lang="fr-FR" sz="1000">
                <a:solidFill>
                  <a:schemeClr val="tx2"/>
                </a:solidFill>
              </a:rPr>
              <a:t>Source :  Apec 2010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136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7" name="Titre 1"/>
          <p:cNvSpPr>
            <a:spLocks noGrp="1"/>
          </p:cNvSpPr>
          <p:nvPr>
            <p:ph type="title" idx="4294967295"/>
          </p:nvPr>
        </p:nvSpPr>
        <p:spPr/>
        <p:txBody>
          <a:bodyPr/>
          <a:lstStyle/>
          <a:p>
            <a:pPr eaLnBrk="1" hangingPunct="1"/>
            <a:r>
              <a:rPr lang="fr-FR" sz="2000" b="1" smtClean="0"/>
              <a:t>Quel pourcentage de femmes accèdent à des postes de direction (dans le public et privé) ?</a:t>
            </a:r>
          </a:p>
        </p:txBody>
      </p:sp>
      <p:sp>
        <p:nvSpPr>
          <p:cNvPr id="27545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3%</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50%</a:t>
            </a:r>
            <a:endParaRPr lang="fr-FR">
              <a:latin typeface="Bliss Light" pitchFamily="2" charset="0"/>
            </a:endParaRPr>
          </a:p>
        </p:txBody>
      </p:sp>
      <p:pic>
        <p:nvPicPr>
          <p:cNvPr id="275463"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75464"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75465"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29"/>
                                        </p:tgtEl>
                                        <p:attrNameLst>
                                          <p:attrName>style.color</p:attrName>
                                        </p:attrNameLst>
                                      </p:cBhvr>
                                      <p:by>
                                        <p:hsl h="7200000" s="0" l="0"/>
                                      </p:by>
                                    </p:animClr>
                                    <p:animClr clrSpc="hsl" dir="cw">
                                      <p:cBhvr>
                                        <p:cTn id="7" dur="500" fill="hold"/>
                                        <p:tgtEl>
                                          <p:spTgt spid="43029"/>
                                        </p:tgtEl>
                                        <p:attrNameLst>
                                          <p:attrName>fillcolor</p:attrName>
                                        </p:attrNameLst>
                                      </p:cBhvr>
                                      <p:by>
                                        <p:hsl h="7200000" s="0" l="0"/>
                                      </p:by>
                                    </p:animClr>
                                    <p:animClr clrSpc="hsl" dir="cw">
                                      <p:cBhvr>
                                        <p:cTn id="8" dur="500" fill="hold"/>
                                        <p:tgtEl>
                                          <p:spTgt spid="43029"/>
                                        </p:tgtEl>
                                        <p:attrNameLst>
                                          <p:attrName>stroke.color</p:attrName>
                                        </p:attrNameLst>
                                      </p:cBhvr>
                                      <p:by>
                                        <p:hsl h="7200000" s="0" l="0"/>
                                      </p:by>
                                    </p:animClr>
                                    <p:set>
                                      <p:cBhvr>
                                        <p:cTn id="9" dur="500" fill="hold"/>
                                        <p:tgtEl>
                                          <p:spTgt spid="43029"/>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30"/>
                                        </p:tgtEl>
                                        <p:attrNameLst>
                                          <p:attrName>style.color</p:attrName>
                                        </p:attrNameLst>
                                      </p:cBhvr>
                                      <p:by>
                                        <p:hsl h="0" s="-70588" l="0"/>
                                      </p:by>
                                    </p:animClr>
                                    <p:animClr clrSpc="hsl" dir="cw">
                                      <p:cBhvr>
                                        <p:cTn id="12" dur="500" fill="hold"/>
                                        <p:tgtEl>
                                          <p:spTgt spid="43030"/>
                                        </p:tgtEl>
                                        <p:attrNameLst>
                                          <p:attrName>fillcolor</p:attrName>
                                        </p:attrNameLst>
                                      </p:cBhvr>
                                      <p:by>
                                        <p:hsl h="0" s="-70588" l="0"/>
                                      </p:by>
                                    </p:animClr>
                                    <p:animClr clrSpc="hsl" dir="cw">
                                      <p:cBhvr>
                                        <p:cTn id="13" dur="500" fill="hold"/>
                                        <p:tgtEl>
                                          <p:spTgt spid="43030"/>
                                        </p:tgtEl>
                                        <p:attrNameLst>
                                          <p:attrName>stroke.color</p:attrName>
                                        </p:attrNameLst>
                                      </p:cBhvr>
                                      <p:by>
                                        <p:hsl h="0" s="-70588" l="0"/>
                                      </p:by>
                                    </p:animClr>
                                    <p:set>
                                      <p:cBhvr>
                                        <p:cTn id="14" dur="500" fill="hold"/>
                                        <p:tgtEl>
                                          <p:spTgt spid="4303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0" s="-70588" l="0"/>
                                      </p:by>
                                    </p:animClr>
                                    <p:animClr clrSpc="hsl" dir="cw">
                                      <p:cBhvr>
                                        <p:cTn id="17" dur="500" fill="hold"/>
                                        <p:tgtEl>
                                          <p:spTgt spid="43031"/>
                                        </p:tgtEl>
                                        <p:attrNameLst>
                                          <p:attrName>fillcolor</p:attrName>
                                        </p:attrNameLst>
                                      </p:cBhvr>
                                      <p:by>
                                        <p:hsl h="0" s="-70588" l="0"/>
                                      </p:by>
                                    </p:animClr>
                                    <p:animClr clrSpc="hsl" dir="cw">
                                      <p:cBhvr>
                                        <p:cTn id="18" dur="500" fill="hold"/>
                                        <p:tgtEl>
                                          <p:spTgt spid="43031"/>
                                        </p:tgtEl>
                                        <p:attrNameLst>
                                          <p:attrName>stroke.color</p:attrName>
                                        </p:attrNameLst>
                                      </p:cBhvr>
                                      <p:by>
                                        <p:hsl h="0" s="-70588"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a:t>
            </a:r>
          </a:p>
        </p:txBody>
      </p:sp>
      <p:sp>
        <p:nvSpPr>
          <p:cNvPr id="27648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73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71463" y="3125788"/>
            <a:ext cx="8594725" cy="1465262"/>
          </a:xfrm>
          <a:prstGeom prst="rect">
            <a:avLst/>
          </a:prstGeom>
          <a:noFill/>
          <a:ln w="9525">
            <a:noFill/>
            <a:miter lim="800000"/>
            <a:headEnd/>
            <a:tailEnd/>
          </a:ln>
        </p:spPr>
        <p:txBody>
          <a:bodyPr>
            <a:spAutoFit/>
          </a:bodyPr>
          <a:lstStyle/>
          <a:p>
            <a:pPr algn="ctr"/>
            <a:r>
              <a:rPr lang="fr-FR"/>
              <a:t>On évoque souvent «</a:t>
            </a:r>
            <a:r>
              <a:rPr lang="fr-FR">
                <a:solidFill>
                  <a:schemeClr val="accent2"/>
                </a:solidFill>
              </a:rPr>
              <a:t> un plafond de verre</a:t>
            </a:r>
            <a:r>
              <a:rPr lang="fr-FR"/>
              <a:t> » qui gênerait les femmes dans le déroulement de leur carrière </a:t>
            </a:r>
            <a:r>
              <a:rPr lang="fr-FR">
                <a:solidFill>
                  <a:schemeClr val="accent2"/>
                </a:solidFill>
              </a:rPr>
              <a:t>et limiterait leur accès aux postes de décision et à responsabilité, ceux-ci restant encore souvent réservés aux hommes</a:t>
            </a:r>
            <a:r>
              <a:rPr lang="fr-FR"/>
              <a:t>. Le « plafond de verre », déjà mis en évidence dans les années 1970 aux Etats-Unis, est maintenant bien identifié comme </a:t>
            </a:r>
            <a:r>
              <a:rPr lang="fr-FR">
                <a:solidFill>
                  <a:schemeClr val="accent2"/>
                </a:solidFill>
              </a:rPr>
              <a:t>obstacle aux carrières des femmes</a:t>
            </a:r>
            <a:r>
              <a:rPr lang="fr-FR"/>
              <a:t>. </a:t>
            </a:r>
          </a:p>
        </p:txBody>
      </p:sp>
      <p:sp>
        <p:nvSpPr>
          <p:cNvPr id="154631" name="Text Box 7"/>
          <p:cNvSpPr txBox="1">
            <a:spLocks noChangeArrowheads="1"/>
          </p:cNvSpPr>
          <p:nvPr/>
        </p:nvSpPr>
        <p:spPr bwMode="auto">
          <a:xfrm>
            <a:off x="7635875" y="6472238"/>
            <a:ext cx="2451100" cy="244475"/>
          </a:xfrm>
          <a:prstGeom prst="rect">
            <a:avLst/>
          </a:prstGeom>
          <a:noFill/>
          <a:ln w="9525">
            <a:noFill/>
            <a:miter lim="800000"/>
            <a:headEnd/>
            <a:tailEnd/>
          </a:ln>
        </p:spPr>
        <p:txBody>
          <a:bodyPr>
            <a:spAutoFit/>
          </a:bodyPr>
          <a:lstStyle/>
          <a:p>
            <a:r>
              <a:rPr lang="fr-FR" sz="1000">
                <a:solidFill>
                  <a:schemeClr val="tx2"/>
                </a:solidFill>
              </a:rPr>
              <a:t>Source :  Insee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364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5" name="Titre 1"/>
          <p:cNvSpPr>
            <a:spLocks noGrp="1"/>
          </p:cNvSpPr>
          <p:nvPr>
            <p:ph type="title" idx="4294967295"/>
          </p:nvPr>
        </p:nvSpPr>
        <p:spPr/>
        <p:txBody>
          <a:bodyPr/>
          <a:lstStyle/>
          <a:p>
            <a:pPr eaLnBrk="1" hangingPunct="1"/>
            <a:r>
              <a:rPr lang="fr-FR" sz="2000" b="1" smtClean="0"/>
              <a:t>En 2007, quelle était la proportion de femmes parmi les chefs d’entreprises de 10 salariés ou plus ?</a:t>
            </a:r>
          </a:p>
        </p:txBody>
      </p:sp>
      <p:sp>
        <p:nvSpPr>
          <p:cNvPr id="2775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41%</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31%</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25%</a:t>
            </a:r>
            <a:endParaRPr lang="fr-FR">
              <a:latin typeface="Bliss Light" pitchFamily="2" charset="0"/>
            </a:endParaRPr>
          </a:p>
        </p:txBody>
      </p:sp>
      <p:pic>
        <p:nvPicPr>
          <p:cNvPr id="277511"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77512"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77513"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
        <p:nvSpPr>
          <p:cNvPr id="3" name="AutoShape 23"/>
          <p:cNvSpPr>
            <a:spLocks noChangeArrowheads="1"/>
          </p:cNvSpPr>
          <p:nvPr/>
        </p:nvSpPr>
        <p:spPr bwMode="auto">
          <a:xfrm>
            <a:off x="407988" y="41608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17%</a:t>
            </a:r>
            <a:endParaRPr lang="fr-FR">
              <a:latin typeface="Bliss Ligh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31"/>
                                        </p:tgtEl>
                                        <p:attrNameLst>
                                          <p:attrName>style.color</p:attrName>
                                        </p:attrNameLst>
                                      </p:cBhvr>
                                      <p:by>
                                        <p:hsl h="0" s="-70588" l="0"/>
                                      </p:by>
                                    </p:animClr>
                                    <p:animClr clrSpc="hsl" dir="cw">
                                      <p:cBhvr>
                                        <p:cTn id="12" dur="500" fill="hold"/>
                                        <p:tgtEl>
                                          <p:spTgt spid="43031"/>
                                        </p:tgtEl>
                                        <p:attrNameLst>
                                          <p:attrName>fillcolor</p:attrName>
                                        </p:attrNameLst>
                                      </p:cBhvr>
                                      <p:by>
                                        <p:hsl h="0" s="-70588" l="0"/>
                                      </p:by>
                                    </p:animClr>
                                    <p:animClr clrSpc="hsl" dir="cw">
                                      <p:cBhvr>
                                        <p:cTn id="13" dur="500" fill="hold"/>
                                        <p:tgtEl>
                                          <p:spTgt spid="43031"/>
                                        </p:tgtEl>
                                        <p:attrNameLst>
                                          <p:attrName>stroke.color</p:attrName>
                                        </p:attrNameLst>
                                      </p:cBhvr>
                                      <p:by>
                                        <p:hsl h="0" s="-70588" l="0"/>
                                      </p:by>
                                    </p:animClr>
                                    <p:set>
                                      <p:cBhvr>
                                        <p:cTn id="14" dur="500" fill="hold"/>
                                        <p:tgtEl>
                                          <p:spTgt spid="43031"/>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0"/>
                                        </p:tgtEl>
                                        <p:attrNameLst>
                                          <p:attrName>style.color</p:attrName>
                                        </p:attrNameLst>
                                      </p:cBhvr>
                                      <p:by>
                                        <p:hsl h="0" s="-70588" l="0"/>
                                      </p:by>
                                    </p:animClr>
                                    <p:animClr clrSpc="hsl" dir="cw">
                                      <p:cBhvr>
                                        <p:cTn id="17" dur="500" fill="hold"/>
                                        <p:tgtEl>
                                          <p:spTgt spid="43030"/>
                                        </p:tgtEl>
                                        <p:attrNameLst>
                                          <p:attrName>fillcolor</p:attrName>
                                        </p:attrNameLst>
                                      </p:cBhvr>
                                      <p:by>
                                        <p:hsl h="0" s="-70588" l="0"/>
                                      </p:by>
                                    </p:animClr>
                                    <p:animClr clrSpc="hsl" dir="cw">
                                      <p:cBhvr>
                                        <p:cTn id="18" dur="500" fill="hold"/>
                                        <p:tgtEl>
                                          <p:spTgt spid="43030"/>
                                        </p:tgtEl>
                                        <p:attrNameLst>
                                          <p:attrName>stroke.color</p:attrName>
                                        </p:attrNameLst>
                                      </p:cBhvr>
                                      <p:by>
                                        <p:hsl h="0" s="-70588" l="0"/>
                                      </p:by>
                                    </p:animClr>
                                    <p:set>
                                      <p:cBhvr>
                                        <p:cTn id="19" dur="500" fill="hold"/>
                                        <p:tgtEl>
                                          <p:spTgt spid="43030"/>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3029"/>
                                        </p:tgtEl>
                                        <p:attrNameLst>
                                          <p:attrName>style.color</p:attrName>
                                        </p:attrNameLst>
                                      </p:cBhvr>
                                      <p:by>
                                        <p:hsl h="0" s="-70588" l="0"/>
                                      </p:by>
                                    </p:animClr>
                                    <p:animClr clrSpc="hsl" dir="cw">
                                      <p:cBhvr>
                                        <p:cTn id="22" dur="500" fill="hold"/>
                                        <p:tgtEl>
                                          <p:spTgt spid="43029"/>
                                        </p:tgtEl>
                                        <p:attrNameLst>
                                          <p:attrName>fillcolor</p:attrName>
                                        </p:attrNameLst>
                                      </p:cBhvr>
                                      <p:by>
                                        <p:hsl h="0" s="-70588" l="0"/>
                                      </p:by>
                                    </p:animClr>
                                    <p:animClr clrSpc="hsl" dir="cw">
                                      <p:cBhvr>
                                        <p:cTn id="23" dur="500" fill="hold"/>
                                        <p:tgtEl>
                                          <p:spTgt spid="43029"/>
                                        </p:tgtEl>
                                        <p:attrNameLst>
                                          <p:attrName>stroke.color</p:attrName>
                                        </p:attrNameLst>
                                      </p:cBhvr>
                                      <p:by>
                                        <p:hsl h="0" s="-70588" l="0"/>
                                      </p:by>
                                    </p:animClr>
                                    <p:set>
                                      <p:cBhvr>
                                        <p:cTn id="24" dur="500" fill="hold"/>
                                        <p:tgtEl>
                                          <p:spTgt spid="430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P spid="3"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D</a:t>
            </a:r>
          </a:p>
        </p:txBody>
      </p:sp>
      <p:sp>
        <p:nvSpPr>
          <p:cNvPr id="27853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74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71463" y="3125788"/>
            <a:ext cx="8594725" cy="1739900"/>
          </a:xfrm>
          <a:prstGeom prst="rect">
            <a:avLst/>
          </a:prstGeom>
          <a:noFill/>
          <a:ln w="9525">
            <a:noFill/>
            <a:miter lim="800000"/>
            <a:headEnd/>
            <a:tailEnd/>
          </a:ln>
        </p:spPr>
        <p:txBody>
          <a:bodyPr>
            <a:spAutoFit/>
          </a:bodyPr>
          <a:lstStyle/>
          <a:p>
            <a:pPr algn="ctr"/>
            <a:r>
              <a:rPr lang="fr-FR"/>
              <a:t>Bien que les femmes représentent 47% de la population active française, </a:t>
            </a:r>
            <a:r>
              <a:rPr lang="fr-FR">
                <a:solidFill>
                  <a:schemeClr val="accent2"/>
                </a:solidFill>
              </a:rPr>
              <a:t>elles sont sous-représentées dans les postes à responsabilités</a:t>
            </a:r>
            <a:r>
              <a:rPr lang="fr-FR"/>
              <a:t>. Victimes d’inégalités dans le temps de travail (30% des femmes actives occupent un emploi à temps partiel contre seulement 5,8% des hommes), la parité est également absente dans les rémunérations : le salaire annuel moyen brut des femmes est inférieur de 18,9% à celui des hommes dans le secteur privé et semi-public.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3" name="Titre 1"/>
          <p:cNvSpPr>
            <a:spLocks noGrp="1"/>
          </p:cNvSpPr>
          <p:nvPr>
            <p:ph type="title" idx="4294967295"/>
          </p:nvPr>
        </p:nvSpPr>
        <p:spPr/>
        <p:txBody>
          <a:bodyPr/>
          <a:lstStyle/>
          <a:p>
            <a:pPr eaLnBrk="1" hangingPunct="1"/>
            <a:r>
              <a:rPr lang="fr-FR" sz="2400" b="1" smtClean="0"/>
              <a:t>En France, quel était le taux d'emploi des seniors de 55 à 64 ans en 2012 ?</a:t>
            </a:r>
          </a:p>
        </p:txBody>
      </p:sp>
      <p:sp>
        <p:nvSpPr>
          <p:cNvPr id="2795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32%</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45%</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66%</a:t>
            </a:r>
            <a:endParaRPr lang="fr-FR">
              <a:latin typeface="Bliss Light" pitchFamily="2" charset="0"/>
            </a:endParaRPr>
          </a:p>
        </p:txBody>
      </p:sp>
      <p:pic>
        <p:nvPicPr>
          <p:cNvPr id="279559"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79560"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79561"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30"/>
                                        </p:tgtEl>
                                        <p:attrNameLst>
                                          <p:attrName>style.color</p:attrName>
                                        </p:attrNameLst>
                                      </p:cBhvr>
                                      <p:by>
                                        <p:hsl h="7200000" s="0" l="0"/>
                                      </p:by>
                                    </p:animClr>
                                    <p:animClr clrSpc="hsl" dir="cw">
                                      <p:cBhvr>
                                        <p:cTn id="7" dur="500" fill="hold"/>
                                        <p:tgtEl>
                                          <p:spTgt spid="43030"/>
                                        </p:tgtEl>
                                        <p:attrNameLst>
                                          <p:attrName>fillcolor</p:attrName>
                                        </p:attrNameLst>
                                      </p:cBhvr>
                                      <p:by>
                                        <p:hsl h="7200000" s="0" l="0"/>
                                      </p:by>
                                    </p:animClr>
                                    <p:animClr clrSpc="hsl" dir="cw">
                                      <p:cBhvr>
                                        <p:cTn id="8" dur="500" fill="hold"/>
                                        <p:tgtEl>
                                          <p:spTgt spid="43030"/>
                                        </p:tgtEl>
                                        <p:attrNameLst>
                                          <p:attrName>stroke.color</p:attrName>
                                        </p:attrNameLst>
                                      </p:cBhvr>
                                      <p:by>
                                        <p:hsl h="7200000" s="0" l="0"/>
                                      </p:by>
                                    </p:animClr>
                                    <p:set>
                                      <p:cBhvr>
                                        <p:cTn id="9" dur="500" fill="hold"/>
                                        <p:tgtEl>
                                          <p:spTgt spid="43030"/>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3029"/>
                                        </p:tgtEl>
                                        <p:attrNameLst>
                                          <p:attrName>style.color</p:attrName>
                                        </p:attrNameLst>
                                      </p:cBhvr>
                                      <p:by>
                                        <p:hsl h="0" s="-70588" l="0"/>
                                      </p:by>
                                    </p:animClr>
                                    <p:animClr clrSpc="hsl" dir="cw">
                                      <p:cBhvr>
                                        <p:cTn id="12" dur="500" fill="hold"/>
                                        <p:tgtEl>
                                          <p:spTgt spid="43029"/>
                                        </p:tgtEl>
                                        <p:attrNameLst>
                                          <p:attrName>fillcolor</p:attrName>
                                        </p:attrNameLst>
                                      </p:cBhvr>
                                      <p:by>
                                        <p:hsl h="0" s="-70588" l="0"/>
                                      </p:by>
                                    </p:animClr>
                                    <p:animClr clrSpc="hsl" dir="cw">
                                      <p:cBhvr>
                                        <p:cTn id="13" dur="500" fill="hold"/>
                                        <p:tgtEl>
                                          <p:spTgt spid="43029"/>
                                        </p:tgtEl>
                                        <p:attrNameLst>
                                          <p:attrName>stroke.color</p:attrName>
                                        </p:attrNameLst>
                                      </p:cBhvr>
                                      <p:by>
                                        <p:hsl h="0" s="-70588" l="0"/>
                                      </p:by>
                                    </p:animClr>
                                    <p:set>
                                      <p:cBhvr>
                                        <p:cTn id="14" dur="500" fill="hold"/>
                                        <p:tgtEl>
                                          <p:spTgt spid="43029"/>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0" s="-70588" l="0"/>
                                      </p:by>
                                    </p:animClr>
                                    <p:animClr clrSpc="hsl" dir="cw">
                                      <p:cBhvr>
                                        <p:cTn id="17" dur="500" fill="hold"/>
                                        <p:tgtEl>
                                          <p:spTgt spid="43031"/>
                                        </p:tgtEl>
                                        <p:attrNameLst>
                                          <p:attrName>fillcolor</p:attrName>
                                        </p:attrNameLst>
                                      </p:cBhvr>
                                      <p:by>
                                        <p:hsl h="0" s="-70588" l="0"/>
                                      </p:by>
                                    </p:animClr>
                                    <p:animClr clrSpc="hsl" dir="cw">
                                      <p:cBhvr>
                                        <p:cTn id="18" dur="500" fill="hold"/>
                                        <p:tgtEl>
                                          <p:spTgt spid="43031"/>
                                        </p:tgtEl>
                                        <p:attrNameLst>
                                          <p:attrName>stroke.color</p:attrName>
                                        </p:attrNameLst>
                                      </p:cBhvr>
                                      <p:by>
                                        <p:hsl h="0" s="-70588"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Vous êtes dirigeant d’une organisation. Comment allez-vous encourager des modes de consommation durable ?</a:t>
            </a:r>
          </a:p>
        </p:txBody>
      </p:sp>
      <p:sp>
        <p:nvSpPr>
          <p:cNvPr id="4505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1488" y="2230438"/>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A - En ayant connaissance des impacts de vos activités sur l'Homme et sur l'environnement sur tout le cycle de vie du produit/service</a:t>
            </a:r>
            <a:r>
              <a:rPr lang="fr-FR" sz="1400"/>
              <a:t> </a:t>
            </a:r>
          </a:p>
        </p:txBody>
      </p:sp>
      <p:sp>
        <p:nvSpPr>
          <p:cNvPr id="42008" name="AutoShape 24"/>
          <p:cNvSpPr>
            <a:spLocks noChangeArrowheads="1"/>
          </p:cNvSpPr>
          <p:nvPr/>
        </p:nvSpPr>
        <p:spPr bwMode="auto">
          <a:xfrm>
            <a:off x="471488" y="2824163"/>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B - En utilisant les principes d’éco conception en intégrant l’environnement dès la conception d’un produit/service, et lors de toutes les étapes de son cycle de vie </a:t>
            </a:r>
          </a:p>
        </p:txBody>
      </p:sp>
      <p:sp>
        <p:nvSpPr>
          <p:cNvPr id="42009" name="AutoShape 25"/>
          <p:cNvSpPr>
            <a:spLocks noChangeArrowheads="1"/>
          </p:cNvSpPr>
          <p:nvPr/>
        </p:nvSpPr>
        <p:spPr bwMode="auto">
          <a:xfrm>
            <a:off x="465138" y="3421063"/>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C - En faisant le choix de produits/services qui respectent les droits sociaux de ceux qui ont participé à sa production </a:t>
            </a:r>
          </a:p>
        </p:txBody>
      </p:sp>
      <p:sp>
        <p:nvSpPr>
          <p:cNvPr id="42010" name="AutoShape 26"/>
          <p:cNvSpPr>
            <a:spLocks noChangeArrowheads="1"/>
          </p:cNvSpPr>
          <p:nvPr/>
        </p:nvSpPr>
        <p:spPr bwMode="auto">
          <a:xfrm>
            <a:off x="474663" y="4017963"/>
            <a:ext cx="8450262" cy="57308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D - En sensibilisant les consommateurs aux principes du développement durable en les incitants à un usage raisonné des produits/services </a:t>
            </a:r>
          </a:p>
        </p:txBody>
      </p:sp>
      <p:sp>
        <p:nvSpPr>
          <p:cNvPr id="42011" name="AutoShape 27"/>
          <p:cNvSpPr>
            <a:spLocks noChangeArrowheads="1"/>
          </p:cNvSpPr>
          <p:nvPr/>
        </p:nvSpPr>
        <p:spPr bwMode="auto">
          <a:xfrm>
            <a:off x="496888" y="5676900"/>
            <a:ext cx="5900737" cy="33655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F - En formant les acheteurs aux achats responsables</a:t>
            </a:r>
          </a:p>
        </p:txBody>
      </p:sp>
      <p:sp>
        <p:nvSpPr>
          <p:cNvPr id="3" name="AutoShape 27"/>
          <p:cNvSpPr>
            <a:spLocks noChangeArrowheads="1"/>
          </p:cNvSpPr>
          <p:nvPr/>
        </p:nvSpPr>
        <p:spPr bwMode="auto">
          <a:xfrm>
            <a:off x="439738" y="4614863"/>
            <a:ext cx="7094537" cy="1044575"/>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400">
                <a:solidFill>
                  <a:schemeClr val="bg1"/>
                </a:solidFill>
                <a:latin typeface="Bliss Light" pitchFamily="2" charset="0"/>
              </a:rPr>
              <a:t>E - En optimisant les déplacements de vos équipes : en utilisant des modes de transport d’une distance plus courte et/ou dont la logistique a été optimisée pour émettre moins de pollution et de gaz à effet de serre, notamment grâce au recours au ferroviaire, au fluvial, au covoiturage et au dématérialisé (visio-audio…)</a:t>
            </a:r>
          </a:p>
        </p:txBody>
      </p:sp>
      <p:pic>
        <p:nvPicPr>
          <p:cNvPr id="4" name="Image 3"/>
          <p:cNvPicPr>
            <a:picLocks noChangeAspect="1"/>
          </p:cNvPicPr>
          <p:nvPr/>
        </p:nvPicPr>
        <p:blipFill>
          <a:blip r:embed="rId2"/>
          <a:srcRect/>
          <a:stretch>
            <a:fillRect/>
          </a:stretch>
        </p:blipFill>
        <p:spPr bwMode="auto">
          <a:xfrm>
            <a:off x="7521575" y="4864100"/>
            <a:ext cx="1471613" cy="1927225"/>
          </a:xfrm>
          <a:prstGeom prst="rect">
            <a:avLst/>
          </a:prstGeom>
          <a:noFill/>
          <a:ln w="9525">
            <a:noFill/>
            <a:miter lim="800000"/>
            <a:headEnd/>
            <a:tailEnd/>
          </a:ln>
        </p:spPr>
      </p:pic>
      <p:sp>
        <p:nvSpPr>
          <p:cNvPr id="31" name="ZoneTexte 30"/>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94067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9406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796448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947025" y="57023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54963"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937500" y="57023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926388" y="56911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926388" y="56721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926388" y="56673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926388" y="57086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937500" y="57165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7964488" y="57292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078788" y="57150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06450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042275" y="5711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064500"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070850"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093075"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089900"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0692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08355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45098"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45099"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5100"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72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822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272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722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1720"/>
                            </p:stCondLst>
                            <p:childTnLst>
                              <p:par>
                                <p:cTn id="27" presetID="12" presetClass="entr" presetSubtype="4" fill="hold" grpId="0" nodeType="afterEffect">
                                  <p:stCondLst>
                                    <p:cond delay="4000"/>
                                  </p:stCondLst>
                                  <p:childTnLst>
                                    <p:set>
                                      <p:cBhvr>
                                        <p:cTn id="28" dur="1" fill="hold">
                                          <p:stCondLst>
                                            <p:cond delay="0"/>
                                          </p:stCondLst>
                                        </p:cTn>
                                        <p:tgtEl>
                                          <p:spTgt spid="3"/>
                                        </p:tgtEl>
                                        <p:attrNameLst>
                                          <p:attrName>style.visibility</p:attrName>
                                        </p:attrNameLst>
                                      </p:cBhvr>
                                      <p:to>
                                        <p:strVal val="visible"/>
                                      </p:to>
                                    </p:set>
                                    <p:animEffect transition="in" filter="slide(fromBottom)">
                                      <p:cBhvr>
                                        <p:cTn id="29" dur="500"/>
                                        <p:tgtEl>
                                          <p:spTgt spid="3"/>
                                        </p:tgtEl>
                                      </p:cBhvr>
                                    </p:animEffect>
                                  </p:childTnLst>
                                </p:cTn>
                              </p:par>
                            </p:childTnLst>
                          </p:cTn>
                        </p:par>
                        <p:par>
                          <p:cTn id="30" fill="hold">
                            <p:stCondLst>
                              <p:cond delay="26220"/>
                            </p:stCondLst>
                            <p:childTnLst>
                              <p:par>
                                <p:cTn id="31" presetID="12" presetClass="entr" presetSubtype="4" fill="hold" grpId="0" nodeType="afterEffect">
                                  <p:stCondLst>
                                    <p:cond delay="4000"/>
                                  </p:stCondLst>
                                  <p:childTnLst>
                                    <p:set>
                                      <p:cBhvr>
                                        <p:cTn id="32" dur="1" fill="hold">
                                          <p:stCondLst>
                                            <p:cond delay="0"/>
                                          </p:stCondLst>
                                        </p:cTn>
                                        <p:tgtEl>
                                          <p:spTgt spid="42011"/>
                                        </p:tgtEl>
                                        <p:attrNameLst>
                                          <p:attrName>style.visibility</p:attrName>
                                        </p:attrNameLst>
                                      </p:cBhvr>
                                      <p:to>
                                        <p:strVal val="visible"/>
                                      </p:to>
                                    </p:set>
                                    <p:animEffect transition="in" filter="slide(fromBottom)">
                                      <p:cBhvr>
                                        <p:cTn id="33" dur="500"/>
                                        <p:tgtEl>
                                          <p:spTgt spid="42011"/>
                                        </p:tgtEl>
                                      </p:cBhvr>
                                    </p:animEffect>
                                  </p:childTnLst>
                                </p:cTn>
                              </p:par>
                            </p:childTnLst>
                          </p:cTn>
                        </p:par>
                        <p:par>
                          <p:cTn id="34" fill="hold">
                            <p:stCondLst>
                              <p:cond delay="30720"/>
                            </p:stCondLst>
                            <p:childTnLst>
                              <p:par>
                                <p:cTn id="35" presetID="1" presetClass="entr" presetSubtype="0" fill="hold" nodeType="afterEffect">
                                  <p:stCondLst>
                                    <p:cond delay="350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34220"/>
                            </p:stCondLst>
                            <p:childTnLst>
                              <p:par>
                                <p:cTn id="40" presetID="1" presetClass="exit" presetSubtype="0" fill="hold" grpId="1" nodeType="afterEffect">
                                  <p:stCondLst>
                                    <p:cond delay="1000"/>
                                  </p:stCondLst>
                                  <p:childTnLst>
                                    <p:set>
                                      <p:cBhvr>
                                        <p:cTn id="41" dur="1" fill="hold">
                                          <p:stCondLst>
                                            <p:cond delay="0"/>
                                          </p:stCondLst>
                                        </p:cTn>
                                        <p:tgtEl>
                                          <p:spTgt spid="31"/>
                                        </p:tgtEl>
                                        <p:attrNameLst>
                                          <p:attrName>style.visibility</p:attrName>
                                        </p:attrNameLst>
                                      </p:cBhvr>
                                      <p:to>
                                        <p:strVal val="hidden"/>
                                      </p:to>
                                    </p:set>
                                  </p:childTnLst>
                                </p:cTn>
                              </p:par>
                            </p:childTnLst>
                          </p:cTn>
                        </p:par>
                        <p:par>
                          <p:cTn id="42" fill="hold">
                            <p:stCondLst>
                              <p:cond delay="35220"/>
                            </p:stCondLst>
                            <p:childTnLst>
                              <p:par>
                                <p:cTn id="43" presetID="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par>
                          <p:cTn id="45" fill="hold">
                            <p:stCondLst>
                              <p:cond delay="35220"/>
                            </p:stCondLst>
                            <p:childTnLst>
                              <p:par>
                                <p:cTn id="46" presetID="1" presetClass="exit" presetSubtype="0" fill="hold" grpId="1" nodeType="afterEffect">
                                  <p:stCondLst>
                                    <p:cond delay="1000"/>
                                  </p:stCondLst>
                                  <p:childTnLst>
                                    <p:set>
                                      <p:cBhvr>
                                        <p:cTn id="47" dur="1" fill="hold">
                                          <p:stCondLst>
                                            <p:cond delay="0"/>
                                          </p:stCondLst>
                                        </p:cTn>
                                        <p:tgtEl>
                                          <p:spTgt spid="35"/>
                                        </p:tgtEl>
                                        <p:attrNameLst>
                                          <p:attrName>style.visibility</p:attrName>
                                        </p:attrNameLst>
                                      </p:cBhvr>
                                      <p:to>
                                        <p:strVal val="hidden"/>
                                      </p:to>
                                    </p:set>
                                  </p:childTnLst>
                                </p:cTn>
                              </p:par>
                            </p:childTnLst>
                          </p:cTn>
                        </p:par>
                        <p:par>
                          <p:cTn id="48" fill="hold">
                            <p:stCondLst>
                              <p:cond delay="36220"/>
                            </p:stCondLst>
                            <p:childTnLst>
                              <p:par>
                                <p:cTn id="49" presetID="1"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par>
                          <p:cTn id="51" fill="hold">
                            <p:stCondLst>
                              <p:cond delay="36220"/>
                            </p:stCondLst>
                            <p:childTnLst>
                              <p:par>
                                <p:cTn id="52" presetID="1" presetClass="exit" presetSubtype="0" fill="hold" grpId="1" nodeType="afterEffect">
                                  <p:stCondLst>
                                    <p:cond delay="1000"/>
                                  </p:stCondLst>
                                  <p:childTnLst>
                                    <p:set>
                                      <p:cBhvr>
                                        <p:cTn id="53" dur="1" fill="hold">
                                          <p:stCondLst>
                                            <p:cond delay="0"/>
                                          </p:stCondLst>
                                        </p:cTn>
                                        <p:tgtEl>
                                          <p:spTgt spid="36"/>
                                        </p:tgtEl>
                                        <p:attrNameLst>
                                          <p:attrName>style.visibility</p:attrName>
                                        </p:attrNameLst>
                                      </p:cBhvr>
                                      <p:to>
                                        <p:strVal val="hidden"/>
                                      </p:to>
                                    </p:set>
                                  </p:childTnLst>
                                </p:cTn>
                              </p:par>
                            </p:childTnLst>
                          </p:cTn>
                        </p:par>
                        <p:par>
                          <p:cTn id="54" fill="hold">
                            <p:stCondLst>
                              <p:cond delay="37220"/>
                            </p:stCondLst>
                            <p:childTnLst>
                              <p:par>
                                <p:cTn id="55" presetID="1"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par>
                          <p:cTn id="57" fill="hold">
                            <p:stCondLst>
                              <p:cond delay="37220"/>
                            </p:stCondLst>
                            <p:childTnLst>
                              <p:par>
                                <p:cTn id="58" presetID="1" presetClass="exit" presetSubtype="0" fill="hold" grpId="1" nodeType="afterEffect">
                                  <p:stCondLst>
                                    <p:cond delay="100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3822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par>
                          <p:cTn id="63" fill="hold">
                            <p:stCondLst>
                              <p:cond delay="38220"/>
                            </p:stCondLst>
                            <p:childTnLst>
                              <p:par>
                                <p:cTn id="64" presetID="1" presetClass="exit" presetSubtype="0" fill="hold" grpId="1" nodeType="afterEffect">
                                  <p:stCondLst>
                                    <p:cond delay="1000"/>
                                  </p:stCondLst>
                                  <p:childTnLst>
                                    <p:set>
                                      <p:cBhvr>
                                        <p:cTn id="65" dur="1" fill="hold">
                                          <p:stCondLst>
                                            <p:cond delay="0"/>
                                          </p:stCondLst>
                                        </p:cTn>
                                        <p:tgtEl>
                                          <p:spTgt spid="38"/>
                                        </p:tgtEl>
                                        <p:attrNameLst>
                                          <p:attrName>style.visibility</p:attrName>
                                        </p:attrNameLst>
                                      </p:cBhvr>
                                      <p:to>
                                        <p:strVal val="hidden"/>
                                      </p:to>
                                    </p:set>
                                  </p:childTnLst>
                                </p:cTn>
                              </p:par>
                            </p:childTnLst>
                          </p:cTn>
                        </p:par>
                        <p:par>
                          <p:cTn id="66" fill="hold">
                            <p:stCondLst>
                              <p:cond delay="39220"/>
                            </p:stCondLst>
                            <p:childTnLst>
                              <p:par>
                                <p:cTn id="67" presetID="1" presetClass="entr" presetSubtype="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39220"/>
                            </p:stCondLst>
                            <p:childTnLst>
                              <p:par>
                                <p:cTn id="70" presetID="1" presetClass="exit" presetSubtype="0" fill="hold" grpId="1" nodeType="afterEffect">
                                  <p:stCondLst>
                                    <p:cond delay="1000"/>
                                  </p:stCondLst>
                                  <p:childTnLst>
                                    <p:set>
                                      <p:cBhvr>
                                        <p:cTn id="71" dur="1" fill="hold">
                                          <p:stCondLst>
                                            <p:cond delay="0"/>
                                          </p:stCondLst>
                                        </p:cTn>
                                        <p:tgtEl>
                                          <p:spTgt spid="39"/>
                                        </p:tgtEl>
                                        <p:attrNameLst>
                                          <p:attrName>style.visibility</p:attrName>
                                        </p:attrNameLst>
                                      </p:cBhvr>
                                      <p:to>
                                        <p:strVal val="hidden"/>
                                      </p:to>
                                    </p:set>
                                  </p:childTnLst>
                                </p:cTn>
                              </p:par>
                            </p:childTnLst>
                          </p:cTn>
                        </p:par>
                        <p:par>
                          <p:cTn id="72" fill="hold">
                            <p:stCondLst>
                              <p:cond delay="40220"/>
                            </p:stCondLst>
                            <p:childTnLst>
                              <p:par>
                                <p:cTn id="73" presetID="1"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par>
                          <p:cTn id="75" fill="hold">
                            <p:stCondLst>
                              <p:cond delay="40220"/>
                            </p:stCondLst>
                            <p:childTnLst>
                              <p:par>
                                <p:cTn id="76" presetID="1" presetClass="exit" presetSubtype="0" fill="hold" grpId="1" nodeType="afterEffect">
                                  <p:stCondLst>
                                    <p:cond delay="1000"/>
                                  </p:stCondLst>
                                  <p:childTnLst>
                                    <p:set>
                                      <p:cBhvr>
                                        <p:cTn id="77" dur="1" fill="hold">
                                          <p:stCondLst>
                                            <p:cond delay="0"/>
                                          </p:stCondLst>
                                        </p:cTn>
                                        <p:tgtEl>
                                          <p:spTgt spid="40"/>
                                        </p:tgtEl>
                                        <p:attrNameLst>
                                          <p:attrName>style.visibility</p:attrName>
                                        </p:attrNameLst>
                                      </p:cBhvr>
                                      <p:to>
                                        <p:strVal val="hidden"/>
                                      </p:to>
                                    </p:set>
                                  </p:childTnLst>
                                </p:cTn>
                              </p:par>
                            </p:childTnLst>
                          </p:cTn>
                        </p:par>
                        <p:par>
                          <p:cTn id="78" fill="hold">
                            <p:stCondLst>
                              <p:cond delay="41220"/>
                            </p:stCondLst>
                            <p:childTnLst>
                              <p:par>
                                <p:cTn id="79" presetID="1"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par>
                          <p:cTn id="81" fill="hold">
                            <p:stCondLst>
                              <p:cond delay="41220"/>
                            </p:stCondLst>
                            <p:childTnLst>
                              <p:par>
                                <p:cTn id="82" presetID="1" presetClass="exit" presetSubtype="0" fill="hold" grpId="1" nodeType="afterEffect">
                                  <p:stCondLst>
                                    <p:cond delay="1000"/>
                                  </p:stCondLst>
                                  <p:childTnLst>
                                    <p:set>
                                      <p:cBhvr>
                                        <p:cTn id="83" dur="1" fill="hold">
                                          <p:stCondLst>
                                            <p:cond delay="0"/>
                                          </p:stCondLst>
                                        </p:cTn>
                                        <p:tgtEl>
                                          <p:spTgt spid="41"/>
                                        </p:tgtEl>
                                        <p:attrNameLst>
                                          <p:attrName>style.visibility</p:attrName>
                                        </p:attrNameLst>
                                      </p:cBhvr>
                                      <p:to>
                                        <p:strVal val="hidden"/>
                                      </p:to>
                                    </p:set>
                                  </p:childTnLst>
                                </p:cTn>
                              </p:par>
                            </p:childTnLst>
                          </p:cTn>
                        </p:par>
                        <p:par>
                          <p:cTn id="84" fill="hold">
                            <p:stCondLst>
                              <p:cond delay="42220"/>
                            </p:stCondLst>
                            <p:childTnLst>
                              <p:par>
                                <p:cTn id="85" presetID="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par>
                          <p:cTn id="87" fill="hold">
                            <p:stCondLst>
                              <p:cond delay="42220"/>
                            </p:stCondLst>
                            <p:childTnLst>
                              <p:par>
                                <p:cTn id="88" presetID="1" presetClass="exit" presetSubtype="0" fill="hold" grpId="1" nodeType="afterEffect">
                                  <p:stCondLst>
                                    <p:cond delay="1000"/>
                                  </p:stCondLst>
                                  <p:childTnLst>
                                    <p:set>
                                      <p:cBhvr>
                                        <p:cTn id="89" dur="1" fill="hold">
                                          <p:stCondLst>
                                            <p:cond delay="0"/>
                                          </p:stCondLst>
                                        </p:cTn>
                                        <p:tgtEl>
                                          <p:spTgt spid="42"/>
                                        </p:tgtEl>
                                        <p:attrNameLst>
                                          <p:attrName>style.visibility</p:attrName>
                                        </p:attrNameLst>
                                      </p:cBhvr>
                                      <p:to>
                                        <p:strVal val="hidden"/>
                                      </p:to>
                                    </p:set>
                                  </p:childTnLst>
                                </p:cTn>
                              </p:par>
                            </p:childTnLst>
                          </p:cTn>
                        </p:par>
                        <p:par>
                          <p:cTn id="90" fill="hold">
                            <p:stCondLst>
                              <p:cond delay="43220"/>
                            </p:stCondLst>
                            <p:childTnLst>
                              <p:par>
                                <p:cTn id="91" presetID="1"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43220"/>
                            </p:stCondLst>
                            <p:childTnLst>
                              <p:par>
                                <p:cTn id="94" presetID="1" presetClass="exit" presetSubtype="0" fill="hold" grpId="1" nodeType="afterEffect">
                                  <p:stCondLst>
                                    <p:cond delay="1000"/>
                                  </p:stCondLst>
                                  <p:childTnLst>
                                    <p:set>
                                      <p:cBhvr>
                                        <p:cTn id="95" dur="1" fill="hold">
                                          <p:stCondLst>
                                            <p:cond delay="0"/>
                                          </p:stCondLst>
                                        </p:cTn>
                                        <p:tgtEl>
                                          <p:spTgt spid="43"/>
                                        </p:tgtEl>
                                        <p:attrNameLst>
                                          <p:attrName>style.visibility</p:attrName>
                                        </p:attrNameLst>
                                      </p:cBhvr>
                                      <p:to>
                                        <p:strVal val="hidden"/>
                                      </p:to>
                                    </p:set>
                                  </p:childTnLst>
                                </p:cTn>
                              </p:par>
                            </p:childTnLst>
                          </p:cTn>
                        </p:par>
                        <p:par>
                          <p:cTn id="96" fill="hold">
                            <p:stCondLst>
                              <p:cond delay="4422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par>
                          <p:cTn id="99" fill="hold">
                            <p:stCondLst>
                              <p:cond delay="44220"/>
                            </p:stCondLst>
                            <p:childTnLst>
                              <p:par>
                                <p:cTn id="100" presetID="1" presetClass="exit" presetSubtype="0" fill="hold" grpId="1" nodeType="afterEffect">
                                  <p:stCondLst>
                                    <p:cond delay="1000"/>
                                  </p:stCondLst>
                                  <p:childTnLst>
                                    <p:set>
                                      <p:cBhvr>
                                        <p:cTn id="101" dur="1" fill="hold">
                                          <p:stCondLst>
                                            <p:cond delay="0"/>
                                          </p:stCondLst>
                                        </p:cTn>
                                        <p:tgtEl>
                                          <p:spTgt spid="44"/>
                                        </p:tgtEl>
                                        <p:attrNameLst>
                                          <p:attrName>style.visibility</p:attrName>
                                        </p:attrNameLst>
                                      </p:cBhvr>
                                      <p:to>
                                        <p:strVal val="hidden"/>
                                      </p:to>
                                    </p:set>
                                  </p:childTnLst>
                                </p:cTn>
                              </p:par>
                            </p:childTnLst>
                          </p:cTn>
                        </p:par>
                        <p:par>
                          <p:cTn id="102" fill="hold">
                            <p:stCondLst>
                              <p:cond delay="45220"/>
                            </p:stCondLst>
                            <p:childTnLst>
                              <p:par>
                                <p:cTn id="103" presetID="1"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par>
                          <p:cTn id="105" fill="hold">
                            <p:stCondLst>
                              <p:cond delay="45220"/>
                            </p:stCondLst>
                            <p:childTnLst>
                              <p:par>
                                <p:cTn id="106" presetID="1" presetClass="exit" presetSubtype="0" fill="hold" grpId="1" nodeType="afterEffect">
                                  <p:stCondLst>
                                    <p:cond delay="1000"/>
                                  </p:stCondLst>
                                  <p:childTnLst>
                                    <p:set>
                                      <p:cBhvr>
                                        <p:cTn id="107" dur="1" fill="hold">
                                          <p:stCondLst>
                                            <p:cond delay="0"/>
                                          </p:stCondLst>
                                        </p:cTn>
                                        <p:tgtEl>
                                          <p:spTgt spid="45"/>
                                        </p:tgtEl>
                                        <p:attrNameLst>
                                          <p:attrName>style.visibility</p:attrName>
                                        </p:attrNameLst>
                                      </p:cBhvr>
                                      <p:to>
                                        <p:strVal val="hidden"/>
                                      </p:to>
                                    </p:set>
                                  </p:childTnLst>
                                </p:cTn>
                              </p:par>
                            </p:childTnLst>
                          </p:cTn>
                        </p:par>
                        <p:par>
                          <p:cTn id="108" fill="hold">
                            <p:stCondLst>
                              <p:cond delay="46220"/>
                            </p:stCondLst>
                            <p:childTnLst>
                              <p:par>
                                <p:cTn id="109" presetID="1" presetClass="entr" presetSubtype="0"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par>
                          <p:cTn id="111" fill="hold">
                            <p:stCondLst>
                              <p:cond delay="46220"/>
                            </p:stCondLst>
                            <p:childTnLst>
                              <p:par>
                                <p:cTn id="112" presetID="1" presetClass="exit" presetSubtype="0" fill="hold" grpId="1" nodeType="afterEffect">
                                  <p:stCondLst>
                                    <p:cond delay="1000"/>
                                  </p:stCondLst>
                                  <p:childTnLst>
                                    <p:set>
                                      <p:cBhvr>
                                        <p:cTn id="113" dur="1" fill="hold">
                                          <p:stCondLst>
                                            <p:cond delay="0"/>
                                          </p:stCondLst>
                                        </p:cTn>
                                        <p:tgtEl>
                                          <p:spTgt spid="46"/>
                                        </p:tgtEl>
                                        <p:attrNameLst>
                                          <p:attrName>style.visibility</p:attrName>
                                        </p:attrNameLst>
                                      </p:cBhvr>
                                      <p:to>
                                        <p:strVal val="hidden"/>
                                      </p:to>
                                    </p:set>
                                  </p:childTnLst>
                                </p:cTn>
                              </p:par>
                            </p:childTnLst>
                          </p:cTn>
                        </p:par>
                        <p:par>
                          <p:cTn id="114" fill="hold">
                            <p:stCondLst>
                              <p:cond delay="4722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47220"/>
                            </p:stCondLst>
                            <p:childTnLst>
                              <p:par>
                                <p:cTn id="118" presetID="1" presetClass="exit" presetSubtype="0" fill="hold" grpId="1" nodeType="afterEffect">
                                  <p:stCondLst>
                                    <p:cond delay="1000"/>
                                  </p:stCondLst>
                                  <p:childTnLst>
                                    <p:set>
                                      <p:cBhvr>
                                        <p:cTn id="119" dur="1" fill="hold">
                                          <p:stCondLst>
                                            <p:cond delay="0"/>
                                          </p:stCondLst>
                                        </p:cTn>
                                        <p:tgtEl>
                                          <p:spTgt spid="47"/>
                                        </p:tgtEl>
                                        <p:attrNameLst>
                                          <p:attrName>style.visibility</p:attrName>
                                        </p:attrNameLst>
                                      </p:cBhvr>
                                      <p:to>
                                        <p:strVal val="hidden"/>
                                      </p:to>
                                    </p:set>
                                  </p:childTnLst>
                                </p:cTn>
                              </p:par>
                            </p:childTnLst>
                          </p:cTn>
                        </p:par>
                        <p:par>
                          <p:cTn id="120" fill="hold">
                            <p:stCondLst>
                              <p:cond delay="48220"/>
                            </p:stCondLst>
                            <p:childTnLst>
                              <p:par>
                                <p:cTn id="121" presetID="1" presetClass="entr" presetSubtype="0"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48220"/>
                            </p:stCondLst>
                            <p:childTnLst>
                              <p:par>
                                <p:cTn id="124" presetID="1" presetClass="exit" presetSubtype="0" fill="hold" grpId="1" nodeType="afterEffect">
                                  <p:stCondLst>
                                    <p:cond delay="100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49220"/>
                            </p:stCondLst>
                            <p:childTnLst>
                              <p:par>
                                <p:cTn id="127" presetID="1"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childTnLst>
                          </p:cTn>
                        </p:par>
                        <p:par>
                          <p:cTn id="129" fill="hold">
                            <p:stCondLst>
                              <p:cond delay="49220"/>
                            </p:stCondLst>
                            <p:childTnLst>
                              <p:par>
                                <p:cTn id="130" presetID="1" presetClass="exit" presetSubtype="0" fill="hold" grpId="1" nodeType="afterEffect">
                                  <p:stCondLst>
                                    <p:cond delay="100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50220"/>
                            </p:stCondLst>
                            <p:childTnLst>
                              <p:par>
                                <p:cTn id="133" presetID="1" presetClass="entr" presetSubtype="0" fill="hold" grpId="0" nodeType="after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50220"/>
                            </p:stCondLst>
                            <p:childTnLst>
                              <p:par>
                                <p:cTn id="136" presetID="1" presetClass="exit" presetSubtype="0" fill="hold" grpId="1" nodeType="afterEffect">
                                  <p:stCondLst>
                                    <p:cond delay="1000"/>
                                  </p:stCondLst>
                                  <p:childTnLst>
                                    <p:set>
                                      <p:cBhvr>
                                        <p:cTn id="137" dur="1" fill="hold">
                                          <p:stCondLst>
                                            <p:cond delay="0"/>
                                          </p:stCondLst>
                                        </p:cTn>
                                        <p:tgtEl>
                                          <p:spTgt spid="50"/>
                                        </p:tgtEl>
                                        <p:attrNameLst>
                                          <p:attrName>style.visibility</p:attrName>
                                        </p:attrNameLst>
                                      </p:cBhvr>
                                      <p:to>
                                        <p:strVal val="hidden"/>
                                      </p:to>
                                    </p:set>
                                  </p:childTnLst>
                                </p:cTn>
                              </p:par>
                            </p:childTnLst>
                          </p:cTn>
                        </p:par>
                        <p:par>
                          <p:cTn id="138" fill="hold">
                            <p:stCondLst>
                              <p:cond delay="51220"/>
                            </p:stCondLst>
                            <p:childTnLst>
                              <p:par>
                                <p:cTn id="139" presetID="1" presetClass="entr" presetSubtype="0" fill="hold" grpId="0" nodeType="after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51220"/>
                            </p:stCondLst>
                            <p:childTnLst>
                              <p:par>
                                <p:cTn id="142" presetID="1" presetClass="exit" presetSubtype="0" fill="hold" grpId="1" nodeType="afterEffect">
                                  <p:stCondLst>
                                    <p:cond delay="1000"/>
                                  </p:stCondLst>
                                  <p:childTnLst>
                                    <p:set>
                                      <p:cBhvr>
                                        <p:cTn id="143" dur="1" fill="hold">
                                          <p:stCondLst>
                                            <p:cond delay="0"/>
                                          </p:stCondLst>
                                        </p:cTn>
                                        <p:tgtEl>
                                          <p:spTgt spid="51"/>
                                        </p:tgtEl>
                                        <p:attrNameLst>
                                          <p:attrName>style.visibility</p:attrName>
                                        </p:attrNameLst>
                                      </p:cBhvr>
                                      <p:to>
                                        <p:strVal val="hidden"/>
                                      </p:to>
                                    </p:set>
                                  </p:childTnLst>
                                </p:cTn>
                              </p:par>
                            </p:childTnLst>
                          </p:cTn>
                        </p:par>
                        <p:par>
                          <p:cTn id="144" fill="hold">
                            <p:stCondLst>
                              <p:cond delay="52220"/>
                            </p:stCondLst>
                            <p:childTnLst>
                              <p:par>
                                <p:cTn id="145" presetID="1" presetClass="entr" presetSubtype="0" fill="hold" grpId="0" nodeType="after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par>
                          <p:cTn id="147" fill="hold">
                            <p:stCondLst>
                              <p:cond delay="52220"/>
                            </p:stCondLst>
                            <p:childTnLst>
                              <p:par>
                                <p:cTn id="148" presetID="1" presetClass="exit" presetSubtype="0" fill="hold" grpId="1" nodeType="afterEffect">
                                  <p:stCondLst>
                                    <p:cond delay="1000"/>
                                  </p:stCondLst>
                                  <p:childTnLst>
                                    <p:set>
                                      <p:cBhvr>
                                        <p:cTn id="149" dur="1" fill="hold">
                                          <p:stCondLst>
                                            <p:cond delay="0"/>
                                          </p:stCondLst>
                                        </p:cTn>
                                        <p:tgtEl>
                                          <p:spTgt spid="52"/>
                                        </p:tgtEl>
                                        <p:attrNameLst>
                                          <p:attrName>style.visibility</p:attrName>
                                        </p:attrNameLst>
                                      </p:cBhvr>
                                      <p:to>
                                        <p:strVal val="hidden"/>
                                      </p:to>
                                    </p:set>
                                  </p:childTnLst>
                                </p:cTn>
                              </p:par>
                            </p:childTnLst>
                          </p:cTn>
                        </p:par>
                        <p:par>
                          <p:cTn id="150" fill="hold">
                            <p:stCondLst>
                              <p:cond delay="53220"/>
                            </p:stCondLst>
                            <p:childTnLst>
                              <p:par>
                                <p:cTn id="151" presetID="1" presetClass="entr" presetSubtype="0" fill="hold" grpId="0" nodeType="after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childTnLst>
                          </p:cTn>
                        </p:par>
                        <p:par>
                          <p:cTn id="153" fill="hold">
                            <p:stCondLst>
                              <p:cond delay="53220"/>
                            </p:stCondLst>
                            <p:childTnLst>
                              <p:par>
                                <p:cTn id="154" presetID="1" presetClass="exit" presetSubtype="0" fill="hold" grpId="1" nodeType="afterEffect">
                                  <p:stCondLst>
                                    <p:cond delay="1000"/>
                                  </p:stCondLst>
                                  <p:childTnLst>
                                    <p:set>
                                      <p:cBhvr>
                                        <p:cTn id="155" dur="1" fill="hold">
                                          <p:stCondLst>
                                            <p:cond delay="0"/>
                                          </p:stCondLst>
                                        </p:cTn>
                                        <p:tgtEl>
                                          <p:spTgt spid="53"/>
                                        </p:tgtEl>
                                        <p:attrNameLst>
                                          <p:attrName>style.visibility</p:attrName>
                                        </p:attrNameLst>
                                      </p:cBhvr>
                                      <p:to>
                                        <p:strVal val="hidden"/>
                                      </p:to>
                                    </p:set>
                                  </p:childTnLst>
                                </p:cTn>
                              </p:par>
                            </p:childTnLst>
                          </p:cTn>
                        </p:par>
                        <p:par>
                          <p:cTn id="156" fill="hold">
                            <p:stCondLst>
                              <p:cond delay="54220"/>
                            </p:stCondLst>
                            <p:childTnLst>
                              <p:par>
                                <p:cTn id="157" presetID="1"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par>
                          <p:cTn id="159" fill="hold">
                            <p:stCondLst>
                              <p:cond delay="54220"/>
                            </p:stCondLst>
                            <p:childTnLst>
                              <p:par>
                                <p:cTn id="160" presetID="1" presetClass="exit" presetSubtype="0" fill="hold" grpId="1" nodeType="afterEffect">
                                  <p:stCondLst>
                                    <p:cond delay="1000"/>
                                  </p:stCondLst>
                                  <p:childTnLst>
                                    <p:set>
                                      <p:cBhvr>
                                        <p:cTn id="161" dur="1" fill="hold">
                                          <p:stCondLst>
                                            <p:cond delay="0"/>
                                          </p:stCondLst>
                                        </p:cTn>
                                        <p:tgtEl>
                                          <p:spTgt spid="54"/>
                                        </p:tgtEl>
                                        <p:attrNameLst>
                                          <p:attrName>style.visibility</p:attrName>
                                        </p:attrNameLst>
                                      </p:cBhvr>
                                      <p:to>
                                        <p:strVal val="hidden"/>
                                      </p:to>
                                    </p:set>
                                  </p:childTnLst>
                                </p:cTn>
                              </p:par>
                            </p:childTnLst>
                          </p:cTn>
                        </p:par>
                        <p:par>
                          <p:cTn id="162" fill="hold">
                            <p:stCondLst>
                              <p:cond delay="55220"/>
                            </p:stCondLst>
                            <p:childTnLst>
                              <p:par>
                                <p:cTn id="163" presetID="1" presetClass="entr" presetSubtype="0" fill="hold" grpId="0" nodeType="afterEffect">
                                  <p:stCondLst>
                                    <p:cond delay="0"/>
                                  </p:stCondLst>
                                  <p:childTnLst>
                                    <p:set>
                                      <p:cBhvr>
                                        <p:cTn id="164" dur="1" fill="hold">
                                          <p:stCondLst>
                                            <p:cond delay="0"/>
                                          </p:stCondLst>
                                        </p:cTn>
                                        <p:tgtEl>
                                          <p:spTgt spid="55"/>
                                        </p:tgtEl>
                                        <p:attrNameLst>
                                          <p:attrName>style.visibility</p:attrName>
                                        </p:attrNameLst>
                                      </p:cBhvr>
                                      <p:to>
                                        <p:strVal val="visible"/>
                                      </p:to>
                                    </p:set>
                                  </p:childTnLst>
                                </p:cTn>
                              </p:par>
                            </p:childTnLst>
                          </p:cTn>
                        </p:par>
                        <p:par>
                          <p:cTn id="165" fill="hold">
                            <p:stCondLst>
                              <p:cond delay="55220"/>
                            </p:stCondLst>
                            <p:childTnLst>
                              <p:par>
                                <p:cTn id="166" presetID="1" presetClass="exit" presetSubtype="0" fill="hold" grpId="1" nodeType="afterEffect">
                                  <p:stCondLst>
                                    <p:cond delay="1000"/>
                                  </p:stCondLst>
                                  <p:childTnLst>
                                    <p:set>
                                      <p:cBhvr>
                                        <p:cTn id="167" dur="1" fill="hold">
                                          <p:stCondLst>
                                            <p:cond delay="0"/>
                                          </p:stCondLst>
                                        </p:cTn>
                                        <p:tgtEl>
                                          <p:spTgt spid="55"/>
                                        </p:tgtEl>
                                        <p:attrNameLst>
                                          <p:attrName>style.visibility</p:attrName>
                                        </p:attrNameLst>
                                      </p:cBhvr>
                                      <p:to>
                                        <p:strVal val="hidden"/>
                                      </p:to>
                                    </p:set>
                                  </p:childTnLst>
                                </p:cTn>
                              </p:par>
                            </p:childTnLst>
                          </p:cTn>
                        </p:par>
                        <p:par>
                          <p:cTn id="168" fill="hold">
                            <p:stCondLst>
                              <p:cond delay="56220"/>
                            </p:stCondLst>
                            <p:childTnLst>
                              <p:par>
                                <p:cTn id="169" presetID="1" presetClass="entr" presetSubtype="0" fill="hold" grpId="0" nodeType="after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par>
                          <p:cTn id="171" fill="hold">
                            <p:stCondLst>
                              <p:cond delay="56220"/>
                            </p:stCondLst>
                            <p:childTnLst>
                              <p:par>
                                <p:cTn id="172" presetID="1" presetClass="exit" presetSubtype="0" fill="hold" grpId="1" nodeType="afterEffect">
                                  <p:stCondLst>
                                    <p:cond delay="1000"/>
                                  </p:stCondLst>
                                  <p:childTnLst>
                                    <p:set>
                                      <p:cBhvr>
                                        <p:cTn id="173" dur="1" fill="hold">
                                          <p:stCondLst>
                                            <p:cond delay="0"/>
                                          </p:stCondLst>
                                        </p:cTn>
                                        <p:tgtEl>
                                          <p:spTgt spid="56"/>
                                        </p:tgtEl>
                                        <p:attrNameLst>
                                          <p:attrName>style.visibility</p:attrName>
                                        </p:attrNameLst>
                                      </p:cBhvr>
                                      <p:to>
                                        <p:strVal val="hidden"/>
                                      </p:to>
                                    </p:set>
                                  </p:childTnLst>
                                </p:cTn>
                              </p:par>
                            </p:childTnLst>
                          </p:cTn>
                        </p:par>
                        <p:par>
                          <p:cTn id="174" fill="hold">
                            <p:stCondLst>
                              <p:cond delay="57220"/>
                            </p:stCondLst>
                            <p:childTnLst>
                              <p:par>
                                <p:cTn id="175" presetID="1" presetClass="entr" presetSubtype="0" fill="hold" grpId="0" nodeType="afterEffect">
                                  <p:stCondLst>
                                    <p:cond delay="0"/>
                                  </p:stCondLst>
                                  <p:childTnLst>
                                    <p:set>
                                      <p:cBhvr>
                                        <p:cTn id="176" dur="1" fill="hold">
                                          <p:stCondLst>
                                            <p:cond delay="0"/>
                                          </p:stCondLst>
                                        </p:cTn>
                                        <p:tgtEl>
                                          <p:spTgt spid="57"/>
                                        </p:tgtEl>
                                        <p:attrNameLst>
                                          <p:attrName>style.visibility</p:attrName>
                                        </p:attrNameLst>
                                      </p:cBhvr>
                                      <p:to>
                                        <p:strVal val="visible"/>
                                      </p:to>
                                    </p:set>
                                  </p:childTnLst>
                                </p:cTn>
                              </p:par>
                            </p:childTnLst>
                          </p:cTn>
                        </p:par>
                        <p:par>
                          <p:cTn id="177" fill="hold">
                            <p:stCondLst>
                              <p:cond delay="57220"/>
                            </p:stCondLst>
                            <p:childTnLst>
                              <p:par>
                                <p:cTn id="178" presetID="1" presetClass="exit" presetSubtype="0" fill="hold" grpId="1" nodeType="afterEffect">
                                  <p:stCondLst>
                                    <p:cond delay="1000"/>
                                  </p:stCondLst>
                                  <p:childTnLst>
                                    <p:set>
                                      <p:cBhvr>
                                        <p:cTn id="179" dur="1" fill="hold">
                                          <p:stCondLst>
                                            <p:cond delay="0"/>
                                          </p:stCondLst>
                                        </p:cTn>
                                        <p:tgtEl>
                                          <p:spTgt spid="57"/>
                                        </p:tgtEl>
                                        <p:attrNameLst>
                                          <p:attrName>style.visibility</p:attrName>
                                        </p:attrNameLst>
                                      </p:cBhvr>
                                      <p:to>
                                        <p:strVal val="hidden"/>
                                      </p:to>
                                    </p:set>
                                  </p:childTnLst>
                                </p:cTn>
                              </p:par>
                            </p:childTnLst>
                          </p:cTn>
                        </p:par>
                        <p:par>
                          <p:cTn id="180" fill="hold">
                            <p:stCondLst>
                              <p:cond delay="58220"/>
                            </p:stCondLst>
                            <p:childTnLst>
                              <p:par>
                                <p:cTn id="181" presetID="1" presetClass="entr" presetSubtype="0" fill="hold" grpId="0" nodeType="after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childTnLst>
                          </p:cTn>
                        </p:par>
                        <p:par>
                          <p:cTn id="183" fill="hold">
                            <p:stCondLst>
                              <p:cond delay="58220"/>
                            </p:stCondLst>
                            <p:childTnLst>
                              <p:par>
                                <p:cTn id="184" presetID="1" presetClass="exit" presetSubtype="0" fill="hold" grpId="1" nodeType="afterEffect">
                                  <p:stCondLst>
                                    <p:cond delay="1000"/>
                                  </p:stCondLst>
                                  <p:childTnLst>
                                    <p:set>
                                      <p:cBhvr>
                                        <p:cTn id="185" dur="1" fill="hold">
                                          <p:stCondLst>
                                            <p:cond delay="0"/>
                                          </p:stCondLst>
                                        </p:cTn>
                                        <p:tgtEl>
                                          <p:spTgt spid="58"/>
                                        </p:tgtEl>
                                        <p:attrNameLst>
                                          <p:attrName>style.visibility</p:attrName>
                                        </p:attrNameLst>
                                      </p:cBhvr>
                                      <p:to>
                                        <p:strVal val="hidden"/>
                                      </p:to>
                                    </p:set>
                                  </p:childTnLst>
                                </p:cTn>
                              </p:par>
                            </p:childTnLst>
                          </p:cTn>
                        </p:par>
                        <p:par>
                          <p:cTn id="186" fill="hold">
                            <p:stCondLst>
                              <p:cond delay="59220"/>
                            </p:stCondLst>
                            <p:childTnLst>
                              <p:par>
                                <p:cTn id="187" presetID="1" presetClass="entr" presetSubtype="0" fill="hold" grpId="0" nodeType="afterEffect">
                                  <p:stCondLst>
                                    <p:cond delay="0"/>
                                  </p:stCondLst>
                                  <p:childTnLst>
                                    <p:set>
                                      <p:cBhvr>
                                        <p:cTn id="188" dur="1" fill="hold">
                                          <p:stCondLst>
                                            <p:cond delay="0"/>
                                          </p:stCondLst>
                                        </p:cTn>
                                        <p:tgtEl>
                                          <p:spTgt spid="59"/>
                                        </p:tgtEl>
                                        <p:attrNameLst>
                                          <p:attrName>style.visibility</p:attrName>
                                        </p:attrNameLst>
                                      </p:cBhvr>
                                      <p:to>
                                        <p:strVal val="visible"/>
                                      </p:to>
                                    </p:set>
                                  </p:childTnLst>
                                </p:cTn>
                              </p:par>
                            </p:childTnLst>
                          </p:cTn>
                        </p:par>
                        <p:par>
                          <p:cTn id="189" fill="hold">
                            <p:stCondLst>
                              <p:cond delay="59220"/>
                            </p:stCondLst>
                            <p:childTnLst>
                              <p:par>
                                <p:cTn id="190" presetID="1" presetClass="exit" presetSubtype="0" fill="hold" grpId="1" nodeType="afterEffect">
                                  <p:stCondLst>
                                    <p:cond delay="1000"/>
                                  </p:stCondLst>
                                  <p:childTnLst>
                                    <p:set>
                                      <p:cBhvr>
                                        <p:cTn id="191" dur="1" fill="hold">
                                          <p:stCondLst>
                                            <p:cond delay="0"/>
                                          </p:stCondLst>
                                        </p:cTn>
                                        <p:tgtEl>
                                          <p:spTgt spid="59"/>
                                        </p:tgtEl>
                                        <p:attrNameLst>
                                          <p:attrName>style.visibility</p:attrName>
                                        </p:attrNameLst>
                                      </p:cBhvr>
                                      <p:to>
                                        <p:strVal val="hidden"/>
                                      </p:to>
                                    </p:set>
                                  </p:childTnLst>
                                </p:cTn>
                              </p:par>
                            </p:childTnLst>
                          </p:cTn>
                        </p:par>
                        <p:par>
                          <p:cTn id="192" fill="hold">
                            <p:stCondLst>
                              <p:cond delay="60220"/>
                            </p:stCondLst>
                            <p:childTnLst>
                              <p:par>
                                <p:cTn id="193" presetID="1" presetClass="entr" presetSubtype="0" fill="hold" grpId="0" nodeType="afterEffect">
                                  <p:stCondLst>
                                    <p:cond delay="0"/>
                                  </p:stCondLst>
                                  <p:childTnLst>
                                    <p:set>
                                      <p:cBhvr>
                                        <p:cTn id="194" dur="1" fill="hold">
                                          <p:stCondLst>
                                            <p:cond delay="0"/>
                                          </p:stCondLst>
                                        </p:cTn>
                                        <p:tgtEl>
                                          <p:spTgt spid="60"/>
                                        </p:tgtEl>
                                        <p:attrNameLst>
                                          <p:attrName>style.visibility</p:attrName>
                                        </p:attrNameLst>
                                      </p:cBhvr>
                                      <p:to>
                                        <p:strVal val="visible"/>
                                      </p:to>
                                    </p:set>
                                  </p:childTnLst>
                                </p:cTn>
                              </p:par>
                            </p:childTnLst>
                          </p:cTn>
                        </p:par>
                        <p:par>
                          <p:cTn id="195" fill="hold">
                            <p:stCondLst>
                              <p:cond delay="60220"/>
                            </p:stCondLst>
                            <p:childTnLst>
                              <p:par>
                                <p:cTn id="196" presetID="1" presetClass="exit" presetSubtype="0" fill="hold" grpId="1"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61220"/>
                            </p:stCondLst>
                            <p:childTnLst>
                              <p:par>
                                <p:cTn id="199" presetID="1" presetClass="entr" presetSubtype="0" fill="hold" grpId="0" nodeType="afterEffect">
                                  <p:stCondLst>
                                    <p:cond delay="0"/>
                                  </p:stCondLst>
                                  <p:childTnLst>
                                    <p:set>
                                      <p:cBhvr>
                                        <p:cTn id="200" dur="1" fill="hold">
                                          <p:stCondLst>
                                            <p:cond delay="0"/>
                                          </p:stCondLst>
                                        </p:cTn>
                                        <p:tgtEl>
                                          <p:spTgt spid="61"/>
                                        </p:tgtEl>
                                        <p:attrNameLst>
                                          <p:attrName>style.visibility</p:attrName>
                                        </p:attrNameLst>
                                      </p:cBhvr>
                                      <p:to>
                                        <p:strVal val="visible"/>
                                      </p:to>
                                    </p:set>
                                  </p:childTnLst>
                                </p:cTn>
                              </p:par>
                            </p:childTnLst>
                          </p:cTn>
                        </p:par>
                        <p:par>
                          <p:cTn id="201" fill="hold">
                            <p:stCondLst>
                              <p:cond delay="61220"/>
                            </p:stCondLst>
                            <p:childTnLst>
                              <p:par>
                                <p:cTn id="202" presetID="1" presetClass="exit" presetSubtype="0" fill="hold" grpId="1" nodeType="afterEffect">
                                  <p:stCondLst>
                                    <p:cond delay="1000"/>
                                  </p:stCondLst>
                                  <p:childTnLst>
                                    <p:set>
                                      <p:cBhvr>
                                        <p:cTn id="203" dur="1" fill="hold">
                                          <p:stCondLst>
                                            <p:cond delay="0"/>
                                          </p:stCondLst>
                                        </p:cTn>
                                        <p:tgtEl>
                                          <p:spTgt spid="61"/>
                                        </p:tgtEl>
                                        <p:attrNameLst>
                                          <p:attrName>style.visibility</p:attrName>
                                        </p:attrNameLst>
                                      </p:cBhvr>
                                      <p:to>
                                        <p:strVal val="hidden"/>
                                      </p:to>
                                    </p:set>
                                  </p:childTnLst>
                                </p:cTn>
                              </p:par>
                            </p:childTnLst>
                          </p:cTn>
                        </p:par>
                        <p:par>
                          <p:cTn id="204" fill="hold">
                            <p:stCondLst>
                              <p:cond delay="62220"/>
                            </p:stCondLst>
                            <p:childTnLst>
                              <p:par>
                                <p:cTn id="205" presetID="1" presetClass="entr" presetSubtype="0" fill="hold" grpId="0" nodeType="afterEffect">
                                  <p:stCondLst>
                                    <p:cond delay="0"/>
                                  </p:stCondLst>
                                  <p:childTnLst>
                                    <p:set>
                                      <p:cBhvr>
                                        <p:cTn id="206" dur="1" fill="hold">
                                          <p:stCondLst>
                                            <p:cond delay="0"/>
                                          </p:stCondLst>
                                        </p:cTn>
                                        <p:tgtEl>
                                          <p:spTgt spid="62"/>
                                        </p:tgtEl>
                                        <p:attrNameLst>
                                          <p:attrName>style.visibility</p:attrName>
                                        </p:attrNameLst>
                                      </p:cBhvr>
                                      <p:to>
                                        <p:strVal val="visible"/>
                                      </p:to>
                                    </p:set>
                                  </p:childTnLst>
                                </p:cTn>
                              </p:par>
                            </p:childTnLst>
                          </p:cTn>
                        </p:par>
                        <p:par>
                          <p:cTn id="207" fill="hold">
                            <p:stCondLst>
                              <p:cond delay="62220"/>
                            </p:stCondLst>
                            <p:childTnLst>
                              <p:par>
                                <p:cTn id="208" presetID="1" presetClass="exit" presetSubtype="0" fill="hold" grpId="1" nodeType="afterEffect">
                                  <p:stCondLst>
                                    <p:cond delay="1000"/>
                                  </p:stCondLst>
                                  <p:childTnLst>
                                    <p:set>
                                      <p:cBhvr>
                                        <p:cTn id="209" dur="1" fill="hold">
                                          <p:stCondLst>
                                            <p:cond delay="0"/>
                                          </p:stCondLst>
                                        </p:cTn>
                                        <p:tgtEl>
                                          <p:spTgt spid="62"/>
                                        </p:tgtEl>
                                        <p:attrNameLst>
                                          <p:attrName>style.visibility</p:attrName>
                                        </p:attrNameLst>
                                      </p:cBhvr>
                                      <p:to>
                                        <p:strVal val="hidden"/>
                                      </p:to>
                                    </p:set>
                                  </p:childTnLst>
                                </p:cTn>
                              </p:par>
                            </p:childTnLst>
                          </p:cTn>
                        </p:par>
                        <p:par>
                          <p:cTn id="210" fill="hold">
                            <p:stCondLst>
                              <p:cond delay="63220"/>
                            </p:stCondLst>
                            <p:childTnLst>
                              <p:par>
                                <p:cTn id="211" presetID="1" presetClass="entr" presetSubtype="0" fill="hold" grpId="0" nodeType="afterEffect">
                                  <p:stCondLst>
                                    <p:cond delay="0"/>
                                  </p:stCondLst>
                                  <p:childTnLst>
                                    <p:set>
                                      <p:cBhvr>
                                        <p:cTn id="212" dur="1" fill="hold">
                                          <p:stCondLst>
                                            <p:cond delay="0"/>
                                          </p:stCondLst>
                                        </p:cTn>
                                        <p:tgtEl>
                                          <p:spTgt spid="63"/>
                                        </p:tgtEl>
                                        <p:attrNameLst>
                                          <p:attrName>style.visibility</p:attrName>
                                        </p:attrNameLst>
                                      </p:cBhvr>
                                      <p:to>
                                        <p:strVal val="visible"/>
                                      </p:to>
                                    </p:set>
                                  </p:childTnLst>
                                </p:cTn>
                              </p:par>
                            </p:childTnLst>
                          </p:cTn>
                        </p:par>
                        <p:par>
                          <p:cTn id="213" fill="hold">
                            <p:stCondLst>
                              <p:cond delay="63220"/>
                            </p:stCondLst>
                            <p:childTnLst>
                              <p:par>
                                <p:cTn id="214" presetID="1" presetClass="exit" presetSubtype="0" fill="hold" grpId="1" nodeType="afterEffect">
                                  <p:stCondLst>
                                    <p:cond delay="1000"/>
                                  </p:stCondLst>
                                  <p:childTnLst>
                                    <p:set>
                                      <p:cBhvr>
                                        <p:cTn id="215" dur="1" fill="hold">
                                          <p:stCondLst>
                                            <p:cond delay="0"/>
                                          </p:stCondLst>
                                        </p:cTn>
                                        <p:tgtEl>
                                          <p:spTgt spid="63"/>
                                        </p:tgtEl>
                                        <p:attrNameLst>
                                          <p:attrName>style.visibility</p:attrName>
                                        </p:attrNameLst>
                                      </p:cBhvr>
                                      <p:to>
                                        <p:strVal val="hidden"/>
                                      </p:to>
                                    </p:set>
                                  </p:childTnLst>
                                </p:cTn>
                              </p:par>
                            </p:childTnLst>
                          </p:cTn>
                        </p:par>
                        <p:par>
                          <p:cTn id="216" fill="hold">
                            <p:stCondLst>
                              <p:cond delay="64220"/>
                            </p:stCondLst>
                            <p:childTnLst>
                              <p:par>
                                <p:cTn id="217" presetID="1" presetClass="entr" presetSubtype="0" fill="hold" grpId="0" nodeType="afterEffect">
                                  <p:stCondLst>
                                    <p:cond delay="0"/>
                                  </p:stCondLst>
                                  <p:childTnLst>
                                    <p:set>
                                      <p:cBhvr>
                                        <p:cTn id="2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8057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75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71463" y="2649538"/>
            <a:ext cx="8594725" cy="3113087"/>
          </a:xfrm>
          <a:prstGeom prst="rect">
            <a:avLst/>
          </a:prstGeom>
          <a:noFill/>
          <a:ln w="9525">
            <a:noFill/>
            <a:miter lim="800000"/>
            <a:headEnd/>
            <a:tailEnd/>
          </a:ln>
        </p:spPr>
        <p:txBody>
          <a:bodyPr>
            <a:spAutoFit/>
          </a:bodyPr>
          <a:lstStyle/>
          <a:p>
            <a:pPr algn="ctr"/>
            <a:r>
              <a:rPr lang="fr-FR"/>
              <a:t>En 2012, </a:t>
            </a:r>
            <a:r>
              <a:rPr lang="fr-FR">
                <a:solidFill>
                  <a:schemeClr val="accent2"/>
                </a:solidFill>
              </a:rPr>
              <a:t>44,5 % des personnes âgées de 55 à 64 ans sont en emploi</a:t>
            </a:r>
            <a:r>
              <a:rPr lang="fr-FR"/>
              <a:t>.</a:t>
            </a:r>
          </a:p>
          <a:p>
            <a:pPr algn="ctr"/>
            <a:r>
              <a:rPr lang="fr-FR"/>
              <a:t>Bien que ce taux d’emploi augmente de 3 points par rapport à 2011, il reste encore sensiblement inférieur à celui de l’UE à 27 (48,9 %) et en dessous de l’objectif de 50 % qui avait été fixé par la stratégie de Lisbonne pour 2010.</a:t>
            </a:r>
          </a:p>
          <a:p>
            <a:pPr algn="ctr"/>
            <a:endParaRPr lang="fr-FR" u="sng"/>
          </a:p>
          <a:p>
            <a:pPr algn="ctr"/>
            <a:r>
              <a:rPr lang="fr-FR" u="sng"/>
              <a:t>Astuce</a:t>
            </a:r>
            <a:r>
              <a:rPr lang="fr-FR"/>
              <a:t> : pour favoriser l’emploi des séniors, </a:t>
            </a:r>
            <a:r>
              <a:rPr lang="fr-FR">
                <a:solidFill>
                  <a:schemeClr val="accent2"/>
                </a:solidFill>
              </a:rPr>
              <a:t>pensez au contrat de génération</a:t>
            </a:r>
            <a:r>
              <a:rPr lang="fr-FR"/>
              <a:t> ! Il permet de donner leur place à tous les âges dans l’entreprise, avec 3 objectifs majeurs : </a:t>
            </a:r>
          </a:p>
          <a:p>
            <a:pPr algn="ctr"/>
            <a:r>
              <a:rPr lang="fr-FR"/>
              <a:t>- l’emploi des jeunes en CDI</a:t>
            </a:r>
          </a:p>
          <a:p>
            <a:pPr algn="ctr"/>
            <a:r>
              <a:rPr lang="fr-FR"/>
              <a:t>- le maintien dans l’emploi ou le recrutement des séniors</a:t>
            </a:r>
          </a:p>
          <a:p>
            <a:pPr algn="ctr"/>
            <a:r>
              <a:rPr lang="fr-FR"/>
              <a:t>- la transmission des compétences et des savoir-faire </a:t>
            </a:r>
          </a:p>
        </p:txBody>
      </p:sp>
      <p:sp>
        <p:nvSpPr>
          <p:cNvPr id="154631" name="Text Box 7"/>
          <p:cNvSpPr txBox="1">
            <a:spLocks noChangeArrowheads="1"/>
          </p:cNvSpPr>
          <p:nvPr/>
        </p:nvSpPr>
        <p:spPr bwMode="auto">
          <a:xfrm>
            <a:off x="5614988" y="6461125"/>
            <a:ext cx="3717925" cy="396875"/>
          </a:xfrm>
          <a:prstGeom prst="rect">
            <a:avLst/>
          </a:prstGeom>
          <a:noFill/>
          <a:ln w="9525">
            <a:noFill/>
            <a:miter lim="800000"/>
            <a:headEnd/>
            <a:tailEnd/>
          </a:ln>
        </p:spPr>
        <p:txBody>
          <a:bodyPr>
            <a:spAutoFit/>
          </a:bodyPr>
          <a:lstStyle/>
          <a:p>
            <a:r>
              <a:rPr lang="fr-FR" sz="1000">
                <a:solidFill>
                  <a:schemeClr val="tx2"/>
                </a:solidFill>
              </a:rPr>
              <a:t>Source :  Ministère du Travail, de l’Emploi, de la formation professionnelle et du Dialogue social (2012)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096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1" name="Titre 1"/>
          <p:cNvSpPr>
            <a:spLocks noGrp="1"/>
          </p:cNvSpPr>
          <p:nvPr>
            <p:ph type="title" idx="4294967295"/>
          </p:nvPr>
        </p:nvSpPr>
        <p:spPr/>
        <p:txBody>
          <a:bodyPr/>
          <a:lstStyle/>
          <a:p>
            <a:pPr eaLnBrk="1" hangingPunct="1"/>
            <a:r>
              <a:rPr lang="fr-FR" sz="2000" b="1" smtClean="0"/>
              <a:t>Je suis chargée du recrutement d’un nouveau salarié :</a:t>
            </a:r>
            <a:r>
              <a:rPr lang="fr-FR" smtClean="0"/>
              <a:t> </a:t>
            </a:r>
          </a:p>
        </p:txBody>
      </p:sp>
      <p:sp>
        <p:nvSpPr>
          <p:cNvPr id="28160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76</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65138" y="224155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Je porte grandement attention au nom, prénom, âge, sexe et lieu d’habitation lorsque je reçois des CV pour choisir les candidats</a:t>
            </a:r>
            <a:r>
              <a:rPr lang="fr-FR"/>
              <a:t> </a:t>
            </a:r>
          </a:p>
        </p:txBody>
      </p:sp>
      <p:sp>
        <p:nvSpPr>
          <p:cNvPr id="40983" name="AutoShape 23"/>
          <p:cNvSpPr>
            <a:spLocks noChangeArrowheads="1"/>
          </p:cNvSpPr>
          <p:nvPr/>
        </p:nvSpPr>
        <p:spPr bwMode="auto">
          <a:xfrm>
            <a:off x="465138" y="3024188"/>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Je mets le candidat en situation de travail pour évaluer ses capacités à occuper le poste </a:t>
            </a:r>
          </a:p>
        </p:txBody>
      </p:sp>
      <p:sp>
        <p:nvSpPr>
          <p:cNvPr id="40985" name="AutoShape 25"/>
          <p:cNvSpPr>
            <a:spLocks noChangeArrowheads="1"/>
          </p:cNvSpPr>
          <p:nvPr/>
        </p:nvSpPr>
        <p:spPr bwMode="auto">
          <a:xfrm>
            <a:off x="479425" y="38036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Je base mes critères de sélections sur mes a priori</a:t>
            </a:r>
          </a:p>
        </p:txBody>
      </p:sp>
      <p:sp>
        <p:nvSpPr>
          <p:cNvPr id="40986" name="AutoShape 26"/>
          <p:cNvSpPr>
            <a:spLocks noChangeArrowheads="1"/>
          </p:cNvSpPr>
          <p:nvPr/>
        </p:nvSpPr>
        <p:spPr bwMode="auto">
          <a:xfrm>
            <a:off x="476250" y="42735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Je pose des questions sur la vie privée du candidat pour mieux le connaitre </a:t>
            </a:r>
          </a:p>
        </p:txBody>
      </p:sp>
      <p:pic>
        <p:nvPicPr>
          <p:cNvPr id="281608" name="Picture 39"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81609" name="Picture 40"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81610" name="Picture 41"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983"/>
                                        </p:tgtEl>
                                        <p:attrNameLst>
                                          <p:attrName>style.color</p:attrName>
                                        </p:attrNameLst>
                                      </p:cBhvr>
                                      <p:by>
                                        <p:hsl h="7200000" s="0" l="0"/>
                                      </p:by>
                                    </p:animClr>
                                    <p:animClr clrSpc="hsl" dir="cw">
                                      <p:cBhvr>
                                        <p:cTn id="7" dur="500" fill="hold"/>
                                        <p:tgtEl>
                                          <p:spTgt spid="40983"/>
                                        </p:tgtEl>
                                        <p:attrNameLst>
                                          <p:attrName>fillcolor</p:attrName>
                                        </p:attrNameLst>
                                      </p:cBhvr>
                                      <p:by>
                                        <p:hsl h="7200000" s="0" l="0"/>
                                      </p:by>
                                    </p:animClr>
                                    <p:animClr clrSpc="hsl" dir="cw">
                                      <p:cBhvr>
                                        <p:cTn id="8" dur="500" fill="hold"/>
                                        <p:tgtEl>
                                          <p:spTgt spid="40983"/>
                                        </p:tgtEl>
                                        <p:attrNameLst>
                                          <p:attrName>stroke.color</p:attrName>
                                        </p:attrNameLst>
                                      </p:cBhvr>
                                      <p:by>
                                        <p:hsl h="7200000" s="0" l="0"/>
                                      </p:by>
                                    </p:animClr>
                                    <p:set>
                                      <p:cBhvr>
                                        <p:cTn id="9" dur="500" fill="hold"/>
                                        <p:tgtEl>
                                          <p:spTgt spid="40983"/>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0982"/>
                                        </p:tgtEl>
                                        <p:attrNameLst>
                                          <p:attrName>style.color</p:attrName>
                                        </p:attrNameLst>
                                      </p:cBhvr>
                                      <p:by>
                                        <p:hsl h="0" s="-70588" l="0"/>
                                      </p:by>
                                    </p:animClr>
                                    <p:animClr clrSpc="hsl" dir="cw">
                                      <p:cBhvr>
                                        <p:cTn id="12" dur="500" fill="hold"/>
                                        <p:tgtEl>
                                          <p:spTgt spid="40982"/>
                                        </p:tgtEl>
                                        <p:attrNameLst>
                                          <p:attrName>fillcolor</p:attrName>
                                        </p:attrNameLst>
                                      </p:cBhvr>
                                      <p:by>
                                        <p:hsl h="0" s="-70588" l="0"/>
                                      </p:by>
                                    </p:animClr>
                                    <p:animClr clrSpc="hsl" dir="cw">
                                      <p:cBhvr>
                                        <p:cTn id="13" dur="500" fill="hold"/>
                                        <p:tgtEl>
                                          <p:spTgt spid="40982"/>
                                        </p:tgtEl>
                                        <p:attrNameLst>
                                          <p:attrName>stroke.color</p:attrName>
                                        </p:attrNameLst>
                                      </p:cBhvr>
                                      <p:by>
                                        <p:hsl h="0" s="-70588" l="0"/>
                                      </p:by>
                                    </p:animClr>
                                    <p:set>
                                      <p:cBhvr>
                                        <p:cTn id="14" dur="500" fill="hold"/>
                                        <p:tgtEl>
                                          <p:spTgt spid="4098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0985"/>
                                        </p:tgtEl>
                                        <p:attrNameLst>
                                          <p:attrName>style.color</p:attrName>
                                        </p:attrNameLst>
                                      </p:cBhvr>
                                      <p:by>
                                        <p:hsl h="0" s="-70588" l="0"/>
                                      </p:by>
                                    </p:animClr>
                                    <p:animClr clrSpc="hsl" dir="cw">
                                      <p:cBhvr>
                                        <p:cTn id="17" dur="500" fill="hold"/>
                                        <p:tgtEl>
                                          <p:spTgt spid="40985"/>
                                        </p:tgtEl>
                                        <p:attrNameLst>
                                          <p:attrName>fillcolor</p:attrName>
                                        </p:attrNameLst>
                                      </p:cBhvr>
                                      <p:by>
                                        <p:hsl h="0" s="-70588" l="0"/>
                                      </p:by>
                                    </p:animClr>
                                    <p:animClr clrSpc="hsl" dir="cw">
                                      <p:cBhvr>
                                        <p:cTn id="18" dur="500" fill="hold"/>
                                        <p:tgtEl>
                                          <p:spTgt spid="40985"/>
                                        </p:tgtEl>
                                        <p:attrNameLst>
                                          <p:attrName>stroke.color</p:attrName>
                                        </p:attrNameLst>
                                      </p:cBhvr>
                                      <p:by>
                                        <p:hsl h="0" s="-70588" l="0"/>
                                      </p:by>
                                    </p:animClr>
                                    <p:set>
                                      <p:cBhvr>
                                        <p:cTn id="19" dur="500" fill="hold"/>
                                        <p:tgtEl>
                                          <p:spTgt spid="40985"/>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0986"/>
                                        </p:tgtEl>
                                        <p:attrNameLst>
                                          <p:attrName>style.color</p:attrName>
                                        </p:attrNameLst>
                                      </p:cBhvr>
                                      <p:by>
                                        <p:hsl h="0" s="-70588" l="0"/>
                                      </p:by>
                                    </p:animClr>
                                    <p:animClr clrSpc="hsl" dir="cw">
                                      <p:cBhvr>
                                        <p:cTn id="22" dur="500" fill="hold"/>
                                        <p:tgtEl>
                                          <p:spTgt spid="40986"/>
                                        </p:tgtEl>
                                        <p:attrNameLst>
                                          <p:attrName>fillcolor</p:attrName>
                                        </p:attrNameLst>
                                      </p:cBhvr>
                                      <p:by>
                                        <p:hsl h="0" s="-70588" l="0"/>
                                      </p:by>
                                    </p:animClr>
                                    <p:animClr clrSpc="hsl" dir="cw">
                                      <p:cBhvr>
                                        <p:cTn id="23" dur="500" fill="hold"/>
                                        <p:tgtEl>
                                          <p:spTgt spid="40986"/>
                                        </p:tgtEl>
                                        <p:attrNameLst>
                                          <p:attrName>stroke.color</p:attrName>
                                        </p:attrNameLst>
                                      </p:cBhvr>
                                      <p:by>
                                        <p:hsl h="0" s="-70588" l="0"/>
                                      </p:by>
                                    </p:animClr>
                                    <p:set>
                                      <p:cBhvr>
                                        <p:cTn id="24" dur="500" fill="hold"/>
                                        <p:tgtEl>
                                          <p:spTgt spid="40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2" grpId="0" animBg="1"/>
      <p:bldP spid="40983" grpId="0" animBg="1"/>
      <p:bldP spid="40985" grpId="0" animBg="1"/>
      <p:bldP spid="4098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28262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76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271463" y="2570163"/>
            <a:ext cx="8594725" cy="2838450"/>
          </a:xfrm>
          <a:prstGeom prst="rect">
            <a:avLst/>
          </a:prstGeom>
          <a:noFill/>
          <a:ln w="9525">
            <a:noFill/>
            <a:miter lim="800000"/>
            <a:headEnd/>
            <a:tailEnd/>
          </a:ln>
        </p:spPr>
        <p:txBody>
          <a:bodyPr>
            <a:spAutoFit/>
          </a:bodyPr>
          <a:lstStyle/>
          <a:p>
            <a:pPr algn="ctr"/>
            <a:r>
              <a:rPr lang="fr-FR">
                <a:solidFill>
                  <a:schemeClr val="accent2"/>
                </a:solidFill>
              </a:rPr>
              <a:t>Près de quatre demandeurs d'emploi sur dix affirment avoir déjà été victimes d'une discrimination à l'embauche</a:t>
            </a:r>
            <a:r>
              <a:rPr lang="fr-FR"/>
              <a:t>. (IFOP). D'après l'étude, il existe quatre sources de discrimination majeures: </a:t>
            </a:r>
          </a:p>
          <a:p>
            <a:pPr algn="ctr"/>
            <a:endParaRPr lang="fr-FR"/>
          </a:p>
          <a:p>
            <a:pPr algn="ctr">
              <a:buFontTx/>
              <a:buChar char="-"/>
            </a:pPr>
            <a:r>
              <a:rPr lang="fr-FR"/>
              <a:t> l'apparence physique</a:t>
            </a:r>
          </a:p>
          <a:p>
            <a:pPr algn="ctr">
              <a:buFontTx/>
              <a:buChar char="-"/>
            </a:pPr>
            <a:r>
              <a:rPr lang="fr-FR"/>
              <a:t> le statut de chômeur </a:t>
            </a:r>
          </a:p>
          <a:p>
            <a:pPr algn="ctr">
              <a:buFontTx/>
              <a:buChar char="-"/>
            </a:pPr>
            <a:r>
              <a:rPr lang="fr-FR"/>
              <a:t> le sexe </a:t>
            </a:r>
          </a:p>
          <a:p>
            <a:pPr algn="ctr">
              <a:buFontTx/>
              <a:buChar char="-"/>
            </a:pPr>
            <a:r>
              <a:rPr lang="fr-FR"/>
              <a:t>les origines</a:t>
            </a:r>
          </a:p>
          <a:p>
            <a:pPr algn="ctr">
              <a:buFontTx/>
              <a:buChar char="-"/>
            </a:pPr>
            <a:endParaRPr lang="fr-FR"/>
          </a:p>
          <a:p>
            <a:pPr algn="ctr"/>
            <a:r>
              <a:rPr lang="fr-FR"/>
              <a:t>Viennent ensuite, le handicap, l'âge et le lieu d'habitation. </a:t>
            </a:r>
          </a:p>
        </p:txBody>
      </p:sp>
      <p:sp>
        <p:nvSpPr>
          <p:cNvPr id="154631" name="Text Box 7"/>
          <p:cNvSpPr txBox="1">
            <a:spLocks noChangeArrowheads="1"/>
          </p:cNvSpPr>
          <p:nvPr/>
        </p:nvSpPr>
        <p:spPr bwMode="auto">
          <a:xfrm>
            <a:off x="5392738" y="6461125"/>
            <a:ext cx="3717925" cy="396875"/>
          </a:xfrm>
          <a:prstGeom prst="rect">
            <a:avLst/>
          </a:prstGeom>
          <a:noFill/>
          <a:ln w="9525">
            <a:noFill/>
            <a:miter lim="800000"/>
            <a:headEnd/>
            <a:tailEnd/>
          </a:ln>
        </p:spPr>
        <p:txBody>
          <a:bodyPr>
            <a:spAutoFit/>
          </a:bodyPr>
          <a:lstStyle/>
          <a:p>
            <a:r>
              <a:rPr lang="fr-FR" sz="1000">
                <a:solidFill>
                  <a:schemeClr val="tx2"/>
                </a:solidFill>
              </a:rPr>
              <a:t>Source :  RFI France – « France : discrimination à l'embauche, selon une enquête de l'Ifop » - 2013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184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49" name="Titre 1"/>
          <p:cNvSpPr>
            <a:spLocks noGrp="1"/>
          </p:cNvSpPr>
          <p:nvPr>
            <p:ph type="title" idx="4294967295"/>
          </p:nvPr>
        </p:nvSpPr>
        <p:spPr/>
        <p:txBody>
          <a:bodyPr/>
          <a:lstStyle/>
          <a:p>
            <a:pPr eaLnBrk="1" hangingPunct="1"/>
            <a:r>
              <a:rPr lang="fr-FR" sz="2000" b="1" smtClean="0"/>
              <a:t>Comment élaborer une politique diversité pour favoriser le développement de l’entreprise ?</a:t>
            </a:r>
            <a:r>
              <a:rPr lang="fr-FR" smtClean="0"/>
              <a:t> </a:t>
            </a:r>
          </a:p>
        </p:txBody>
      </p:sp>
      <p:sp>
        <p:nvSpPr>
          <p:cNvPr id="2836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390525" y="2395538"/>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sensibilisant et formant les collaborateurs sur le principe d'égalité de traitement  de non discrimination à l’embauche </a:t>
            </a:r>
          </a:p>
        </p:txBody>
      </p:sp>
      <p:sp>
        <p:nvSpPr>
          <p:cNvPr id="43030" name="AutoShape 22"/>
          <p:cNvSpPr>
            <a:spLocks noChangeArrowheads="1"/>
          </p:cNvSpPr>
          <p:nvPr/>
        </p:nvSpPr>
        <p:spPr bwMode="auto">
          <a:xfrm>
            <a:off x="390525" y="316547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prenant en compte les 20 critères de la loi de novembre 2001 : égalité femme homme, politique inclusive du handicap (aménagement des postes de travail, etc)</a:t>
            </a:r>
          </a:p>
        </p:txBody>
      </p:sp>
      <p:sp>
        <p:nvSpPr>
          <p:cNvPr id="43031" name="AutoShape 23"/>
          <p:cNvSpPr>
            <a:spLocks noChangeArrowheads="1"/>
          </p:cNvSpPr>
          <p:nvPr/>
        </p:nvSpPr>
        <p:spPr bwMode="auto">
          <a:xfrm>
            <a:off x="369888" y="3933825"/>
            <a:ext cx="6826250" cy="13192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favorisant l'inclusion des groupes en risque d'exclusion (public étranger, bas niveau de qualification, personnes handicapées, scolaires décrocheurs, demandeurs d’emploi longue durée), par exemple à l'aide de visite de site, présentation de métiers</a:t>
            </a:r>
          </a:p>
        </p:txBody>
      </p:sp>
      <p:pic>
        <p:nvPicPr>
          <p:cNvPr id="283655" name="Picture 63"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83656" name="Picture 64"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83657" name="Picture 65"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3029"/>
                                        </p:tgtEl>
                                        <p:attrNameLst>
                                          <p:attrName>style.color</p:attrName>
                                        </p:attrNameLst>
                                      </p:cBhvr>
                                      <p:by>
                                        <p:hsl h="7200000" s="0" l="0"/>
                                      </p:by>
                                    </p:animClr>
                                    <p:animClr clrSpc="hsl" dir="cw">
                                      <p:cBhvr>
                                        <p:cTn id="7" dur="500" fill="hold"/>
                                        <p:tgtEl>
                                          <p:spTgt spid="43029"/>
                                        </p:tgtEl>
                                        <p:attrNameLst>
                                          <p:attrName>fillcolor</p:attrName>
                                        </p:attrNameLst>
                                      </p:cBhvr>
                                      <p:by>
                                        <p:hsl h="7200000" s="0" l="0"/>
                                      </p:by>
                                    </p:animClr>
                                    <p:animClr clrSpc="hsl" dir="cw">
                                      <p:cBhvr>
                                        <p:cTn id="8" dur="500" fill="hold"/>
                                        <p:tgtEl>
                                          <p:spTgt spid="43029"/>
                                        </p:tgtEl>
                                        <p:attrNameLst>
                                          <p:attrName>stroke.color</p:attrName>
                                        </p:attrNameLst>
                                      </p:cBhvr>
                                      <p:by>
                                        <p:hsl h="7200000" s="0" l="0"/>
                                      </p:by>
                                    </p:animClr>
                                    <p:set>
                                      <p:cBhvr>
                                        <p:cTn id="9" dur="500" fill="hold"/>
                                        <p:tgtEl>
                                          <p:spTgt spid="43029"/>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3030"/>
                                        </p:tgtEl>
                                        <p:attrNameLst>
                                          <p:attrName>style.color</p:attrName>
                                        </p:attrNameLst>
                                      </p:cBhvr>
                                      <p:by>
                                        <p:hsl h="7200000" s="0" l="0"/>
                                      </p:by>
                                    </p:animClr>
                                    <p:animClr clrSpc="hsl" dir="cw">
                                      <p:cBhvr>
                                        <p:cTn id="12" dur="500" fill="hold"/>
                                        <p:tgtEl>
                                          <p:spTgt spid="43030"/>
                                        </p:tgtEl>
                                        <p:attrNameLst>
                                          <p:attrName>fillcolor</p:attrName>
                                        </p:attrNameLst>
                                      </p:cBhvr>
                                      <p:by>
                                        <p:hsl h="7200000" s="0" l="0"/>
                                      </p:by>
                                    </p:animClr>
                                    <p:animClr clrSpc="hsl" dir="cw">
                                      <p:cBhvr>
                                        <p:cTn id="13" dur="500" fill="hold"/>
                                        <p:tgtEl>
                                          <p:spTgt spid="43030"/>
                                        </p:tgtEl>
                                        <p:attrNameLst>
                                          <p:attrName>stroke.color</p:attrName>
                                        </p:attrNameLst>
                                      </p:cBhvr>
                                      <p:by>
                                        <p:hsl h="7200000" s="0" l="0"/>
                                      </p:by>
                                    </p:animClr>
                                    <p:set>
                                      <p:cBhvr>
                                        <p:cTn id="14" dur="500" fill="hold"/>
                                        <p:tgtEl>
                                          <p:spTgt spid="43030"/>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3031"/>
                                        </p:tgtEl>
                                        <p:attrNameLst>
                                          <p:attrName>style.color</p:attrName>
                                        </p:attrNameLst>
                                      </p:cBhvr>
                                      <p:by>
                                        <p:hsl h="7200000" s="0" l="0"/>
                                      </p:by>
                                    </p:animClr>
                                    <p:animClr clrSpc="hsl" dir="cw">
                                      <p:cBhvr>
                                        <p:cTn id="17" dur="500" fill="hold"/>
                                        <p:tgtEl>
                                          <p:spTgt spid="43031"/>
                                        </p:tgtEl>
                                        <p:attrNameLst>
                                          <p:attrName>fillcolor</p:attrName>
                                        </p:attrNameLst>
                                      </p:cBhvr>
                                      <p:by>
                                        <p:hsl h="7200000" s="0" l="0"/>
                                      </p:by>
                                    </p:animClr>
                                    <p:animClr clrSpc="hsl" dir="cw">
                                      <p:cBhvr>
                                        <p:cTn id="18" dur="500" fill="hold"/>
                                        <p:tgtEl>
                                          <p:spTgt spid="43031"/>
                                        </p:tgtEl>
                                        <p:attrNameLst>
                                          <p:attrName>stroke.color</p:attrName>
                                        </p:attrNameLst>
                                      </p:cBhvr>
                                      <p:by>
                                        <p:hsl h="7200000" s="0" l="0"/>
                                      </p:by>
                                    </p:animClr>
                                    <p:set>
                                      <p:cBhvr>
                                        <p:cTn id="19" dur="500" fill="hold"/>
                                        <p:tgtEl>
                                          <p:spTgt spid="430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animBg="1"/>
      <p:bldP spid="43030" grpId="0" animBg="1"/>
      <p:bldP spid="43031"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a:t>
            </a:r>
          </a:p>
        </p:txBody>
      </p:sp>
      <p:sp>
        <p:nvSpPr>
          <p:cNvPr id="28467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77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149600"/>
            <a:ext cx="8594725" cy="1739900"/>
          </a:xfrm>
          <a:prstGeom prst="rect">
            <a:avLst/>
          </a:prstGeom>
          <a:noFill/>
          <a:ln w="9525">
            <a:noFill/>
            <a:miter lim="800000"/>
            <a:headEnd/>
            <a:tailEnd/>
          </a:ln>
        </p:spPr>
        <p:txBody>
          <a:bodyPr>
            <a:spAutoFit/>
          </a:bodyPr>
          <a:lstStyle/>
          <a:p>
            <a:pPr algn="ctr"/>
            <a:r>
              <a:rPr lang="fr-FR"/>
              <a:t>La politique diversité est très importante en entreprise : </a:t>
            </a:r>
            <a:r>
              <a:rPr lang="fr-FR">
                <a:solidFill>
                  <a:schemeClr val="accent2"/>
                </a:solidFill>
              </a:rPr>
              <a:t>elle permet de créer une certaine dynamique</a:t>
            </a:r>
            <a:r>
              <a:rPr lang="fr-FR"/>
              <a:t>. « La Malette RSE » (</a:t>
            </a:r>
            <a:r>
              <a:rPr lang="fr-FR">
                <a:hlinkClick r:id="rId2"/>
              </a:rPr>
              <a:t>http://lamallette-rse.org/</a:t>
            </a:r>
            <a:r>
              <a:rPr lang="fr-FR"/>
              <a:t>) est un site internet qui vous permet de trouver </a:t>
            </a:r>
            <a:r>
              <a:rPr lang="fr-FR">
                <a:solidFill>
                  <a:schemeClr val="accent2"/>
                </a:solidFill>
              </a:rPr>
              <a:t>des plans d’actions à mettre en œuvre sur différentes thématiques RSE</a:t>
            </a:r>
            <a:r>
              <a:rPr lang="fr-FR"/>
              <a:t>. </a:t>
            </a:r>
          </a:p>
          <a:p>
            <a:pPr algn="ctr"/>
            <a:endParaRPr lang="fr-FR"/>
          </a:p>
          <a:p>
            <a:pPr algn="ctr"/>
            <a:r>
              <a:rPr lang="fr-FR"/>
              <a:t>N’hésitez pas à vous y rendre pour vous en inspirer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7" name="Titre 1"/>
          <p:cNvSpPr>
            <a:spLocks noGrp="1"/>
          </p:cNvSpPr>
          <p:nvPr>
            <p:ph type="title" idx="4294967295"/>
          </p:nvPr>
        </p:nvSpPr>
        <p:spPr/>
        <p:txBody>
          <a:bodyPr/>
          <a:lstStyle/>
          <a:p>
            <a:pPr eaLnBrk="1" hangingPunct="1"/>
            <a:r>
              <a:rPr lang="fr-FR" sz="2400" b="1" smtClean="0"/>
              <a:t>Par quelles obligations passe la protection des consommateurs ?</a:t>
            </a:r>
          </a:p>
        </p:txBody>
      </p:sp>
      <p:sp>
        <p:nvSpPr>
          <p:cNvPr id="28569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8313" y="2095500"/>
            <a:ext cx="8456612" cy="642938"/>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A - En informant le consommateur de la composition précise du produit et en facilitant sa compréhension</a:t>
            </a:r>
          </a:p>
        </p:txBody>
      </p:sp>
      <p:sp>
        <p:nvSpPr>
          <p:cNvPr id="42008" name="AutoShape 24"/>
          <p:cNvSpPr>
            <a:spLocks noChangeArrowheads="1"/>
          </p:cNvSpPr>
          <p:nvPr/>
        </p:nvSpPr>
        <p:spPr bwMode="auto">
          <a:xfrm>
            <a:off x="468313" y="2760663"/>
            <a:ext cx="8456612" cy="64293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B - En informant le client sur des précautions d'utilisation de manière lisible et compréhensible par tous </a:t>
            </a:r>
          </a:p>
        </p:txBody>
      </p:sp>
      <p:sp>
        <p:nvSpPr>
          <p:cNvPr id="42009" name="AutoShape 25"/>
          <p:cNvSpPr>
            <a:spLocks noChangeArrowheads="1"/>
          </p:cNvSpPr>
          <p:nvPr/>
        </p:nvSpPr>
        <p:spPr bwMode="auto">
          <a:xfrm>
            <a:off x="474663" y="3433763"/>
            <a:ext cx="8431212"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C - En développement la prévention santé sécurité du consommateur</a:t>
            </a:r>
            <a:r>
              <a:rPr lang="fr-FR" sz="1600"/>
              <a:t> </a:t>
            </a:r>
          </a:p>
        </p:txBody>
      </p:sp>
      <p:sp>
        <p:nvSpPr>
          <p:cNvPr id="42010" name="AutoShape 26"/>
          <p:cNvSpPr>
            <a:spLocks noChangeArrowheads="1"/>
          </p:cNvSpPr>
          <p:nvPr/>
        </p:nvSpPr>
        <p:spPr bwMode="auto">
          <a:xfrm>
            <a:off x="484188" y="3830638"/>
            <a:ext cx="8431212"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D - En trouvant des solutions alternatives en cas de risque (produits non allergènes etc...)</a:t>
            </a:r>
          </a:p>
        </p:txBody>
      </p:sp>
      <p:sp>
        <p:nvSpPr>
          <p:cNvPr id="42011" name="AutoShape 27"/>
          <p:cNvSpPr>
            <a:spLocks noChangeArrowheads="1"/>
          </p:cNvSpPr>
          <p:nvPr/>
        </p:nvSpPr>
        <p:spPr bwMode="auto">
          <a:xfrm>
            <a:off x="466725" y="4894263"/>
            <a:ext cx="7021513" cy="64293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F - En mettant à disposition des consommateurs un service consommation pour répondre à leurs interrogations ou à leurs insatisfactions </a:t>
            </a:r>
          </a:p>
        </p:txBody>
      </p:sp>
      <p:sp>
        <p:nvSpPr>
          <p:cNvPr id="3" name="AutoShape 27"/>
          <p:cNvSpPr>
            <a:spLocks noChangeArrowheads="1"/>
          </p:cNvSpPr>
          <p:nvPr/>
        </p:nvSpPr>
        <p:spPr bwMode="auto">
          <a:xfrm>
            <a:off x="458788" y="4229100"/>
            <a:ext cx="7631112" cy="642938"/>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E - En écrivant une procédure de retour et de dédommagement en cas de produits défectueux en analysant les réclamations sur les services de manière tracée </a:t>
            </a:r>
          </a:p>
        </p:txBody>
      </p:sp>
      <p:pic>
        <p:nvPicPr>
          <p:cNvPr id="285706"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85707"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85708"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3"/>
                                        </p:tgtEl>
                                        <p:attrNameLst>
                                          <p:attrName>style.color</p:attrName>
                                        </p:attrNameLst>
                                      </p:cBhvr>
                                      <p:by>
                                        <p:hsl h="7200000" s="0" l="0"/>
                                      </p:by>
                                    </p:animClr>
                                    <p:animClr clrSpc="hsl" dir="cw">
                                      <p:cBhvr>
                                        <p:cTn id="27" dur="500" fill="hold"/>
                                        <p:tgtEl>
                                          <p:spTgt spid="3"/>
                                        </p:tgtEl>
                                        <p:attrNameLst>
                                          <p:attrName>fillcolor</p:attrName>
                                        </p:attrNameLst>
                                      </p:cBhvr>
                                      <p:by>
                                        <p:hsl h="7200000" s="0" l="0"/>
                                      </p:by>
                                    </p:animClr>
                                    <p:animClr clrSpc="hsl" dir="cw">
                                      <p:cBhvr>
                                        <p:cTn id="28" dur="500" fill="hold"/>
                                        <p:tgtEl>
                                          <p:spTgt spid="3"/>
                                        </p:tgtEl>
                                        <p:attrNameLst>
                                          <p:attrName>stroke.color</p:attrName>
                                        </p:attrNameLst>
                                      </p:cBhvr>
                                      <p:by>
                                        <p:hsl h="7200000" s="0" l="0"/>
                                      </p:by>
                                    </p:animClr>
                                    <p:set>
                                      <p:cBhvr>
                                        <p:cTn id="29" dur="500" fill="hold"/>
                                        <p:tgtEl>
                                          <p:spTgt spid="3"/>
                                        </p:tgtEl>
                                        <p:attrNameLst>
                                          <p:attrName>fill.type</p:attrName>
                                        </p:attrNameLst>
                                      </p:cBhvr>
                                      <p:to>
                                        <p:strVal val="solid"/>
                                      </p:to>
                                    </p:set>
                                  </p:childTnLst>
                                </p:cTn>
                              </p:par>
                              <p:par>
                                <p:cTn id="30" presetID="21" presetClass="emph" presetSubtype="0" fill="hold" grpId="0" nodeType="withEffect">
                                  <p:stCondLst>
                                    <p:cond delay="0"/>
                                  </p:stCondLst>
                                  <p:childTnLst>
                                    <p:animClr clrSpc="hsl" dir="cw">
                                      <p:cBhvr override="childStyle">
                                        <p:cTn id="31" dur="500" fill="hold"/>
                                        <p:tgtEl>
                                          <p:spTgt spid="42011"/>
                                        </p:tgtEl>
                                        <p:attrNameLst>
                                          <p:attrName>style.color</p:attrName>
                                        </p:attrNameLst>
                                      </p:cBhvr>
                                      <p:by>
                                        <p:hsl h="7200000" s="0" l="0"/>
                                      </p:by>
                                    </p:animClr>
                                    <p:animClr clrSpc="hsl" dir="cw">
                                      <p:cBhvr>
                                        <p:cTn id="32" dur="500" fill="hold"/>
                                        <p:tgtEl>
                                          <p:spTgt spid="42011"/>
                                        </p:tgtEl>
                                        <p:attrNameLst>
                                          <p:attrName>fillcolor</p:attrName>
                                        </p:attrNameLst>
                                      </p:cBhvr>
                                      <p:by>
                                        <p:hsl h="7200000" s="0" l="0"/>
                                      </p:by>
                                    </p:animClr>
                                    <p:animClr clrSpc="hsl" dir="cw">
                                      <p:cBhvr>
                                        <p:cTn id="33" dur="500" fill="hold"/>
                                        <p:tgtEl>
                                          <p:spTgt spid="42011"/>
                                        </p:tgtEl>
                                        <p:attrNameLst>
                                          <p:attrName>stroke.color</p:attrName>
                                        </p:attrNameLst>
                                      </p:cBhvr>
                                      <p:by>
                                        <p:hsl h="7200000" s="0" l="0"/>
                                      </p:by>
                                    </p:animClr>
                                    <p:set>
                                      <p:cBhvr>
                                        <p:cTn id="34"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P spid="3"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 F</a:t>
            </a:r>
          </a:p>
        </p:txBody>
      </p:sp>
      <p:sp>
        <p:nvSpPr>
          <p:cNvPr id="28672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78 – Social</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319088" y="3149600"/>
            <a:ext cx="8594725" cy="1739900"/>
          </a:xfrm>
          <a:prstGeom prst="rect">
            <a:avLst/>
          </a:prstGeom>
          <a:noFill/>
          <a:ln w="9525">
            <a:noFill/>
            <a:miter lim="800000"/>
            <a:headEnd/>
            <a:tailEnd/>
          </a:ln>
        </p:spPr>
        <p:txBody>
          <a:bodyPr>
            <a:spAutoFit/>
          </a:bodyPr>
          <a:lstStyle/>
          <a:p>
            <a:pPr algn="ctr"/>
            <a:r>
              <a:rPr lang="fr-FR"/>
              <a:t>Ce sont toutes les informations qui permettent une </a:t>
            </a:r>
            <a:r>
              <a:rPr lang="fr-FR">
                <a:solidFill>
                  <a:schemeClr val="accent2"/>
                </a:solidFill>
              </a:rPr>
              <a:t>utilisation des produits ou des services en toute sécurité</a:t>
            </a:r>
            <a:r>
              <a:rPr lang="fr-FR"/>
              <a:t>, </a:t>
            </a:r>
            <a:r>
              <a:rPr lang="fr-FR">
                <a:solidFill>
                  <a:schemeClr val="accent2"/>
                </a:solidFill>
              </a:rPr>
              <a:t>quel que soit le profil de l’utilisateur et la manière dont l’organisation adapte à tous sa communication</a:t>
            </a:r>
            <a:r>
              <a:rPr lang="fr-FR"/>
              <a:t> (braille, schéma explicatif simple). Par exemple, une entreprise a codifié ses produits d’entretiens en fonction d’un code couleur pour que chaque employé, même en difficulté avec la lecture, puisse se servir en toute sécurité des produits en suivant le protocole de la prestation. </a:t>
            </a:r>
          </a:p>
        </p:txBody>
      </p:sp>
      <p:sp>
        <p:nvSpPr>
          <p:cNvPr id="154631" name="Text Box 7"/>
          <p:cNvSpPr txBox="1">
            <a:spLocks noChangeArrowheads="1"/>
          </p:cNvSpPr>
          <p:nvPr/>
        </p:nvSpPr>
        <p:spPr bwMode="auto">
          <a:xfrm>
            <a:off x="5037138" y="6461125"/>
            <a:ext cx="4073525" cy="244475"/>
          </a:xfrm>
          <a:prstGeom prst="rect">
            <a:avLst/>
          </a:prstGeom>
          <a:noFill/>
          <a:ln w="9525">
            <a:noFill/>
            <a:miter lim="800000"/>
            <a:headEnd/>
            <a:tailEnd/>
          </a:ln>
        </p:spPr>
        <p:txBody>
          <a:bodyPr>
            <a:spAutoFit/>
          </a:bodyPr>
          <a:lstStyle/>
          <a:p>
            <a:r>
              <a:rPr lang="fr-FR" sz="1000">
                <a:solidFill>
                  <a:schemeClr val="tx2"/>
                </a:solidFill>
              </a:rPr>
              <a:t>Source :  http://lamallette-rse.org/questions-aux-consommateurs/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7920"/>
                            </p:stCondLst>
                            <p:childTnLst>
                              <p:par>
                                <p:cTn id="17" presetID="1" presetClass="entr" presetSubtype="0" fill="hold" grpId="0" nodeType="afterEffect">
                                  <p:stCondLst>
                                    <p:cond delay="500"/>
                                  </p:stCondLst>
                                  <p:childTnLst>
                                    <p:set>
                                      <p:cBhvr>
                                        <p:cTn id="18" dur="1" fill="hold">
                                          <p:stCondLst>
                                            <p:cond delay="0"/>
                                          </p:stCondLst>
                                        </p:cTn>
                                        <p:tgtEl>
                                          <p:spTgt spid="154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54631" grpId="0"/>
    </p:bld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itre 1"/>
          <p:cNvSpPr>
            <a:spLocks noGrp="1"/>
          </p:cNvSpPr>
          <p:nvPr>
            <p:ph type="ctrTitle" idx="4294967295"/>
          </p:nvPr>
        </p:nvSpPr>
        <p:spPr>
          <a:xfrm>
            <a:off x="0" y="2157413"/>
            <a:ext cx="8915400" cy="877887"/>
          </a:xfrm>
        </p:spPr>
        <p:txBody>
          <a:bodyPr/>
          <a:lstStyle/>
          <a:p>
            <a:pPr eaLnBrk="1" hangingPunct="1"/>
            <a:r>
              <a:rPr lang="fr-FR" b="1" smtClean="0"/>
              <a:t>Thème 5 : Economique </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287748" name="Picture 6" descr="volet économique"/>
          <p:cNvPicPr>
            <a:picLocks noChangeAspect="1" noChangeArrowheads="1"/>
          </p:cNvPicPr>
          <p:nvPr/>
        </p:nvPicPr>
        <p:blipFill>
          <a:blip r:embed="rId2"/>
          <a:srcRect/>
          <a:stretch>
            <a:fillRect/>
          </a:stretch>
        </p:blipFill>
        <p:spPr bwMode="auto">
          <a:xfrm>
            <a:off x="914400" y="3035300"/>
            <a:ext cx="8001000"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7106">
                                            <p:txEl>
                                              <p:charRg st="4294967295" end="4294967295"/>
                                            </p:txEl>
                                          </p:spTgt>
                                        </p:tgtEl>
                                        <p:attrNameLst>
                                          <p:attrName>style.visibility</p:attrName>
                                        </p:attrNameLst>
                                      </p:cBhvr>
                                      <p:to>
                                        <p:strVal val="visible"/>
                                      </p:to>
                                    </p:set>
                                    <p:animEffect transition="in" filter="fade">
                                      <p:cBhvr>
                                        <p:cTn id="7" dur="768" decel="100000"/>
                                        <p:tgtEl>
                                          <p:spTgt spid="47106">
                                            <p:txEl>
                                              <p:charRg st="4294967295" end="4294967295"/>
                                            </p:txEl>
                                          </p:spTgt>
                                        </p:tgtEl>
                                      </p:cBhvr>
                                    </p:animEffect>
                                    <p:animScale>
                                      <p:cBhvr>
                                        <p:cTn id="8" dur="768" decel="100000"/>
                                        <p:tgtEl>
                                          <p:spTgt spid="47106">
                                            <p:txEl>
                                              <p:charRg st="4294967295" end="4294967295"/>
                                            </p:txEl>
                                          </p:spTgt>
                                        </p:tgtEl>
                                      </p:cBhvr>
                                      <p:from x="10000" y="10000"/>
                                      <p:to x="200000" y="450000"/>
                                    </p:animScale>
                                    <p:animScale>
                                      <p:cBhvr>
                                        <p:cTn id="9" dur="1230" accel="100000" fill="hold">
                                          <p:stCondLst>
                                            <p:cond delay="768"/>
                                          </p:stCondLst>
                                        </p:cTn>
                                        <p:tgtEl>
                                          <p:spTgt spid="47106">
                                            <p:txEl>
                                              <p:charRg st="4294967295" end="4294967295"/>
                                            </p:txEl>
                                          </p:spTgt>
                                        </p:tgtEl>
                                      </p:cBhvr>
                                      <p:from x="200000" y="450000"/>
                                      <p:to x="100000" y="100000"/>
                                    </p:animScale>
                                    <p:set>
                                      <p:cBhvr>
                                        <p:cTn id="10" dur="768" fill="hold"/>
                                        <p:tgtEl>
                                          <p:spTgt spid="47106">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7106">
                                            <p:txEl>
                                              <p:charRg st="4294967295" end="4294967295"/>
                                            </p:txEl>
                                          </p:spTgt>
                                        </p:tgtEl>
                                        <p:attrNameLst>
                                          <p:attrName>ppt_x</p:attrName>
                                        </p:attrNameLst>
                                      </p:cBhvr>
                                    </p:anim>
                                    <p:set>
                                      <p:cBhvr>
                                        <p:cTn id="12" dur="768" fill="hold"/>
                                        <p:tgtEl>
                                          <p:spTgt spid="47106">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7106">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3" grpId="0" build="p"/>
    </p:bld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69" name="Titre 1"/>
          <p:cNvSpPr>
            <a:spLocks noGrp="1"/>
          </p:cNvSpPr>
          <p:nvPr>
            <p:ph type="title" idx="4294967295"/>
          </p:nvPr>
        </p:nvSpPr>
        <p:spPr/>
        <p:txBody>
          <a:bodyPr/>
          <a:lstStyle/>
          <a:p>
            <a:pPr eaLnBrk="1" hangingPunct="1"/>
            <a:r>
              <a:rPr lang="fr-FR" sz="1800" b="1" smtClean="0"/>
              <a:t>Selon vous, quelle(s) sorte(s) d’investissements vont permettre d’augmenter la valeur marchande de votre entreprise ?</a:t>
            </a:r>
            <a:r>
              <a:rPr lang="fr-FR" smtClean="0"/>
              <a:t> </a:t>
            </a:r>
          </a:p>
        </p:txBody>
      </p:sp>
      <p:sp>
        <p:nvSpPr>
          <p:cNvPr id="28877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79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939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Seulement les investissements du domaine financier</a:t>
            </a:r>
          </a:p>
        </p:txBody>
      </p:sp>
      <p:sp>
        <p:nvSpPr>
          <p:cNvPr id="36887" name="AutoShape 23"/>
          <p:cNvSpPr>
            <a:spLocks noChangeArrowheads="1"/>
          </p:cNvSpPr>
          <p:nvPr/>
        </p:nvSpPr>
        <p:spPr bwMode="auto">
          <a:xfrm>
            <a:off x="446088" y="33226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Seulement les investissements du domaine matériel </a:t>
            </a:r>
          </a:p>
        </p:txBody>
      </p:sp>
      <p:sp>
        <p:nvSpPr>
          <p:cNvPr id="36889" name="AutoShape 25"/>
          <p:cNvSpPr>
            <a:spLocks noChangeArrowheads="1"/>
          </p:cNvSpPr>
          <p:nvPr/>
        </p:nvSpPr>
        <p:spPr bwMode="auto">
          <a:xfrm>
            <a:off x="446088" y="3919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Les investissements dans du capital matériel et immatériel </a:t>
            </a:r>
          </a:p>
        </p:txBody>
      </p:sp>
      <p:pic>
        <p:nvPicPr>
          <p:cNvPr id="288775" name="Picture 64"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88776" name="Picture 65"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88777" name="Picture 66"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9"/>
                                        </p:tgtEl>
                                        <p:attrNameLst>
                                          <p:attrName>style.color</p:attrName>
                                        </p:attrNameLst>
                                      </p:cBhvr>
                                      <p:by>
                                        <p:hsl h="7200000" s="0" l="0"/>
                                      </p:by>
                                    </p:animClr>
                                    <p:animClr clrSpc="hsl" dir="cw">
                                      <p:cBhvr>
                                        <p:cTn id="7" dur="500" fill="hold"/>
                                        <p:tgtEl>
                                          <p:spTgt spid="36889"/>
                                        </p:tgtEl>
                                        <p:attrNameLst>
                                          <p:attrName>fillcolor</p:attrName>
                                        </p:attrNameLst>
                                      </p:cBhvr>
                                      <p:by>
                                        <p:hsl h="7200000" s="0" l="0"/>
                                      </p:by>
                                    </p:animClr>
                                    <p:animClr clrSpc="hsl" dir="cw">
                                      <p:cBhvr>
                                        <p:cTn id="8" dur="500" fill="hold"/>
                                        <p:tgtEl>
                                          <p:spTgt spid="36889"/>
                                        </p:tgtEl>
                                        <p:attrNameLst>
                                          <p:attrName>stroke.color</p:attrName>
                                        </p:attrNameLst>
                                      </p:cBhvr>
                                      <p:by>
                                        <p:hsl h="7200000" s="0" l="0"/>
                                      </p:by>
                                    </p:animClr>
                                    <p:set>
                                      <p:cBhvr>
                                        <p:cTn id="9" dur="500" fill="hold"/>
                                        <p:tgtEl>
                                          <p:spTgt spid="36889"/>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36886"/>
                                        </p:tgtEl>
                                        <p:attrNameLst>
                                          <p:attrName>style.color</p:attrName>
                                        </p:attrNameLst>
                                      </p:cBhvr>
                                      <p:by>
                                        <p:hsl h="0" s="-70588" l="0"/>
                                      </p:by>
                                    </p:animClr>
                                    <p:animClr clrSpc="hsl" dir="cw">
                                      <p:cBhvr>
                                        <p:cTn id="12" dur="500" fill="hold"/>
                                        <p:tgtEl>
                                          <p:spTgt spid="36886"/>
                                        </p:tgtEl>
                                        <p:attrNameLst>
                                          <p:attrName>fillcolor</p:attrName>
                                        </p:attrNameLst>
                                      </p:cBhvr>
                                      <p:by>
                                        <p:hsl h="0" s="-70588" l="0"/>
                                      </p:by>
                                    </p:animClr>
                                    <p:animClr clrSpc="hsl" dir="cw">
                                      <p:cBhvr>
                                        <p:cTn id="13" dur="500" fill="hold"/>
                                        <p:tgtEl>
                                          <p:spTgt spid="36886"/>
                                        </p:tgtEl>
                                        <p:attrNameLst>
                                          <p:attrName>stroke.color</p:attrName>
                                        </p:attrNameLst>
                                      </p:cBhvr>
                                      <p:by>
                                        <p:hsl h="0" s="-70588" l="0"/>
                                      </p:by>
                                    </p:animClr>
                                    <p:set>
                                      <p:cBhvr>
                                        <p:cTn id="14" dur="500" fill="hold"/>
                                        <p:tgtEl>
                                          <p:spTgt spid="36886"/>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6887"/>
                                        </p:tgtEl>
                                        <p:attrNameLst>
                                          <p:attrName>style.color</p:attrName>
                                        </p:attrNameLst>
                                      </p:cBhvr>
                                      <p:by>
                                        <p:hsl h="0" s="-70588" l="0"/>
                                      </p:by>
                                    </p:animClr>
                                    <p:animClr clrSpc="hsl" dir="cw">
                                      <p:cBhvr>
                                        <p:cTn id="17" dur="500" fill="hold"/>
                                        <p:tgtEl>
                                          <p:spTgt spid="36887"/>
                                        </p:tgtEl>
                                        <p:attrNameLst>
                                          <p:attrName>fillcolor</p:attrName>
                                        </p:attrNameLst>
                                      </p:cBhvr>
                                      <p:by>
                                        <p:hsl h="0" s="-70588" l="0"/>
                                      </p:by>
                                    </p:animClr>
                                    <p:animClr clrSpc="hsl" dir="cw">
                                      <p:cBhvr>
                                        <p:cTn id="18" dur="500" fill="hold"/>
                                        <p:tgtEl>
                                          <p:spTgt spid="36887"/>
                                        </p:tgtEl>
                                        <p:attrNameLst>
                                          <p:attrName>stroke.color</p:attrName>
                                        </p:attrNameLst>
                                      </p:cBhvr>
                                      <p:by>
                                        <p:hsl h="0" s="-70588" l="0"/>
                                      </p:by>
                                    </p:animClr>
                                    <p:set>
                                      <p:cBhvr>
                                        <p:cTn id="19" dur="500" fill="hold"/>
                                        <p:tgtEl>
                                          <p:spTgt spid="368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28979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79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492125" y="2625725"/>
            <a:ext cx="8150225" cy="2289175"/>
          </a:xfrm>
          <a:prstGeom prst="rect">
            <a:avLst/>
          </a:prstGeom>
          <a:noFill/>
          <a:ln w="9525">
            <a:noFill/>
            <a:miter lim="800000"/>
            <a:headEnd/>
            <a:tailEnd/>
          </a:ln>
        </p:spPr>
        <p:txBody>
          <a:bodyPr>
            <a:spAutoFit/>
          </a:bodyPr>
          <a:lstStyle/>
          <a:p>
            <a:pPr algn="ctr"/>
            <a:endParaRPr lang="fr-FR"/>
          </a:p>
          <a:p>
            <a:pPr algn="ctr"/>
            <a:r>
              <a:rPr lang="fr-FR">
                <a:solidFill>
                  <a:schemeClr val="accent2"/>
                </a:solidFill>
              </a:rPr>
              <a:t>Le capital immatériel et les performances globales</a:t>
            </a:r>
            <a:r>
              <a:rPr lang="fr-FR"/>
              <a:t> (environnementales, sociales, économiques..) des entreprises sont de plus en plus surveillées par les investisseurs et les banquiers. Ils s'accordent à considérer que </a:t>
            </a:r>
            <a:r>
              <a:rPr lang="fr-FR">
                <a:solidFill>
                  <a:schemeClr val="accent2"/>
                </a:solidFill>
              </a:rPr>
              <a:t>la valeur marchande de l'entreprise se limite de moins en moins à sa valeur comptable (bilan financier)</a:t>
            </a:r>
            <a:r>
              <a:rPr lang="fr-FR"/>
              <a:t> et qu'il convient de </a:t>
            </a:r>
            <a:r>
              <a:rPr lang="fr-FR">
                <a:solidFill>
                  <a:schemeClr val="accent2"/>
                </a:solidFill>
              </a:rPr>
              <a:t>tenir compte du capital immatériel</a:t>
            </a:r>
            <a:r>
              <a:rPr lang="fr-FR"/>
              <a:t> (culture dynamique de l’entreprise, capacité à innover, valeur sociétale, compétences globale, qualité de vie au travail, diversité …)</a:t>
            </a:r>
          </a:p>
        </p:txBody>
      </p:sp>
      <p:sp>
        <p:nvSpPr>
          <p:cNvPr id="100359" name="Text Box 7"/>
          <p:cNvSpPr txBox="1">
            <a:spLocks noChangeArrowheads="1"/>
          </p:cNvSpPr>
          <p:nvPr/>
        </p:nvSpPr>
        <p:spPr bwMode="auto">
          <a:xfrm>
            <a:off x="7137400" y="6535738"/>
            <a:ext cx="4362450" cy="244475"/>
          </a:xfrm>
          <a:prstGeom prst="rect">
            <a:avLst/>
          </a:prstGeom>
          <a:noFill/>
          <a:ln w="9525">
            <a:noFill/>
            <a:miter lim="800000"/>
            <a:headEnd/>
            <a:tailEnd/>
          </a:ln>
        </p:spPr>
        <p:txBody>
          <a:bodyPr>
            <a:spAutoFit/>
          </a:bodyPr>
          <a:lstStyle/>
          <a:p>
            <a:r>
              <a:rPr lang="fr-FR" sz="1000">
                <a:solidFill>
                  <a:schemeClr val="tx2"/>
                </a:solidFill>
              </a:rPr>
              <a:t>Source :  </a:t>
            </a:r>
            <a:r>
              <a:rPr lang="en-GB" sz="1000">
                <a:solidFill>
                  <a:schemeClr val="tx2"/>
                </a:solidFill>
              </a:rPr>
              <a:t>Kit RSE ANIA ACTIA </a:t>
            </a:r>
            <a:endParaRPr lang="fr-FR" sz="10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8640"/>
                            </p:stCondLst>
                            <p:childTnLst>
                              <p:par>
                                <p:cTn id="17" presetID="1" presetClass="entr" presetSubtype="0" fill="hold" grpId="0" nodeType="afterEffect">
                                  <p:stCondLst>
                                    <p:cond delay="500"/>
                                  </p:stCondLst>
                                  <p:childTnLst>
                                    <p:set>
                                      <p:cBhvr>
                                        <p:cTn id="18" dur="1" fill="hold">
                                          <p:stCondLst>
                                            <p:cond delay="0"/>
                                          </p:stCondLst>
                                        </p:cTn>
                                        <p:tgtEl>
                                          <p:spTgt spid="100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0035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b="1" smtClean="0"/>
              <a:t>L'envoi d'un email engendre l'émission de :</a:t>
            </a:r>
            <a:r>
              <a:rPr lang="fr-FR" smtClean="0"/>
              <a:t> </a:t>
            </a:r>
          </a:p>
        </p:txBody>
      </p:sp>
      <p:sp>
        <p:nvSpPr>
          <p:cNvPr id="4608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 grammes de CO2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- 19 grammes de CO2</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- 26 grammes de CO2</a:t>
            </a:r>
          </a:p>
        </p:txBody>
      </p:sp>
      <p:pic>
        <p:nvPicPr>
          <p:cNvPr id="46087" name="Picture 20" descr="email"/>
          <p:cNvPicPr>
            <a:picLocks noChangeAspect="1" noChangeArrowheads="1"/>
          </p:cNvPicPr>
          <p:nvPr/>
        </p:nvPicPr>
        <p:blipFill>
          <a:blip r:embed="rId2"/>
          <a:srcRect/>
          <a:stretch>
            <a:fillRect/>
          </a:stretch>
        </p:blipFill>
        <p:spPr bwMode="auto">
          <a:xfrm>
            <a:off x="7473950" y="214313"/>
            <a:ext cx="1439863"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473950" y="479425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893050"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893050"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878763" y="56467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878763" y="56340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878763" y="56467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878763" y="56340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232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31163" y="56451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16875" y="56499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7994650"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16875" y="56483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23225" y="56451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45450" y="56499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42275"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21638" y="56530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35925" y="56499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46105" name="Picture 38"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46106" name="Picture 39"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6107" name="Picture 40"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52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452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752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052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352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352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452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452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552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552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652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652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752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752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852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852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1952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1952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052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052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152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152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252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252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352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352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452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452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552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552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652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652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752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752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852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2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7" name="Titre 1"/>
          <p:cNvSpPr>
            <a:spLocks noGrp="1"/>
          </p:cNvSpPr>
          <p:nvPr>
            <p:ph type="title" idx="4294967295"/>
          </p:nvPr>
        </p:nvSpPr>
        <p:spPr/>
        <p:txBody>
          <a:bodyPr/>
          <a:lstStyle/>
          <a:p>
            <a:pPr eaLnBrk="1" hangingPunct="1"/>
            <a:r>
              <a:rPr lang="fr-FR" sz="2000" b="1" smtClean="0"/>
              <a:t>Quelles sont les deux bonnes pratiques en matière de partage interne et externe de la valeur ajoutée ?</a:t>
            </a:r>
            <a:r>
              <a:rPr lang="fr-FR" smtClean="0"/>
              <a:t> </a:t>
            </a:r>
          </a:p>
        </p:txBody>
      </p:sp>
      <p:sp>
        <p:nvSpPr>
          <p:cNvPr id="29081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76238" y="2398713"/>
            <a:ext cx="8462962"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L’entreprise rétribue équitablement ses parties prenantes, en ayant négocié les modalités et les règles, tout en assurant sa pérennité </a:t>
            </a:r>
          </a:p>
        </p:txBody>
      </p:sp>
      <p:sp>
        <p:nvSpPr>
          <p:cNvPr id="48151" name="AutoShape 23"/>
          <p:cNvSpPr>
            <a:spLocks noChangeArrowheads="1"/>
          </p:cNvSpPr>
          <p:nvPr/>
        </p:nvSpPr>
        <p:spPr bwMode="auto">
          <a:xfrm>
            <a:off x="404813" y="31718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Quand l’entreprise fait des bons résultats, seuls les actionnaires sont rétribués</a:t>
            </a:r>
          </a:p>
        </p:txBody>
      </p:sp>
      <p:sp>
        <p:nvSpPr>
          <p:cNvPr id="48152" name="AutoShape 24"/>
          <p:cNvSpPr>
            <a:spLocks noChangeArrowheads="1"/>
          </p:cNvSpPr>
          <p:nvPr/>
        </p:nvSpPr>
        <p:spPr bwMode="auto">
          <a:xfrm>
            <a:off x="390525" y="3643313"/>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Il y a une répartition de la valeur ajoutée au sein de la chaîne de valeur maîtrisée directement par l'entreprise</a:t>
            </a:r>
          </a:p>
        </p:txBody>
      </p:sp>
      <p:sp>
        <p:nvSpPr>
          <p:cNvPr id="48153" name="AutoShape 25"/>
          <p:cNvSpPr>
            <a:spLocks noChangeArrowheads="1"/>
          </p:cNvSpPr>
          <p:nvPr/>
        </p:nvSpPr>
        <p:spPr bwMode="auto">
          <a:xfrm>
            <a:off x="419100" y="44132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La valeur ajoutée permet d'assurer seulement le maintien de l'activité</a:t>
            </a:r>
          </a:p>
        </p:txBody>
      </p:sp>
      <p:pic>
        <p:nvPicPr>
          <p:cNvPr id="290824" name="Picture 80"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90825" name="Picture 81"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90826" name="Picture 82"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8150"/>
                                        </p:tgtEl>
                                        <p:attrNameLst>
                                          <p:attrName>style.color</p:attrName>
                                        </p:attrNameLst>
                                      </p:cBhvr>
                                      <p:by>
                                        <p:hsl h="7200000" s="0" l="0"/>
                                      </p:by>
                                    </p:animClr>
                                    <p:animClr clrSpc="hsl" dir="cw">
                                      <p:cBhvr>
                                        <p:cTn id="7" dur="500" fill="hold"/>
                                        <p:tgtEl>
                                          <p:spTgt spid="48150"/>
                                        </p:tgtEl>
                                        <p:attrNameLst>
                                          <p:attrName>fillcolor</p:attrName>
                                        </p:attrNameLst>
                                      </p:cBhvr>
                                      <p:by>
                                        <p:hsl h="7200000" s="0" l="0"/>
                                      </p:by>
                                    </p:animClr>
                                    <p:animClr clrSpc="hsl" dir="cw">
                                      <p:cBhvr>
                                        <p:cTn id="8" dur="500" fill="hold"/>
                                        <p:tgtEl>
                                          <p:spTgt spid="48150"/>
                                        </p:tgtEl>
                                        <p:attrNameLst>
                                          <p:attrName>stroke.color</p:attrName>
                                        </p:attrNameLst>
                                      </p:cBhvr>
                                      <p:by>
                                        <p:hsl h="7200000" s="0" l="0"/>
                                      </p:by>
                                    </p:animClr>
                                    <p:set>
                                      <p:cBhvr>
                                        <p:cTn id="9" dur="500" fill="hold"/>
                                        <p:tgtEl>
                                          <p:spTgt spid="48150"/>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8152"/>
                                        </p:tgtEl>
                                        <p:attrNameLst>
                                          <p:attrName>style.color</p:attrName>
                                        </p:attrNameLst>
                                      </p:cBhvr>
                                      <p:by>
                                        <p:hsl h="7200000" s="0" l="0"/>
                                      </p:by>
                                    </p:animClr>
                                    <p:animClr clrSpc="hsl" dir="cw">
                                      <p:cBhvr>
                                        <p:cTn id="12" dur="500" fill="hold"/>
                                        <p:tgtEl>
                                          <p:spTgt spid="48152"/>
                                        </p:tgtEl>
                                        <p:attrNameLst>
                                          <p:attrName>fillcolor</p:attrName>
                                        </p:attrNameLst>
                                      </p:cBhvr>
                                      <p:by>
                                        <p:hsl h="7200000" s="0" l="0"/>
                                      </p:by>
                                    </p:animClr>
                                    <p:animClr clrSpc="hsl" dir="cw">
                                      <p:cBhvr>
                                        <p:cTn id="13" dur="500" fill="hold"/>
                                        <p:tgtEl>
                                          <p:spTgt spid="48152"/>
                                        </p:tgtEl>
                                        <p:attrNameLst>
                                          <p:attrName>stroke.color</p:attrName>
                                        </p:attrNameLst>
                                      </p:cBhvr>
                                      <p:by>
                                        <p:hsl h="7200000" s="0" l="0"/>
                                      </p:by>
                                    </p:animClr>
                                    <p:set>
                                      <p:cBhvr>
                                        <p:cTn id="14" dur="500" fill="hold"/>
                                        <p:tgtEl>
                                          <p:spTgt spid="4815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8151"/>
                                        </p:tgtEl>
                                        <p:attrNameLst>
                                          <p:attrName>style.color</p:attrName>
                                        </p:attrNameLst>
                                      </p:cBhvr>
                                      <p:by>
                                        <p:hsl h="0" s="-70588" l="0"/>
                                      </p:by>
                                    </p:animClr>
                                    <p:animClr clrSpc="hsl" dir="cw">
                                      <p:cBhvr>
                                        <p:cTn id="17" dur="500" fill="hold"/>
                                        <p:tgtEl>
                                          <p:spTgt spid="48151"/>
                                        </p:tgtEl>
                                        <p:attrNameLst>
                                          <p:attrName>fillcolor</p:attrName>
                                        </p:attrNameLst>
                                      </p:cBhvr>
                                      <p:by>
                                        <p:hsl h="0" s="-70588" l="0"/>
                                      </p:by>
                                    </p:animClr>
                                    <p:animClr clrSpc="hsl" dir="cw">
                                      <p:cBhvr>
                                        <p:cTn id="18" dur="500" fill="hold"/>
                                        <p:tgtEl>
                                          <p:spTgt spid="48151"/>
                                        </p:tgtEl>
                                        <p:attrNameLst>
                                          <p:attrName>stroke.color</p:attrName>
                                        </p:attrNameLst>
                                      </p:cBhvr>
                                      <p:by>
                                        <p:hsl h="0" s="-70588" l="0"/>
                                      </p:by>
                                    </p:animClr>
                                    <p:set>
                                      <p:cBhvr>
                                        <p:cTn id="19" dur="500" fill="hold"/>
                                        <p:tgtEl>
                                          <p:spTgt spid="48151"/>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8153"/>
                                        </p:tgtEl>
                                        <p:attrNameLst>
                                          <p:attrName>style.color</p:attrName>
                                        </p:attrNameLst>
                                      </p:cBhvr>
                                      <p:by>
                                        <p:hsl h="0" s="-70588" l="0"/>
                                      </p:by>
                                    </p:animClr>
                                    <p:animClr clrSpc="hsl" dir="cw">
                                      <p:cBhvr>
                                        <p:cTn id="22" dur="500" fill="hold"/>
                                        <p:tgtEl>
                                          <p:spTgt spid="48153"/>
                                        </p:tgtEl>
                                        <p:attrNameLst>
                                          <p:attrName>fillcolor</p:attrName>
                                        </p:attrNameLst>
                                      </p:cBhvr>
                                      <p:by>
                                        <p:hsl h="0" s="-70588" l="0"/>
                                      </p:by>
                                    </p:animClr>
                                    <p:animClr clrSpc="hsl" dir="cw">
                                      <p:cBhvr>
                                        <p:cTn id="23" dur="500" fill="hold"/>
                                        <p:tgtEl>
                                          <p:spTgt spid="48153"/>
                                        </p:tgtEl>
                                        <p:attrNameLst>
                                          <p:attrName>stroke.color</p:attrName>
                                        </p:attrNameLst>
                                      </p:cBhvr>
                                      <p:by>
                                        <p:hsl h="0" s="-70588" l="0"/>
                                      </p:by>
                                    </p:animClr>
                                    <p:set>
                                      <p:cBhvr>
                                        <p:cTn id="24" dur="500" fill="hold"/>
                                        <p:tgtEl>
                                          <p:spTgt spid="481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1" grpId="0" animBg="1"/>
      <p:bldP spid="48152" grpId="0" animBg="1"/>
      <p:bldP spid="48153"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C</a:t>
            </a:r>
          </a:p>
        </p:txBody>
      </p:sp>
      <p:sp>
        <p:nvSpPr>
          <p:cNvPr id="29184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80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492125" y="3357563"/>
            <a:ext cx="8150225" cy="1465262"/>
          </a:xfrm>
          <a:prstGeom prst="rect">
            <a:avLst/>
          </a:prstGeom>
          <a:noFill/>
          <a:ln w="9525">
            <a:noFill/>
            <a:miter lim="800000"/>
            <a:headEnd/>
            <a:tailEnd/>
          </a:ln>
        </p:spPr>
        <p:txBody>
          <a:bodyPr>
            <a:spAutoFit/>
          </a:bodyPr>
          <a:lstStyle/>
          <a:p>
            <a:pPr algn="ctr"/>
            <a:r>
              <a:rPr lang="fr-FR"/>
              <a:t>Une entreprise doit avoir les moyens de son développement tout en redistribuant équitablement les différentes parties prenantes. </a:t>
            </a:r>
            <a:r>
              <a:rPr lang="fr-FR">
                <a:solidFill>
                  <a:schemeClr val="accent2"/>
                </a:solidFill>
              </a:rPr>
              <a:t>Partager la valeur ajoutée avec les parties prenantes</a:t>
            </a:r>
            <a:r>
              <a:rPr lang="fr-FR"/>
              <a:t>, en particulier interne, est un bon moyen pour l'entreprise de faire preuve de reconnaissance et d'impliquer ses équipes.</a:t>
            </a:r>
          </a:p>
        </p:txBody>
      </p:sp>
      <p:sp>
        <p:nvSpPr>
          <p:cNvPr id="100359" name="Text Box 7"/>
          <p:cNvSpPr txBox="1">
            <a:spLocks noChangeArrowheads="1"/>
          </p:cNvSpPr>
          <p:nvPr/>
        </p:nvSpPr>
        <p:spPr bwMode="auto">
          <a:xfrm>
            <a:off x="7137400" y="6535738"/>
            <a:ext cx="4362450" cy="244475"/>
          </a:xfrm>
          <a:prstGeom prst="rect">
            <a:avLst/>
          </a:prstGeom>
          <a:noFill/>
          <a:ln w="9525">
            <a:noFill/>
            <a:miter lim="800000"/>
            <a:headEnd/>
            <a:tailEnd/>
          </a:ln>
        </p:spPr>
        <p:txBody>
          <a:bodyPr>
            <a:spAutoFit/>
          </a:bodyPr>
          <a:lstStyle/>
          <a:p>
            <a:r>
              <a:rPr lang="fr-FR" sz="1000">
                <a:solidFill>
                  <a:schemeClr val="tx2"/>
                </a:solidFill>
              </a:rPr>
              <a:t>Source :  </a:t>
            </a:r>
            <a:r>
              <a:rPr lang="en-GB" sz="1000">
                <a:solidFill>
                  <a:schemeClr val="tx2"/>
                </a:solidFill>
              </a:rPr>
              <a:t>Kit RSE ANIA ACTIA </a:t>
            </a:r>
            <a:endParaRPr lang="fr-FR" sz="10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1520"/>
                            </p:stCondLst>
                            <p:childTnLst>
                              <p:par>
                                <p:cTn id="17" presetID="1" presetClass="entr" presetSubtype="0" fill="hold" grpId="0" nodeType="afterEffect">
                                  <p:stCondLst>
                                    <p:cond delay="500"/>
                                  </p:stCondLst>
                                  <p:childTnLst>
                                    <p:set>
                                      <p:cBhvr>
                                        <p:cTn id="18" dur="1" fill="hold">
                                          <p:stCondLst>
                                            <p:cond delay="0"/>
                                          </p:stCondLst>
                                        </p:cTn>
                                        <p:tgtEl>
                                          <p:spTgt spid="100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00359" grpId="0"/>
    </p:bld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5" name="Titre 1"/>
          <p:cNvSpPr>
            <a:spLocks noGrp="1"/>
          </p:cNvSpPr>
          <p:nvPr>
            <p:ph type="title" idx="4294967295"/>
          </p:nvPr>
        </p:nvSpPr>
        <p:spPr/>
        <p:txBody>
          <a:bodyPr/>
          <a:lstStyle/>
          <a:p>
            <a:pPr eaLnBrk="1" hangingPunct="1"/>
            <a:r>
              <a:rPr lang="fr-FR" sz="2000" b="1" smtClean="0"/>
              <a:t>Selon vous, pour que votre entreprise soit indépendante économiquement parlant, il faut :</a:t>
            </a:r>
            <a:r>
              <a:rPr lang="fr-FR" smtClean="0"/>
              <a:t> </a:t>
            </a:r>
          </a:p>
        </p:txBody>
      </p:sp>
      <p:sp>
        <p:nvSpPr>
          <p:cNvPr id="2928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939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Qu’elle mesure le risque de dépendance lié à un nombre réduit de marché </a:t>
            </a:r>
          </a:p>
        </p:txBody>
      </p:sp>
      <p:sp>
        <p:nvSpPr>
          <p:cNvPr id="36887" name="AutoShape 23"/>
          <p:cNvSpPr>
            <a:spLocks noChangeArrowheads="1"/>
          </p:cNvSpPr>
          <p:nvPr/>
        </p:nvSpPr>
        <p:spPr bwMode="auto">
          <a:xfrm>
            <a:off x="446088" y="33226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Uniquement qu’elle ne soit pas déficitaire </a:t>
            </a:r>
          </a:p>
        </p:txBody>
      </p:sp>
      <p:sp>
        <p:nvSpPr>
          <p:cNvPr id="36889" name="AutoShape 25"/>
          <p:cNvSpPr>
            <a:spLocks noChangeArrowheads="1"/>
          </p:cNvSpPr>
          <p:nvPr/>
        </p:nvSpPr>
        <p:spPr bwMode="auto">
          <a:xfrm>
            <a:off x="446088" y="3919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Qu’elle mesure le risque de dépendance lié à un nombre réduit de fournisseurs</a:t>
            </a:r>
          </a:p>
        </p:txBody>
      </p:sp>
      <p:pic>
        <p:nvPicPr>
          <p:cNvPr id="292871" name="Picture 64"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92872" name="Picture 65"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92873" name="Picture 66"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6"/>
                                        </p:tgtEl>
                                        <p:attrNameLst>
                                          <p:attrName>style.color</p:attrName>
                                        </p:attrNameLst>
                                      </p:cBhvr>
                                      <p:by>
                                        <p:hsl h="7200000" s="0" l="0"/>
                                      </p:by>
                                    </p:animClr>
                                    <p:animClr clrSpc="hsl" dir="cw">
                                      <p:cBhvr>
                                        <p:cTn id="7" dur="500" fill="hold"/>
                                        <p:tgtEl>
                                          <p:spTgt spid="36886"/>
                                        </p:tgtEl>
                                        <p:attrNameLst>
                                          <p:attrName>fillcolor</p:attrName>
                                        </p:attrNameLst>
                                      </p:cBhvr>
                                      <p:by>
                                        <p:hsl h="7200000" s="0" l="0"/>
                                      </p:by>
                                    </p:animClr>
                                    <p:animClr clrSpc="hsl" dir="cw">
                                      <p:cBhvr>
                                        <p:cTn id="8" dur="500" fill="hold"/>
                                        <p:tgtEl>
                                          <p:spTgt spid="36886"/>
                                        </p:tgtEl>
                                        <p:attrNameLst>
                                          <p:attrName>stroke.color</p:attrName>
                                        </p:attrNameLst>
                                      </p:cBhvr>
                                      <p:by>
                                        <p:hsl h="7200000" s="0" l="0"/>
                                      </p:by>
                                    </p:animClr>
                                    <p:set>
                                      <p:cBhvr>
                                        <p:cTn id="9" dur="500" fill="hold"/>
                                        <p:tgtEl>
                                          <p:spTgt spid="36886"/>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36889"/>
                                        </p:tgtEl>
                                        <p:attrNameLst>
                                          <p:attrName>style.color</p:attrName>
                                        </p:attrNameLst>
                                      </p:cBhvr>
                                      <p:by>
                                        <p:hsl h="7200000" s="0" l="0"/>
                                      </p:by>
                                    </p:animClr>
                                    <p:animClr clrSpc="hsl" dir="cw">
                                      <p:cBhvr>
                                        <p:cTn id="12" dur="500" fill="hold"/>
                                        <p:tgtEl>
                                          <p:spTgt spid="36889"/>
                                        </p:tgtEl>
                                        <p:attrNameLst>
                                          <p:attrName>fillcolor</p:attrName>
                                        </p:attrNameLst>
                                      </p:cBhvr>
                                      <p:by>
                                        <p:hsl h="7200000" s="0" l="0"/>
                                      </p:by>
                                    </p:animClr>
                                    <p:animClr clrSpc="hsl" dir="cw">
                                      <p:cBhvr>
                                        <p:cTn id="13" dur="500" fill="hold"/>
                                        <p:tgtEl>
                                          <p:spTgt spid="36889"/>
                                        </p:tgtEl>
                                        <p:attrNameLst>
                                          <p:attrName>stroke.color</p:attrName>
                                        </p:attrNameLst>
                                      </p:cBhvr>
                                      <p:by>
                                        <p:hsl h="7200000" s="0" l="0"/>
                                      </p:by>
                                    </p:animClr>
                                    <p:set>
                                      <p:cBhvr>
                                        <p:cTn id="14" dur="500" fill="hold"/>
                                        <p:tgtEl>
                                          <p:spTgt spid="36889"/>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36887"/>
                                        </p:tgtEl>
                                        <p:attrNameLst>
                                          <p:attrName>style.color</p:attrName>
                                        </p:attrNameLst>
                                      </p:cBhvr>
                                      <p:by>
                                        <p:hsl h="0" s="-70588" l="0"/>
                                      </p:by>
                                    </p:animClr>
                                    <p:animClr clrSpc="hsl" dir="cw">
                                      <p:cBhvr>
                                        <p:cTn id="17" dur="500" fill="hold"/>
                                        <p:tgtEl>
                                          <p:spTgt spid="36887"/>
                                        </p:tgtEl>
                                        <p:attrNameLst>
                                          <p:attrName>fillcolor</p:attrName>
                                        </p:attrNameLst>
                                      </p:cBhvr>
                                      <p:by>
                                        <p:hsl h="0" s="-70588" l="0"/>
                                      </p:by>
                                    </p:animClr>
                                    <p:animClr clrSpc="hsl" dir="cw">
                                      <p:cBhvr>
                                        <p:cTn id="18" dur="500" fill="hold"/>
                                        <p:tgtEl>
                                          <p:spTgt spid="36887"/>
                                        </p:tgtEl>
                                        <p:attrNameLst>
                                          <p:attrName>stroke.color</p:attrName>
                                        </p:attrNameLst>
                                      </p:cBhvr>
                                      <p:by>
                                        <p:hsl h="0" s="-70588" l="0"/>
                                      </p:by>
                                    </p:animClr>
                                    <p:set>
                                      <p:cBhvr>
                                        <p:cTn id="19" dur="500" fill="hold"/>
                                        <p:tgtEl>
                                          <p:spTgt spid="368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C</a:t>
            </a:r>
          </a:p>
        </p:txBody>
      </p:sp>
      <p:sp>
        <p:nvSpPr>
          <p:cNvPr id="29389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81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492125" y="3357563"/>
            <a:ext cx="8150225" cy="915987"/>
          </a:xfrm>
          <a:prstGeom prst="rect">
            <a:avLst/>
          </a:prstGeom>
          <a:noFill/>
          <a:ln w="9525">
            <a:noFill/>
            <a:miter lim="800000"/>
            <a:headEnd/>
            <a:tailEnd/>
          </a:ln>
        </p:spPr>
        <p:txBody>
          <a:bodyPr>
            <a:spAutoFit/>
          </a:bodyPr>
          <a:lstStyle/>
          <a:p>
            <a:pPr algn="ctr"/>
            <a:r>
              <a:rPr lang="fr-FR"/>
              <a:t>L'entreprise veille à </a:t>
            </a:r>
            <a:r>
              <a:rPr lang="fr-FR">
                <a:solidFill>
                  <a:schemeClr val="accent2"/>
                </a:solidFill>
              </a:rPr>
              <a:t>ne pas être dépendante d'un client, d'un fournisseur ou d’un marché</a:t>
            </a:r>
            <a:r>
              <a:rPr lang="fr-FR"/>
              <a:t> afin de ne pas la fragiliser en cas de rupture de contrat, et réciproquement. </a:t>
            </a:r>
          </a:p>
        </p:txBody>
      </p:sp>
      <p:sp>
        <p:nvSpPr>
          <p:cNvPr id="100359" name="Text Box 7"/>
          <p:cNvSpPr txBox="1">
            <a:spLocks noChangeArrowheads="1"/>
          </p:cNvSpPr>
          <p:nvPr/>
        </p:nvSpPr>
        <p:spPr bwMode="auto">
          <a:xfrm>
            <a:off x="7137400" y="6535738"/>
            <a:ext cx="4362450" cy="244475"/>
          </a:xfrm>
          <a:prstGeom prst="rect">
            <a:avLst/>
          </a:prstGeom>
          <a:noFill/>
          <a:ln w="9525">
            <a:noFill/>
            <a:miter lim="800000"/>
            <a:headEnd/>
            <a:tailEnd/>
          </a:ln>
        </p:spPr>
        <p:txBody>
          <a:bodyPr>
            <a:spAutoFit/>
          </a:bodyPr>
          <a:lstStyle/>
          <a:p>
            <a:r>
              <a:rPr lang="fr-FR" sz="1000">
                <a:solidFill>
                  <a:schemeClr val="tx2"/>
                </a:solidFill>
              </a:rPr>
              <a:t>Source :  </a:t>
            </a:r>
            <a:r>
              <a:rPr lang="en-GB" sz="1000">
                <a:solidFill>
                  <a:schemeClr val="tx2"/>
                </a:solidFill>
              </a:rPr>
              <a:t>Kit RSE ANIA ACTIA </a:t>
            </a:r>
            <a:endParaRPr lang="fr-FR" sz="10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6640"/>
                            </p:stCondLst>
                            <p:childTnLst>
                              <p:par>
                                <p:cTn id="17" presetID="1" presetClass="entr" presetSubtype="0" fill="hold" grpId="0" nodeType="afterEffect">
                                  <p:stCondLst>
                                    <p:cond delay="500"/>
                                  </p:stCondLst>
                                  <p:childTnLst>
                                    <p:set>
                                      <p:cBhvr>
                                        <p:cTn id="18" dur="1" fill="hold">
                                          <p:stCondLst>
                                            <p:cond delay="0"/>
                                          </p:stCondLst>
                                        </p:cTn>
                                        <p:tgtEl>
                                          <p:spTgt spid="100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00359" grpId="0"/>
    </p:bldLst>
  </p:timing>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913" name="Titre 1"/>
          <p:cNvSpPr>
            <a:spLocks noGrp="1"/>
          </p:cNvSpPr>
          <p:nvPr>
            <p:ph type="title" idx="4294967295"/>
          </p:nvPr>
        </p:nvSpPr>
        <p:spPr/>
        <p:txBody>
          <a:bodyPr/>
          <a:lstStyle/>
          <a:p>
            <a:pPr eaLnBrk="1" hangingPunct="1"/>
            <a:r>
              <a:rPr lang="fr-FR" sz="2000" b="1" smtClean="0"/>
              <a:t>Pourquoi est-il important de rechercher l’amélioration continue des services et d’innover pour une entreprise ?</a:t>
            </a:r>
          </a:p>
        </p:txBody>
      </p:sp>
      <p:sp>
        <p:nvSpPr>
          <p:cNvPr id="29491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7130" name="AutoShape 26"/>
          <p:cNvSpPr>
            <a:spLocks noChangeArrowheads="1"/>
          </p:cNvSpPr>
          <p:nvPr/>
        </p:nvSpPr>
        <p:spPr bwMode="auto">
          <a:xfrm>
            <a:off x="390525" y="2138363"/>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Pour mieux répondre aux attentes des parties prenantes et favoriser ainsi la pérennité de l’entreprise</a:t>
            </a:r>
          </a:p>
        </p:txBody>
      </p:sp>
      <p:sp>
        <p:nvSpPr>
          <p:cNvPr id="47131" name="AutoShape 27"/>
          <p:cNvSpPr>
            <a:spLocks noChangeArrowheads="1"/>
          </p:cNvSpPr>
          <p:nvPr/>
        </p:nvSpPr>
        <p:spPr bwMode="auto">
          <a:xfrm>
            <a:off x="404813" y="2895600"/>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accroître les revenus provenant des nouveaux clients et de fidéliser sa clientèle</a:t>
            </a:r>
          </a:p>
        </p:txBody>
      </p:sp>
      <p:sp>
        <p:nvSpPr>
          <p:cNvPr id="47132" name="AutoShape 28"/>
          <p:cNvSpPr>
            <a:spLocks noChangeArrowheads="1"/>
          </p:cNvSpPr>
          <p:nvPr/>
        </p:nvSpPr>
        <p:spPr bwMode="auto">
          <a:xfrm>
            <a:off x="414338" y="33496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Pour recruter et conserver plus facilement des employés talentueux</a:t>
            </a:r>
          </a:p>
        </p:txBody>
      </p:sp>
      <p:sp>
        <p:nvSpPr>
          <p:cNvPr id="47133" name="AutoShape 29"/>
          <p:cNvSpPr>
            <a:spLocks noChangeArrowheads="1"/>
          </p:cNvSpPr>
          <p:nvPr/>
        </p:nvSpPr>
        <p:spPr bwMode="auto">
          <a:xfrm>
            <a:off x="407988" y="3803650"/>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Pour donner de la valeur à son entreprise</a:t>
            </a:r>
          </a:p>
        </p:txBody>
      </p:sp>
      <p:sp>
        <p:nvSpPr>
          <p:cNvPr id="47134" name="AutoShape 30"/>
          <p:cNvSpPr>
            <a:spLocks noChangeArrowheads="1"/>
          </p:cNvSpPr>
          <p:nvPr/>
        </p:nvSpPr>
        <p:spPr bwMode="auto">
          <a:xfrm>
            <a:off x="401638" y="425767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Pour conquérir de nouveaux marchés</a:t>
            </a:r>
          </a:p>
        </p:txBody>
      </p:sp>
      <p:sp>
        <p:nvSpPr>
          <p:cNvPr id="47135" name="AutoShape 31"/>
          <p:cNvSpPr>
            <a:spLocks noChangeArrowheads="1"/>
          </p:cNvSpPr>
          <p:nvPr/>
        </p:nvSpPr>
        <p:spPr bwMode="auto">
          <a:xfrm>
            <a:off x="395288" y="4711700"/>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Pour distancer la concurrence</a:t>
            </a:r>
          </a:p>
        </p:txBody>
      </p:sp>
      <p:sp>
        <p:nvSpPr>
          <p:cNvPr id="47136" name="AutoShape 32"/>
          <p:cNvSpPr>
            <a:spLocks noChangeArrowheads="1"/>
          </p:cNvSpPr>
          <p:nvPr/>
        </p:nvSpPr>
        <p:spPr bwMode="auto">
          <a:xfrm>
            <a:off x="388938" y="5181600"/>
            <a:ext cx="6896100"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G - Pour anticiper le changement et perdurer</a:t>
            </a:r>
          </a:p>
        </p:txBody>
      </p:sp>
      <p:sp>
        <p:nvSpPr>
          <p:cNvPr id="47137" name="AutoShape 33"/>
          <p:cNvSpPr>
            <a:spLocks noChangeArrowheads="1"/>
          </p:cNvSpPr>
          <p:nvPr/>
        </p:nvSpPr>
        <p:spPr bwMode="auto">
          <a:xfrm>
            <a:off x="398463" y="5651500"/>
            <a:ext cx="6896100"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H - Pour renforcer son image et sa réputation</a:t>
            </a:r>
          </a:p>
        </p:txBody>
      </p:sp>
      <p:sp>
        <p:nvSpPr>
          <p:cNvPr id="294924" name="ZoneTexte 6"/>
          <p:cNvSpPr txBox="1">
            <a:spLocks noChangeArrowheads="1"/>
          </p:cNvSpPr>
          <p:nvPr/>
        </p:nvSpPr>
        <p:spPr bwMode="auto">
          <a:xfrm>
            <a:off x="9690100" y="6580188"/>
            <a:ext cx="433388"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9</a:t>
            </a:r>
          </a:p>
        </p:txBody>
      </p:sp>
      <p:sp>
        <p:nvSpPr>
          <p:cNvPr id="294925" name="ZoneTexte 7"/>
          <p:cNvSpPr txBox="1">
            <a:spLocks noChangeArrowheads="1"/>
          </p:cNvSpPr>
          <p:nvPr/>
        </p:nvSpPr>
        <p:spPr bwMode="auto">
          <a:xfrm>
            <a:off x="9686925" y="6577013"/>
            <a:ext cx="433388"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8</a:t>
            </a:r>
          </a:p>
        </p:txBody>
      </p:sp>
      <p:sp>
        <p:nvSpPr>
          <p:cNvPr id="294926" name="ZoneTexte 8"/>
          <p:cNvSpPr txBox="1">
            <a:spLocks noChangeArrowheads="1"/>
          </p:cNvSpPr>
          <p:nvPr/>
        </p:nvSpPr>
        <p:spPr bwMode="auto">
          <a:xfrm>
            <a:off x="9686925" y="6577013"/>
            <a:ext cx="433388"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7</a:t>
            </a:r>
          </a:p>
        </p:txBody>
      </p:sp>
      <p:sp>
        <p:nvSpPr>
          <p:cNvPr id="294927" name="ZoneTexte 9"/>
          <p:cNvSpPr txBox="1">
            <a:spLocks noChangeArrowheads="1"/>
          </p:cNvSpPr>
          <p:nvPr/>
        </p:nvSpPr>
        <p:spPr bwMode="auto">
          <a:xfrm>
            <a:off x="9696450" y="6569075"/>
            <a:ext cx="433388"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6</a:t>
            </a:r>
          </a:p>
        </p:txBody>
      </p:sp>
      <p:sp>
        <p:nvSpPr>
          <p:cNvPr id="294928" name="ZoneTexte 10"/>
          <p:cNvSpPr txBox="1">
            <a:spLocks noChangeArrowheads="1"/>
          </p:cNvSpPr>
          <p:nvPr/>
        </p:nvSpPr>
        <p:spPr bwMode="auto">
          <a:xfrm>
            <a:off x="9713913" y="6577013"/>
            <a:ext cx="433387"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5</a:t>
            </a:r>
          </a:p>
        </p:txBody>
      </p:sp>
      <p:sp>
        <p:nvSpPr>
          <p:cNvPr id="294929" name="ZoneTexte 11"/>
          <p:cNvSpPr txBox="1">
            <a:spLocks noChangeArrowheads="1"/>
          </p:cNvSpPr>
          <p:nvPr/>
        </p:nvSpPr>
        <p:spPr bwMode="auto">
          <a:xfrm>
            <a:off x="9713913" y="6577013"/>
            <a:ext cx="433387"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4</a:t>
            </a:r>
          </a:p>
        </p:txBody>
      </p:sp>
      <p:sp>
        <p:nvSpPr>
          <p:cNvPr id="294930" name="ZoneTexte 12"/>
          <p:cNvSpPr txBox="1">
            <a:spLocks noChangeArrowheads="1"/>
          </p:cNvSpPr>
          <p:nvPr/>
        </p:nvSpPr>
        <p:spPr bwMode="auto">
          <a:xfrm>
            <a:off x="9713913" y="6586538"/>
            <a:ext cx="433387"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3</a:t>
            </a:r>
          </a:p>
        </p:txBody>
      </p:sp>
      <p:sp>
        <p:nvSpPr>
          <p:cNvPr id="294931" name="ZoneTexte 13"/>
          <p:cNvSpPr txBox="1">
            <a:spLocks noChangeArrowheads="1"/>
          </p:cNvSpPr>
          <p:nvPr/>
        </p:nvSpPr>
        <p:spPr bwMode="auto">
          <a:xfrm>
            <a:off x="9739313" y="6577013"/>
            <a:ext cx="433387"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2</a:t>
            </a:r>
          </a:p>
        </p:txBody>
      </p:sp>
      <p:sp>
        <p:nvSpPr>
          <p:cNvPr id="294932" name="ZoneTexte 14"/>
          <p:cNvSpPr txBox="1">
            <a:spLocks noChangeArrowheads="1"/>
          </p:cNvSpPr>
          <p:nvPr/>
        </p:nvSpPr>
        <p:spPr bwMode="auto">
          <a:xfrm>
            <a:off x="9731375" y="6577013"/>
            <a:ext cx="433388"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1</a:t>
            </a:r>
          </a:p>
        </p:txBody>
      </p:sp>
      <p:sp>
        <p:nvSpPr>
          <p:cNvPr id="294933" name="ZoneTexte 15"/>
          <p:cNvSpPr txBox="1">
            <a:spLocks noChangeArrowheads="1"/>
          </p:cNvSpPr>
          <p:nvPr/>
        </p:nvSpPr>
        <p:spPr bwMode="auto">
          <a:xfrm>
            <a:off x="9747250" y="6577013"/>
            <a:ext cx="433388" cy="304800"/>
          </a:xfrm>
          <a:prstGeom prst="rect">
            <a:avLst/>
          </a:prstGeom>
          <a:noFill/>
          <a:ln w="9525">
            <a:noFill/>
            <a:miter lim="800000"/>
            <a:headEnd/>
            <a:tailEnd/>
          </a:ln>
        </p:spPr>
        <p:txBody>
          <a:bodyPr>
            <a:spAutoFit/>
          </a:bodyPr>
          <a:lstStyle/>
          <a:p>
            <a:r>
              <a:rPr lang="fr-FR" sz="1400">
                <a:solidFill>
                  <a:schemeClr val="bg1"/>
                </a:solidFill>
                <a:latin typeface="Century Gothic" pitchFamily="34" charset="0"/>
              </a:rPr>
              <a:t>0</a:t>
            </a:r>
          </a:p>
        </p:txBody>
      </p:sp>
      <p:pic>
        <p:nvPicPr>
          <p:cNvPr id="294934" name="Picture 50" descr="innovation"/>
          <p:cNvPicPr>
            <a:picLocks noChangeAspect="1" noChangeArrowheads="1"/>
          </p:cNvPicPr>
          <p:nvPr/>
        </p:nvPicPr>
        <p:blipFill>
          <a:blip r:embed="rId2"/>
          <a:srcRect/>
          <a:stretch>
            <a:fillRect/>
          </a:stretch>
        </p:blipFill>
        <p:spPr bwMode="auto">
          <a:xfrm>
            <a:off x="7521575" y="204788"/>
            <a:ext cx="1379538" cy="919162"/>
          </a:xfrm>
          <a:prstGeom prst="rect">
            <a:avLst/>
          </a:prstGeom>
          <a:noFill/>
          <a:ln w="9525">
            <a:noFill/>
            <a:miter lim="800000"/>
            <a:headEnd/>
            <a:tailEnd/>
          </a:ln>
        </p:spPr>
      </p:pic>
      <p:pic>
        <p:nvPicPr>
          <p:cNvPr id="294935" name="Picture 5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94936" name="Picture 5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94937" name="Picture 5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94938" name="Picture 54"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7137"/>
                                        </p:tgtEl>
                                        <p:attrNameLst>
                                          <p:attrName>style.color</p:attrName>
                                        </p:attrNameLst>
                                      </p:cBhvr>
                                      <p:by>
                                        <p:hsl h="7200000" s="0" l="0"/>
                                      </p:by>
                                    </p:animClr>
                                    <p:animClr clrSpc="hsl" dir="cw">
                                      <p:cBhvr>
                                        <p:cTn id="7" dur="500" fill="hold"/>
                                        <p:tgtEl>
                                          <p:spTgt spid="47137"/>
                                        </p:tgtEl>
                                        <p:attrNameLst>
                                          <p:attrName>fillcolor</p:attrName>
                                        </p:attrNameLst>
                                      </p:cBhvr>
                                      <p:by>
                                        <p:hsl h="7200000" s="0" l="0"/>
                                      </p:by>
                                    </p:animClr>
                                    <p:animClr clrSpc="hsl" dir="cw">
                                      <p:cBhvr>
                                        <p:cTn id="8" dur="500" fill="hold"/>
                                        <p:tgtEl>
                                          <p:spTgt spid="47137"/>
                                        </p:tgtEl>
                                        <p:attrNameLst>
                                          <p:attrName>stroke.color</p:attrName>
                                        </p:attrNameLst>
                                      </p:cBhvr>
                                      <p:by>
                                        <p:hsl h="7200000" s="0" l="0"/>
                                      </p:by>
                                    </p:animClr>
                                    <p:set>
                                      <p:cBhvr>
                                        <p:cTn id="9" dur="500" fill="hold"/>
                                        <p:tgtEl>
                                          <p:spTgt spid="4713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7136"/>
                                        </p:tgtEl>
                                        <p:attrNameLst>
                                          <p:attrName>style.color</p:attrName>
                                        </p:attrNameLst>
                                      </p:cBhvr>
                                      <p:by>
                                        <p:hsl h="7200000" s="0" l="0"/>
                                      </p:by>
                                    </p:animClr>
                                    <p:animClr clrSpc="hsl" dir="cw">
                                      <p:cBhvr>
                                        <p:cTn id="12" dur="500" fill="hold"/>
                                        <p:tgtEl>
                                          <p:spTgt spid="47136"/>
                                        </p:tgtEl>
                                        <p:attrNameLst>
                                          <p:attrName>fillcolor</p:attrName>
                                        </p:attrNameLst>
                                      </p:cBhvr>
                                      <p:by>
                                        <p:hsl h="7200000" s="0" l="0"/>
                                      </p:by>
                                    </p:animClr>
                                    <p:animClr clrSpc="hsl" dir="cw">
                                      <p:cBhvr>
                                        <p:cTn id="13" dur="500" fill="hold"/>
                                        <p:tgtEl>
                                          <p:spTgt spid="47136"/>
                                        </p:tgtEl>
                                        <p:attrNameLst>
                                          <p:attrName>stroke.color</p:attrName>
                                        </p:attrNameLst>
                                      </p:cBhvr>
                                      <p:by>
                                        <p:hsl h="7200000" s="0" l="0"/>
                                      </p:by>
                                    </p:animClr>
                                    <p:set>
                                      <p:cBhvr>
                                        <p:cTn id="14" dur="500" fill="hold"/>
                                        <p:tgtEl>
                                          <p:spTgt spid="47136"/>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7135"/>
                                        </p:tgtEl>
                                        <p:attrNameLst>
                                          <p:attrName>style.color</p:attrName>
                                        </p:attrNameLst>
                                      </p:cBhvr>
                                      <p:by>
                                        <p:hsl h="7200000" s="0" l="0"/>
                                      </p:by>
                                    </p:animClr>
                                    <p:animClr clrSpc="hsl" dir="cw">
                                      <p:cBhvr>
                                        <p:cTn id="17" dur="500" fill="hold"/>
                                        <p:tgtEl>
                                          <p:spTgt spid="47135"/>
                                        </p:tgtEl>
                                        <p:attrNameLst>
                                          <p:attrName>fillcolor</p:attrName>
                                        </p:attrNameLst>
                                      </p:cBhvr>
                                      <p:by>
                                        <p:hsl h="7200000" s="0" l="0"/>
                                      </p:by>
                                    </p:animClr>
                                    <p:animClr clrSpc="hsl" dir="cw">
                                      <p:cBhvr>
                                        <p:cTn id="18" dur="500" fill="hold"/>
                                        <p:tgtEl>
                                          <p:spTgt spid="47135"/>
                                        </p:tgtEl>
                                        <p:attrNameLst>
                                          <p:attrName>stroke.color</p:attrName>
                                        </p:attrNameLst>
                                      </p:cBhvr>
                                      <p:by>
                                        <p:hsl h="7200000" s="0" l="0"/>
                                      </p:by>
                                    </p:animClr>
                                    <p:set>
                                      <p:cBhvr>
                                        <p:cTn id="19" dur="500" fill="hold"/>
                                        <p:tgtEl>
                                          <p:spTgt spid="47135"/>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7133"/>
                                        </p:tgtEl>
                                        <p:attrNameLst>
                                          <p:attrName>style.color</p:attrName>
                                        </p:attrNameLst>
                                      </p:cBhvr>
                                      <p:by>
                                        <p:hsl h="7200000" s="0" l="0"/>
                                      </p:by>
                                    </p:animClr>
                                    <p:animClr clrSpc="hsl" dir="cw">
                                      <p:cBhvr>
                                        <p:cTn id="22" dur="500" fill="hold"/>
                                        <p:tgtEl>
                                          <p:spTgt spid="47133"/>
                                        </p:tgtEl>
                                        <p:attrNameLst>
                                          <p:attrName>fillcolor</p:attrName>
                                        </p:attrNameLst>
                                      </p:cBhvr>
                                      <p:by>
                                        <p:hsl h="7200000" s="0" l="0"/>
                                      </p:by>
                                    </p:animClr>
                                    <p:animClr clrSpc="hsl" dir="cw">
                                      <p:cBhvr>
                                        <p:cTn id="23" dur="500" fill="hold"/>
                                        <p:tgtEl>
                                          <p:spTgt spid="47133"/>
                                        </p:tgtEl>
                                        <p:attrNameLst>
                                          <p:attrName>stroke.color</p:attrName>
                                        </p:attrNameLst>
                                      </p:cBhvr>
                                      <p:by>
                                        <p:hsl h="7200000" s="0" l="0"/>
                                      </p:by>
                                    </p:animClr>
                                    <p:set>
                                      <p:cBhvr>
                                        <p:cTn id="24" dur="500" fill="hold"/>
                                        <p:tgtEl>
                                          <p:spTgt spid="47133"/>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47132"/>
                                        </p:tgtEl>
                                        <p:attrNameLst>
                                          <p:attrName>style.color</p:attrName>
                                        </p:attrNameLst>
                                      </p:cBhvr>
                                      <p:by>
                                        <p:hsl h="7200000" s="0" l="0"/>
                                      </p:by>
                                    </p:animClr>
                                    <p:animClr clrSpc="hsl" dir="cw">
                                      <p:cBhvr>
                                        <p:cTn id="27" dur="500" fill="hold"/>
                                        <p:tgtEl>
                                          <p:spTgt spid="47132"/>
                                        </p:tgtEl>
                                        <p:attrNameLst>
                                          <p:attrName>fillcolor</p:attrName>
                                        </p:attrNameLst>
                                      </p:cBhvr>
                                      <p:by>
                                        <p:hsl h="7200000" s="0" l="0"/>
                                      </p:by>
                                    </p:animClr>
                                    <p:animClr clrSpc="hsl" dir="cw">
                                      <p:cBhvr>
                                        <p:cTn id="28" dur="500" fill="hold"/>
                                        <p:tgtEl>
                                          <p:spTgt spid="47132"/>
                                        </p:tgtEl>
                                        <p:attrNameLst>
                                          <p:attrName>stroke.color</p:attrName>
                                        </p:attrNameLst>
                                      </p:cBhvr>
                                      <p:by>
                                        <p:hsl h="7200000" s="0" l="0"/>
                                      </p:by>
                                    </p:animClr>
                                    <p:set>
                                      <p:cBhvr>
                                        <p:cTn id="29" dur="500" fill="hold"/>
                                        <p:tgtEl>
                                          <p:spTgt spid="47132"/>
                                        </p:tgtEl>
                                        <p:attrNameLst>
                                          <p:attrName>fill.type</p:attrName>
                                        </p:attrNameLst>
                                      </p:cBhvr>
                                      <p:to>
                                        <p:strVal val="solid"/>
                                      </p:to>
                                    </p:set>
                                  </p:childTnLst>
                                </p:cTn>
                              </p:par>
                              <p:par>
                                <p:cTn id="30" presetID="21" presetClass="emph" presetSubtype="0" fill="hold" grpId="0" nodeType="withEffect">
                                  <p:stCondLst>
                                    <p:cond delay="0"/>
                                  </p:stCondLst>
                                  <p:childTnLst>
                                    <p:animClr clrSpc="hsl" dir="cw">
                                      <p:cBhvr override="childStyle">
                                        <p:cTn id="31" dur="500" fill="hold"/>
                                        <p:tgtEl>
                                          <p:spTgt spid="47131"/>
                                        </p:tgtEl>
                                        <p:attrNameLst>
                                          <p:attrName>style.color</p:attrName>
                                        </p:attrNameLst>
                                      </p:cBhvr>
                                      <p:by>
                                        <p:hsl h="7200000" s="0" l="0"/>
                                      </p:by>
                                    </p:animClr>
                                    <p:animClr clrSpc="hsl" dir="cw">
                                      <p:cBhvr>
                                        <p:cTn id="32" dur="500" fill="hold"/>
                                        <p:tgtEl>
                                          <p:spTgt spid="47131"/>
                                        </p:tgtEl>
                                        <p:attrNameLst>
                                          <p:attrName>fillcolor</p:attrName>
                                        </p:attrNameLst>
                                      </p:cBhvr>
                                      <p:by>
                                        <p:hsl h="7200000" s="0" l="0"/>
                                      </p:by>
                                    </p:animClr>
                                    <p:animClr clrSpc="hsl" dir="cw">
                                      <p:cBhvr>
                                        <p:cTn id="33" dur="500" fill="hold"/>
                                        <p:tgtEl>
                                          <p:spTgt spid="47131"/>
                                        </p:tgtEl>
                                        <p:attrNameLst>
                                          <p:attrName>stroke.color</p:attrName>
                                        </p:attrNameLst>
                                      </p:cBhvr>
                                      <p:by>
                                        <p:hsl h="7200000" s="0" l="0"/>
                                      </p:by>
                                    </p:animClr>
                                    <p:set>
                                      <p:cBhvr>
                                        <p:cTn id="34" dur="500" fill="hold"/>
                                        <p:tgtEl>
                                          <p:spTgt spid="47131"/>
                                        </p:tgtEl>
                                        <p:attrNameLst>
                                          <p:attrName>fill.type</p:attrName>
                                        </p:attrNameLst>
                                      </p:cBhvr>
                                      <p:to>
                                        <p:strVal val="solid"/>
                                      </p:to>
                                    </p:set>
                                  </p:childTnLst>
                                </p:cTn>
                              </p:par>
                              <p:par>
                                <p:cTn id="35" presetID="21" presetClass="emph" presetSubtype="0" fill="hold" grpId="0" nodeType="withEffect">
                                  <p:stCondLst>
                                    <p:cond delay="0"/>
                                  </p:stCondLst>
                                  <p:childTnLst>
                                    <p:animClr clrSpc="hsl" dir="cw">
                                      <p:cBhvr override="childStyle">
                                        <p:cTn id="36" dur="500" fill="hold"/>
                                        <p:tgtEl>
                                          <p:spTgt spid="47130"/>
                                        </p:tgtEl>
                                        <p:attrNameLst>
                                          <p:attrName>style.color</p:attrName>
                                        </p:attrNameLst>
                                      </p:cBhvr>
                                      <p:by>
                                        <p:hsl h="7200000" s="0" l="0"/>
                                      </p:by>
                                    </p:animClr>
                                    <p:animClr clrSpc="hsl" dir="cw">
                                      <p:cBhvr>
                                        <p:cTn id="37" dur="500" fill="hold"/>
                                        <p:tgtEl>
                                          <p:spTgt spid="47130"/>
                                        </p:tgtEl>
                                        <p:attrNameLst>
                                          <p:attrName>fillcolor</p:attrName>
                                        </p:attrNameLst>
                                      </p:cBhvr>
                                      <p:by>
                                        <p:hsl h="7200000" s="0" l="0"/>
                                      </p:by>
                                    </p:animClr>
                                    <p:animClr clrSpc="hsl" dir="cw">
                                      <p:cBhvr>
                                        <p:cTn id="38" dur="500" fill="hold"/>
                                        <p:tgtEl>
                                          <p:spTgt spid="47130"/>
                                        </p:tgtEl>
                                        <p:attrNameLst>
                                          <p:attrName>stroke.color</p:attrName>
                                        </p:attrNameLst>
                                      </p:cBhvr>
                                      <p:by>
                                        <p:hsl h="7200000" s="0" l="0"/>
                                      </p:by>
                                    </p:animClr>
                                    <p:set>
                                      <p:cBhvr>
                                        <p:cTn id="39" dur="500" fill="hold"/>
                                        <p:tgtEl>
                                          <p:spTgt spid="47130"/>
                                        </p:tgtEl>
                                        <p:attrNameLst>
                                          <p:attrName>fill.type</p:attrName>
                                        </p:attrNameLst>
                                      </p:cBhvr>
                                      <p:to>
                                        <p:strVal val="solid"/>
                                      </p:to>
                                    </p:set>
                                  </p:childTnLst>
                                </p:cTn>
                              </p:par>
                              <p:par>
                                <p:cTn id="40" presetID="21" presetClass="emph" presetSubtype="0" fill="hold" grpId="0" nodeType="withEffect">
                                  <p:stCondLst>
                                    <p:cond delay="0"/>
                                  </p:stCondLst>
                                  <p:childTnLst>
                                    <p:animClr clrSpc="hsl" dir="cw">
                                      <p:cBhvr override="childStyle">
                                        <p:cTn id="41" dur="500" fill="hold"/>
                                        <p:tgtEl>
                                          <p:spTgt spid="47134"/>
                                        </p:tgtEl>
                                        <p:attrNameLst>
                                          <p:attrName>style.color</p:attrName>
                                        </p:attrNameLst>
                                      </p:cBhvr>
                                      <p:by>
                                        <p:hsl h="7200000" s="0" l="0"/>
                                      </p:by>
                                    </p:animClr>
                                    <p:animClr clrSpc="hsl" dir="cw">
                                      <p:cBhvr>
                                        <p:cTn id="42" dur="500" fill="hold"/>
                                        <p:tgtEl>
                                          <p:spTgt spid="47134"/>
                                        </p:tgtEl>
                                        <p:attrNameLst>
                                          <p:attrName>fillcolor</p:attrName>
                                        </p:attrNameLst>
                                      </p:cBhvr>
                                      <p:by>
                                        <p:hsl h="7200000" s="0" l="0"/>
                                      </p:by>
                                    </p:animClr>
                                    <p:animClr clrSpc="hsl" dir="cw">
                                      <p:cBhvr>
                                        <p:cTn id="43" dur="500" fill="hold"/>
                                        <p:tgtEl>
                                          <p:spTgt spid="47134"/>
                                        </p:tgtEl>
                                        <p:attrNameLst>
                                          <p:attrName>stroke.color</p:attrName>
                                        </p:attrNameLst>
                                      </p:cBhvr>
                                      <p:by>
                                        <p:hsl h="7200000" s="0" l="0"/>
                                      </p:by>
                                    </p:animClr>
                                    <p:set>
                                      <p:cBhvr>
                                        <p:cTn id="44" dur="500" fill="hold"/>
                                        <p:tgtEl>
                                          <p:spTgt spid="471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0" grpId="0" animBg="1"/>
      <p:bldP spid="47131" grpId="0" animBg="1"/>
      <p:bldP spid="47132" grpId="0" animBg="1"/>
      <p:bldP spid="47133" grpId="0" animBg="1"/>
      <p:bldP spid="47134" grpId="0" animBg="1"/>
      <p:bldP spid="47135" grpId="0" animBg="1"/>
      <p:bldP spid="47136" grpId="0" animBg="1"/>
      <p:bldP spid="47137"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fr-FR" smtClean="0"/>
              <a:t>Réponses : A, B, C, D, E, F, G, H</a:t>
            </a:r>
          </a:p>
        </p:txBody>
      </p:sp>
      <p:sp>
        <p:nvSpPr>
          <p:cNvPr id="29593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82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235325"/>
            <a:ext cx="8150225" cy="2014538"/>
          </a:xfrm>
          <a:prstGeom prst="rect">
            <a:avLst/>
          </a:prstGeom>
          <a:noFill/>
          <a:ln w="9525">
            <a:noFill/>
            <a:miter lim="800000"/>
            <a:headEnd/>
            <a:tailEnd/>
          </a:ln>
        </p:spPr>
        <p:txBody>
          <a:bodyPr>
            <a:spAutoFit/>
          </a:bodyPr>
          <a:lstStyle/>
          <a:p>
            <a:pPr algn="ctr"/>
            <a:r>
              <a:rPr lang="fr-FR"/>
              <a:t>Dans un contexte concurrentiel et face aux perpétuels changements de leur environnement, les entreprises mènent une réflexion sur </a:t>
            </a:r>
            <a:r>
              <a:rPr lang="fr-FR">
                <a:solidFill>
                  <a:schemeClr val="accent2"/>
                </a:solidFill>
              </a:rPr>
              <a:t>l’innovation</a:t>
            </a:r>
            <a:r>
              <a:rPr lang="fr-FR"/>
              <a:t> qui est essentielle pour </a:t>
            </a:r>
            <a:r>
              <a:rPr lang="fr-FR">
                <a:solidFill>
                  <a:schemeClr val="accent2"/>
                </a:solidFill>
              </a:rPr>
              <a:t>assurer leur croissance et leur développement</a:t>
            </a:r>
            <a:r>
              <a:rPr lang="fr-FR"/>
              <a:t>. </a:t>
            </a:r>
          </a:p>
          <a:p>
            <a:pPr algn="ctr"/>
            <a:endParaRPr lang="fr-FR"/>
          </a:p>
          <a:p>
            <a:pPr algn="ctr"/>
            <a:r>
              <a:rPr lang="fr-FR"/>
              <a:t>Elles peuvent, grâce à l’innovation, développer une </a:t>
            </a:r>
            <a:r>
              <a:rPr lang="fr-FR">
                <a:solidFill>
                  <a:schemeClr val="accent2"/>
                </a:solidFill>
              </a:rPr>
              <a:t>compétitivité durable</a:t>
            </a:r>
            <a:r>
              <a:rPr lang="fr-FR"/>
              <a:t>. Mener une démarche RSE inscrit l’entreprise dans </a:t>
            </a:r>
            <a:r>
              <a:rPr lang="fr-FR">
                <a:solidFill>
                  <a:schemeClr val="accent2"/>
                </a:solidFill>
              </a:rPr>
              <a:t>un cycle d’innovation permanente</a:t>
            </a:r>
            <a:r>
              <a:rPr lang="fr-FR"/>
              <a:t>. </a:t>
            </a:r>
          </a:p>
        </p:txBody>
      </p:sp>
      <p:pic>
        <p:nvPicPr>
          <p:cNvPr id="295941" name="Picture 6" descr="innovation"/>
          <p:cNvPicPr>
            <a:picLocks noChangeAspect="1" noChangeArrowheads="1"/>
          </p:cNvPicPr>
          <p:nvPr/>
        </p:nvPicPr>
        <p:blipFill>
          <a:blip r:embed="rId2"/>
          <a:srcRect/>
          <a:stretch>
            <a:fillRect/>
          </a:stretch>
        </p:blipFill>
        <p:spPr bwMode="auto">
          <a:xfrm>
            <a:off x="7521575" y="204788"/>
            <a:ext cx="1379538" cy="919162"/>
          </a:xfrm>
          <a:prstGeom prst="rect">
            <a:avLst/>
          </a:prstGeom>
          <a:noFill/>
          <a:ln w="9525">
            <a:noFill/>
            <a:miter lim="800000"/>
            <a:headEnd/>
            <a:tailEnd/>
          </a:ln>
        </p:spPr>
      </p:pic>
      <p:sp>
        <p:nvSpPr>
          <p:cNvPr id="100359" name="Text Box 7"/>
          <p:cNvSpPr txBox="1">
            <a:spLocks noChangeArrowheads="1"/>
          </p:cNvSpPr>
          <p:nvPr/>
        </p:nvSpPr>
        <p:spPr bwMode="auto">
          <a:xfrm>
            <a:off x="5708650" y="6535738"/>
            <a:ext cx="4362450" cy="244475"/>
          </a:xfrm>
          <a:prstGeom prst="rect">
            <a:avLst/>
          </a:prstGeom>
          <a:noFill/>
          <a:ln w="9525">
            <a:noFill/>
            <a:miter lim="800000"/>
            <a:headEnd/>
            <a:tailEnd/>
          </a:ln>
        </p:spPr>
        <p:txBody>
          <a:bodyPr>
            <a:spAutoFit/>
          </a:bodyPr>
          <a:lstStyle/>
          <a:p>
            <a:r>
              <a:rPr lang="fr-FR" sz="1000">
                <a:solidFill>
                  <a:schemeClr val="tx2"/>
                </a:solidFill>
              </a:rPr>
              <a:t>Source :  Management de l’Innovation – PEA Consulting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4000"/>
                            </p:stCondLst>
                            <p:childTnLst>
                              <p:par>
                                <p:cTn id="17" presetID="1" presetClass="entr" presetSubtype="0" fill="hold" grpId="0" nodeType="afterEffect">
                                  <p:stCondLst>
                                    <p:cond delay="500"/>
                                  </p:stCondLst>
                                  <p:childTnLst>
                                    <p:set>
                                      <p:cBhvr>
                                        <p:cTn id="18" dur="1" fill="hold">
                                          <p:stCondLst>
                                            <p:cond delay="0"/>
                                          </p:stCondLst>
                                        </p:cTn>
                                        <p:tgtEl>
                                          <p:spTgt spid="100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00359" grpId="0"/>
    </p:bldLst>
  </p:timing>
</p:sld>
</file>

<file path=ppt/slides/slide2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1" name="Titre 1"/>
          <p:cNvSpPr>
            <a:spLocks noGrp="1"/>
          </p:cNvSpPr>
          <p:nvPr>
            <p:ph type="title" idx="4294967295"/>
          </p:nvPr>
        </p:nvSpPr>
        <p:spPr/>
        <p:txBody>
          <a:bodyPr/>
          <a:lstStyle/>
          <a:p>
            <a:pPr eaLnBrk="1" hangingPunct="1"/>
            <a:r>
              <a:rPr lang="fr-FR" sz="2000" b="1" smtClean="0"/>
              <a:t>Au sein d’une entreprise, quelles sont les tâches de la fonction Recherche et Développement ?</a:t>
            </a:r>
            <a:r>
              <a:rPr lang="fr-FR" smtClean="0"/>
              <a:t> </a:t>
            </a:r>
          </a:p>
        </p:txBody>
      </p:sp>
      <p:sp>
        <p:nvSpPr>
          <p:cNvPr id="2969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veille technologique</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Définir la stratégie d’innovation</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Gérer les ressources dédiées aux projets</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Protéger les innovations à l’aide des brevets</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Développer (ou faire développer) des technologies spécifiques</a:t>
            </a:r>
          </a:p>
        </p:txBody>
      </p:sp>
      <p:pic>
        <p:nvPicPr>
          <p:cNvPr id="296969" name="Picture 81"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96970" name="Picture 82"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96971" name="Picture 83"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2007"/>
                                        </p:tgtEl>
                                        <p:attrNameLst>
                                          <p:attrName>style.color</p:attrName>
                                        </p:attrNameLst>
                                      </p:cBhvr>
                                      <p:by>
                                        <p:hsl h="7200000" s="0" l="0"/>
                                      </p:by>
                                    </p:animClr>
                                    <p:animClr clrSpc="hsl" dir="cw">
                                      <p:cBhvr>
                                        <p:cTn id="7" dur="500" fill="hold"/>
                                        <p:tgtEl>
                                          <p:spTgt spid="42007"/>
                                        </p:tgtEl>
                                        <p:attrNameLst>
                                          <p:attrName>fillcolor</p:attrName>
                                        </p:attrNameLst>
                                      </p:cBhvr>
                                      <p:by>
                                        <p:hsl h="7200000" s="0" l="0"/>
                                      </p:by>
                                    </p:animClr>
                                    <p:animClr clrSpc="hsl" dir="cw">
                                      <p:cBhvr>
                                        <p:cTn id="8" dur="500" fill="hold"/>
                                        <p:tgtEl>
                                          <p:spTgt spid="42007"/>
                                        </p:tgtEl>
                                        <p:attrNameLst>
                                          <p:attrName>stroke.color</p:attrName>
                                        </p:attrNameLst>
                                      </p:cBhvr>
                                      <p:by>
                                        <p:hsl h="7200000" s="0" l="0"/>
                                      </p:by>
                                    </p:animClr>
                                    <p:set>
                                      <p:cBhvr>
                                        <p:cTn id="9" dur="500" fill="hold"/>
                                        <p:tgtEl>
                                          <p:spTgt spid="4200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2008"/>
                                        </p:tgtEl>
                                        <p:attrNameLst>
                                          <p:attrName>style.color</p:attrName>
                                        </p:attrNameLst>
                                      </p:cBhvr>
                                      <p:by>
                                        <p:hsl h="7200000" s="0" l="0"/>
                                      </p:by>
                                    </p:animClr>
                                    <p:animClr clrSpc="hsl" dir="cw">
                                      <p:cBhvr>
                                        <p:cTn id="12" dur="500" fill="hold"/>
                                        <p:tgtEl>
                                          <p:spTgt spid="42008"/>
                                        </p:tgtEl>
                                        <p:attrNameLst>
                                          <p:attrName>fillcolor</p:attrName>
                                        </p:attrNameLst>
                                      </p:cBhvr>
                                      <p:by>
                                        <p:hsl h="7200000" s="0" l="0"/>
                                      </p:by>
                                    </p:animClr>
                                    <p:animClr clrSpc="hsl" dir="cw">
                                      <p:cBhvr>
                                        <p:cTn id="13" dur="500" fill="hold"/>
                                        <p:tgtEl>
                                          <p:spTgt spid="42008"/>
                                        </p:tgtEl>
                                        <p:attrNameLst>
                                          <p:attrName>stroke.color</p:attrName>
                                        </p:attrNameLst>
                                      </p:cBhvr>
                                      <p:by>
                                        <p:hsl h="7200000" s="0" l="0"/>
                                      </p:by>
                                    </p:animClr>
                                    <p:set>
                                      <p:cBhvr>
                                        <p:cTn id="14" dur="500" fill="hold"/>
                                        <p:tgtEl>
                                          <p:spTgt spid="42008"/>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2009"/>
                                        </p:tgtEl>
                                        <p:attrNameLst>
                                          <p:attrName>style.color</p:attrName>
                                        </p:attrNameLst>
                                      </p:cBhvr>
                                      <p:by>
                                        <p:hsl h="7200000" s="0" l="0"/>
                                      </p:by>
                                    </p:animClr>
                                    <p:animClr clrSpc="hsl" dir="cw">
                                      <p:cBhvr>
                                        <p:cTn id="17" dur="500" fill="hold"/>
                                        <p:tgtEl>
                                          <p:spTgt spid="42009"/>
                                        </p:tgtEl>
                                        <p:attrNameLst>
                                          <p:attrName>fillcolor</p:attrName>
                                        </p:attrNameLst>
                                      </p:cBhvr>
                                      <p:by>
                                        <p:hsl h="7200000" s="0" l="0"/>
                                      </p:by>
                                    </p:animClr>
                                    <p:animClr clrSpc="hsl" dir="cw">
                                      <p:cBhvr>
                                        <p:cTn id="18" dur="500" fill="hold"/>
                                        <p:tgtEl>
                                          <p:spTgt spid="42009"/>
                                        </p:tgtEl>
                                        <p:attrNameLst>
                                          <p:attrName>stroke.color</p:attrName>
                                        </p:attrNameLst>
                                      </p:cBhvr>
                                      <p:by>
                                        <p:hsl h="7200000" s="0" l="0"/>
                                      </p:by>
                                    </p:animClr>
                                    <p:set>
                                      <p:cBhvr>
                                        <p:cTn id="19" dur="500" fill="hold"/>
                                        <p:tgtEl>
                                          <p:spTgt spid="42009"/>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2010"/>
                                        </p:tgtEl>
                                        <p:attrNameLst>
                                          <p:attrName>style.color</p:attrName>
                                        </p:attrNameLst>
                                      </p:cBhvr>
                                      <p:by>
                                        <p:hsl h="7200000" s="0" l="0"/>
                                      </p:by>
                                    </p:animClr>
                                    <p:animClr clrSpc="hsl" dir="cw">
                                      <p:cBhvr>
                                        <p:cTn id="22" dur="500" fill="hold"/>
                                        <p:tgtEl>
                                          <p:spTgt spid="42010"/>
                                        </p:tgtEl>
                                        <p:attrNameLst>
                                          <p:attrName>fillcolor</p:attrName>
                                        </p:attrNameLst>
                                      </p:cBhvr>
                                      <p:by>
                                        <p:hsl h="7200000" s="0" l="0"/>
                                      </p:by>
                                    </p:animClr>
                                    <p:animClr clrSpc="hsl" dir="cw">
                                      <p:cBhvr>
                                        <p:cTn id="23" dur="500" fill="hold"/>
                                        <p:tgtEl>
                                          <p:spTgt spid="42010"/>
                                        </p:tgtEl>
                                        <p:attrNameLst>
                                          <p:attrName>stroke.color</p:attrName>
                                        </p:attrNameLst>
                                      </p:cBhvr>
                                      <p:by>
                                        <p:hsl h="7200000" s="0" l="0"/>
                                      </p:by>
                                    </p:animClr>
                                    <p:set>
                                      <p:cBhvr>
                                        <p:cTn id="24" dur="500" fill="hold"/>
                                        <p:tgtEl>
                                          <p:spTgt spid="42010"/>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42011"/>
                                        </p:tgtEl>
                                        <p:attrNameLst>
                                          <p:attrName>style.color</p:attrName>
                                        </p:attrNameLst>
                                      </p:cBhvr>
                                      <p:by>
                                        <p:hsl h="7200000" s="0" l="0"/>
                                      </p:by>
                                    </p:animClr>
                                    <p:animClr clrSpc="hsl" dir="cw">
                                      <p:cBhvr>
                                        <p:cTn id="27" dur="500" fill="hold"/>
                                        <p:tgtEl>
                                          <p:spTgt spid="42011"/>
                                        </p:tgtEl>
                                        <p:attrNameLst>
                                          <p:attrName>fillcolor</p:attrName>
                                        </p:attrNameLst>
                                      </p:cBhvr>
                                      <p:by>
                                        <p:hsl h="7200000" s="0" l="0"/>
                                      </p:by>
                                    </p:animClr>
                                    <p:animClr clrSpc="hsl" dir="cw">
                                      <p:cBhvr>
                                        <p:cTn id="28" dur="500" fill="hold"/>
                                        <p:tgtEl>
                                          <p:spTgt spid="42011"/>
                                        </p:tgtEl>
                                        <p:attrNameLst>
                                          <p:attrName>stroke.color</p:attrName>
                                        </p:attrNameLst>
                                      </p:cBhvr>
                                      <p:by>
                                        <p:hsl h="7200000" s="0" l="0"/>
                                      </p:by>
                                    </p:animClr>
                                    <p:set>
                                      <p:cBhvr>
                                        <p:cTn id="29" dur="500" fill="hold"/>
                                        <p:tgtEl>
                                          <p:spTgt spid="42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08" grpId="0" animBg="1"/>
      <p:bldP spid="42009" grpId="0" animBg="1"/>
      <p:bldP spid="42010" grpId="0" animBg="1"/>
      <p:bldP spid="42011"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a:t>
            </a:r>
          </a:p>
        </p:txBody>
      </p:sp>
      <p:sp>
        <p:nvSpPr>
          <p:cNvPr id="29798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83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111500"/>
            <a:ext cx="8150225" cy="1465263"/>
          </a:xfrm>
          <a:prstGeom prst="rect">
            <a:avLst/>
          </a:prstGeom>
          <a:noFill/>
          <a:ln w="9525">
            <a:noFill/>
            <a:miter lim="800000"/>
            <a:headEnd/>
            <a:tailEnd/>
          </a:ln>
        </p:spPr>
        <p:txBody>
          <a:bodyPr>
            <a:spAutoFit/>
          </a:bodyPr>
          <a:lstStyle/>
          <a:p>
            <a:pPr algn="ctr"/>
            <a:r>
              <a:rPr lang="fr-FR"/>
              <a:t>La direction recherche et développement est le </a:t>
            </a:r>
            <a:r>
              <a:rPr lang="fr-FR">
                <a:solidFill>
                  <a:schemeClr val="accent2"/>
                </a:solidFill>
              </a:rPr>
              <a:t>moteur de la stratégie d’innovation</a:t>
            </a:r>
            <a:r>
              <a:rPr lang="fr-FR"/>
              <a:t>, clé de la compétitivité de l’entreprise.</a:t>
            </a:r>
            <a:r>
              <a:rPr lang="fr-FR" b="1"/>
              <a:t> </a:t>
            </a:r>
            <a:r>
              <a:rPr lang="fr-FR"/>
              <a:t>La fonction direction recherche et développement a pour objectif de permettre à l'entreprise </a:t>
            </a:r>
            <a:r>
              <a:rPr lang="fr-FR">
                <a:solidFill>
                  <a:schemeClr val="accent2"/>
                </a:solidFill>
              </a:rPr>
              <a:t>d'adapter en permanence ses produits ou ses process et d'en créer de nouveaux pour répondre aux besoins du marché</a:t>
            </a:r>
            <a:r>
              <a:rPr lang="fr-FR"/>
              <a:t>.</a:t>
            </a:r>
          </a:p>
        </p:txBody>
      </p:sp>
      <p:pic>
        <p:nvPicPr>
          <p:cNvPr id="297989" name="Picture 6" descr="VAleurs 3"/>
          <p:cNvPicPr>
            <a:picLocks noChangeAspect="1" noChangeArrowheads="1"/>
          </p:cNvPicPr>
          <p:nvPr/>
        </p:nvPicPr>
        <p:blipFill>
          <a:blip r:embed="rId2"/>
          <a:srcRect/>
          <a:stretch>
            <a:fillRect/>
          </a:stretch>
        </p:blipFill>
        <p:spPr bwMode="auto">
          <a:xfrm>
            <a:off x="8026400" y="230188"/>
            <a:ext cx="890588" cy="88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9009" name="Titre 1"/>
          <p:cNvSpPr>
            <a:spLocks noGrp="1"/>
          </p:cNvSpPr>
          <p:nvPr>
            <p:ph type="title" idx="4294967295"/>
          </p:nvPr>
        </p:nvSpPr>
        <p:spPr/>
        <p:txBody>
          <a:bodyPr/>
          <a:lstStyle/>
          <a:p>
            <a:pPr eaLnBrk="1" hangingPunct="1"/>
            <a:r>
              <a:rPr lang="fr-FR" sz="2400" b="1" smtClean="0"/>
              <a:t>Parmi ces affirmations, lesquelles sont vraies ?</a:t>
            </a:r>
            <a:r>
              <a:rPr lang="fr-FR" smtClean="0"/>
              <a:t> </a:t>
            </a:r>
          </a:p>
        </p:txBody>
      </p:sp>
      <p:sp>
        <p:nvSpPr>
          <p:cNvPr id="29901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84</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76238" y="2398713"/>
            <a:ext cx="8462962"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démarche RSE est considérée comme performante dès que la somme des coûts évités est supérieure aux coûts de sa mise en œuvre </a:t>
            </a:r>
          </a:p>
        </p:txBody>
      </p:sp>
      <p:sp>
        <p:nvSpPr>
          <p:cNvPr id="48151" name="AutoShape 23"/>
          <p:cNvSpPr>
            <a:spLocks noChangeArrowheads="1"/>
          </p:cNvSpPr>
          <p:nvPr/>
        </p:nvSpPr>
        <p:spPr bwMode="auto">
          <a:xfrm>
            <a:off x="404813" y="31718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La démarche RSE n’est jamais rentable </a:t>
            </a:r>
          </a:p>
        </p:txBody>
      </p:sp>
      <p:sp>
        <p:nvSpPr>
          <p:cNvPr id="48152" name="AutoShape 24"/>
          <p:cNvSpPr>
            <a:spLocks noChangeArrowheads="1"/>
          </p:cNvSpPr>
          <p:nvPr/>
        </p:nvSpPr>
        <p:spPr bwMode="auto">
          <a:xfrm>
            <a:off x="404813" y="3651250"/>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Certaines plus values de la démarche RSE sont difficiles à chiffrer</a:t>
            </a:r>
          </a:p>
        </p:txBody>
      </p:sp>
      <p:sp>
        <p:nvSpPr>
          <p:cNvPr id="48153" name="AutoShape 25"/>
          <p:cNvSpPr>
            <a:spLocks noChangeArrowheads="1"/>
          </p:cNvSpPr>
          <p:nvPr/>
        </p:nvSpPr>
        <p:spPr bwMode="auto">
          <a:xfrm>
            <a:off x="419100" y="4141788"/>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Le peu de visibilité du retour sur investissement est le frein principal aux projets RSE</a:t>
            </a:r>
          </a:p>
        </p:txBody>
      </p:sp>
      <p:pic>
        <p:nvPicPr>
          <p:cNvPr id="299016" name="Picture 46" descr="VAleurs 3"/>
          <p:cNvPicPr>
            <a:picLocks noChangeAspect="1" noChangeArrowheads="1"/>
          </p:cNvPicPr>
          <p:nvPr/>
        </p:nvPicPr>
        <p:blipFill>
          <a:blip r:embed="rId2"/>
          <a:srcRect/>
          <a:stretch>
            <a:fillRect/>
          </a:stretch>
        </p:blipFill>
        <p:spPr bwMode="auto">
          <a:xfrm>
            <a:off x="8026400" y="230188"/>
            <a:ext cx="890588" cy="889000"/>
          </a:xfrm>
          <a:prstGeom prst="rect">
            <a:avLst/>
          </a:prstGeom>
          <a:noFill/>
          <a:ln w="9525">
            <a:noFill/>
            <a:miter lim="800000"/>
            <a:headEnd/>
            <a:tailEnd/>
          </a:ln>
        </p:spPr>
      </p:pic>
      <p:pic>
        <p:nvPicPr>
          <p:cNvPr id="299017" name="Picture 47"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99018" name="Picture 48"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99019" name="Picture 49"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299020" name="Picture 50"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8150"/>
                                        </p:tgtEl>
                                        <p:attrNameLst>
                                          <p:attrName>style.color</p:attrName>
                                        </p:attrNameLst>
                                      </p:cBhvr>
                                      <p:by>
                                        <p:hsl h="7200000" s="0" l="0"/>
                                      </p:by>
                                    </p:animClr>
                                    <p:animClr clrSpc="hsl" dir="cw">
                                      <p:cBhvr>
                                        <p:cTn id="7" dur="500" fill="hold"/>
                                        <p:tgtEl>
                                          <p:spTgt spid="48150"/>
                                        </p:tgtEl>
                                        <p:attrNameLst>
                                          <p:attrName>fillcolor</p:attrName>
                                        </p:attrNameLst>
                                      </p:cBhvr>
                                      <p:by>
                                        <p:hsl h="7200000" s="0" l="0"/>
                                      </p:by>
                                    </p:animClr>
                                    <p:animClr clrSpc="hsl" dir="cw">
                                      <p:cBhvr>
                                        <p:cTn id="8" dur="500" fill="hold"/>
                                        <p:tgtEl>
                                          <p:spTgt spid="48150"/>
                                        </p:tgtEl>
                                        <p:attrNameLst>
                                          <p:attrName>stroke.color</p:attrName>
                                        </p:attrNameLst>
                                      </p:cBhvr>
                                      <p:by>
                                        <p:hsl h="7200000" s="0" l="0"/>
                                      </p:by>
                                    </p:animClr>
                                    <p:set>
                                      <p:cBhvr>
                                        <p:cTn id="9" dur="500" fill="hold"/>
                                        <p:tgtEl>
                                          <p:spTgt spid="48150"/>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8152"/>
                                        </p:tgtEl>
                                        <p:attrNameLst>
                                          <p:attrName>style.color</p:attrName>
                                        </p:attrNameLst>
                                      </p:cBhvr>
                                      <p:by>
                                        <p:hsl h="7200000" s="0" l="0"/>
                                      </p:by>
                                    </p:animClr>
                                    <p:animClr clrSpc="hsl" dir="cw">
                                      <p:cBhvr>
                                        <p:cTn id="12" dur="500" fill="hold"/>
                                        <p:tgtEl>
                                          <p:spTgt spid="48152"/>
                                        </p:tgtEl>
                                        <p:attrNameLst>
                                          <p:attrName>fillcolor</p:attrName>
                                        </p:attrNameLst>
                                      </p:cBhvr>
                                      <p:by>
                                        <p:hsl h="7200000" s="0" l="0"/>
                                      </p:by>
                                    </p:animClr>
                                    <p:animClr clrSpc="hsl" dir="cw">
                                      <p:cBhvr>
                                        <p:cTn id="13" dur="500" fill="hold"/>
                                        <p:tgtEl>
                                          <p:spTgt spid="48152"/>
                                        </p:tgtEl>
                                        <p:attrNameLst>
                                          <p:attrName>stroke.color</p:attrName>
                                        </p:attrNameLst>
                                      </p:cBhvr>
                                      <p:by>
                                        <p:hsl h="7200000" s="0" l="0"/>
                                      </p:by>
                                    </p:animClr>
                                    <p:set>
                                      <p:cBhvr>
                                        <p:cTn id="14" dur="500" fill="hold"/>
                                        <p:tgtEl>
                                          <p:spTgt spid="48152"/>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8153"/>
                                        </p:tgtEl>
                                        <p:attrNameLst>
                                          <p:attrName>style.color</p:attrName>
                                        </p:attrNameLst>
                                      </p:cBhvr>
                                      <p:by>
                                        <p:hsl h="7200000" s="0" l="0"/>
                                      </p:by>
                                    </p:animClr>
                                    <p:animClr clrSpc="hsl" dir="cw">
                                      <p:cBhvr>
                                        <p:cTn id="17" dur="500" fill="hold"/>
                                        <p:tgtEl>
                                          <p:spTgt spid="48153"/>
                                        </p:tgtEl>
                                        <p:attrNameLst>
                                          <p:attrName>fillcolor</p:attrName>
                                        </p:attrNameLst>
                                      </p:cBhvr>
                                      <p:by>
                                        <p:hsl h="7200000" s="0" l="0"/>
                                      </p:by>
                                    </p:animClr>
                                    <p:animClr clrSpc="hsl" dir="cw">
                                      <p:cBhvr>
                                        <p:cTn id="18" dur="500" fill="hold"/>
                                        <p:tgtEl>
                                          <p:spTgt spid="48153"/>
                                        </p:tgtEl>
                                        <p:attrNameLst>
                                          <p:attrName>stroke.color</p:attrName>
                                        </p:attrNameLst>
                                      </p:cBhvr>
                                      <p:by>
                                        <p:hsl h="7200000" s="0" l="0"/>
                                      </p:by>
                                    </p:animClr>
                                    <p:set>
                                      <p:cBhvr>
                                        <p:cTn id="19" dur="500" fill="hold"/>
                                        <p:tgtEl>
                                          <p:spTgt spid="48153"/>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8151"/>
                                        </p:tgtEl>
                                        <p:attrNameLst>
                                          <p:attrName>style.color</p:attrName>
                                        </p:attrNameLst>
                                      </p:cBhvr>
                                      <p:by>
                                        <p:hsl h="0" s="-70588" l="0"/>
                                      </p:by>
                                    </p:animClr>
                                    <p:animClr clrSpc="hsl" dir="cw">
                                      <p:cBhvr>
                                        <p:cTn id="22" dur="500" fill="hold"/>
                                        <p:tgtEl>
                                          <p:spTgt spid="48151"/>
                                        </p:tgtEl>
                                        <p:attrNameLst>
                                          <p:attrName>fillcolor</p:attrName>
                                        </p:attrNameLst>
                                      </p:cBhvr>
                                      <p:by>
                                        <p:hsl h="0" s="-70588" l="0"/>
                                      </p:by>
                                    </p:animClr>
                                    <p:animClr clrSpc="hsl" dir="cw">
                                      <p:cBhvr>
                                        <p:cTn id="23" dur="500" fill="hold"/>
                                        <p:tgtEl>
                                          <p:spTgt spid="48151"/>
                                        </p:tgtEl>
                                        <p:attrNameLst>
                                          <p:attrName>stroke.color</p:attrName>
                                        </p:attrNameLst>
                                      </p:cBhvr>
                                      <p:by>
                                        <p:hsl h="0" s="-70588" l="0"/>
                                      </p:by>
                                    </p:animClr>
                                    <p:set>
                                      <p:cBhvr>
                                        <p:cTn id="24" dur="500" fill="hold"/>
                                        <p:tgtEl>
                                          <p:spTgt spid="481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1" grpId="0" animBg="1"/>
      <p:bldP spid="48152" grpId="0" animBg="1"/>
      <p:bldP spid="48153"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fr-FR" smtClean="0"/>
              <a:t>Réponses : A, C, D</a:t>
            </a:r>
          </a:p>
        </p:txBody>
      </p:sp>
      <p:sp>
        <p:nvSpPr>
          <p:cNvPr id="30003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84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2254250"/>
            <a:ext cx="8150225" cy="4486275"/>
          </a:xfrm>
          <a:prstGeom prst="rect">
            <a:avLst/>
          </a:prstGeom>
          <a:noFill/>
          <a:ln w="9525">
            <a:noFill/>
            <a:miter lim="800000"/>
            <a:headEnd/>
            <a:tailEnd/>
          </a:ln>
        </p:spPr>
        <p:txBody>
          <a:bodyPr>
            <a:spAutoFit/>
          </a:bodyPr>
          <a:lstStyle/>
          <a:p>
            <a:pPr algn="ctr"/>
            <a:r>
              <a:rPr lang="fr-FR"/>
              <a:t>Un baromètre réalisé en 2014 </a:t>
            </a:r>
            <a:r>
              <a:rPr lang="fr-FR" sz="1000"/>
              <a:t>(par le cabinet BDO et le groupe Malakoff Médéric) </a:t>
            </a:r>
            <a:r>
              <a:rPr lang="fr-FR"/>
              <a:t>montre que plus des </a:t>
            </a:r>
            <a:r>
              <a:rPr lang="fr-FR">
                <a:solidFill>
                  <a:schemeClr val="accent2"/>
                </a:solidFill>
              </a:rPr>
              <a:t>deux tiers des entreprises</a:t>
            </a:r>
            <a:r>
              <a:rPr lang="fr-FR"/>
              <a:t> (68%) </a:t>
            </a:r>
            <a:r>
              <a:rPr lang="fr-FR">
                <a:solidFill>
                  <a:schemeClr val="accent2"/>
                </a:solidFill>
              </a:rPr>
              <a:t>sont freinées dans la démarche RSE</a:t>
            </a:r>
            <a:r>
              <a:rPr lang="fr-FR"/>
              <a:t> à cause du </a:t>
            </a:r>
            <a:r>
              <a:rPr lang="fr-FR">
                <a:solidFill>
                  <a:schemeClr val="accent2"/>
                </a:solidFill>
              </a:rPr>
              <a:t>flou sur le retour sur investissement</a:t>
            </a:r>
            <a:r>
              <a:rPr lang="fr-FR"/>
              <a:t>. </a:t>
            </a:r>
          </a:p>
          <a:p>
            <a:pPr algn="ctr"/>
            <a:endParaRPr lang="fr-FR"/>
          </a:p>
          <a:p>
            <a:pPr algn="ctr"/>
            <a:r>
              <a:rPr lang="fr-FR"/>
              <a:t>Il existe une possibilité de mettre des « chiffres » sur le retour sur investissement de la mise en place de cette démarche. Les </a:t>
            </a:r>
            <a:r>
              <a:rPr lang="fr-FR">
                <a:solidFill>
                  <a:schemeClr val="accent2"/>
                </a:solidFill>
              </a:rPr>
              <a:t>coûts sont visibles et faciles à identifier</a:t>
            </a:r>
            <a:r>
              <a:rPr lang="fr-FR"/>
              <a:t> tandis que les </a:t>
            </a:r>
            <a:r>
              <a:rPr lang="fr-FR">
                <a:solidFill>
                  <a:schemeClr val="accent2"/>
                </a:solidFill>
              </a:rPr>
              <a:t>bénéfices économiques sont plus difficiles à mettre en évidence</a:t>
            </a:r>
            <a:r>
              <a:rPr lang="fr-FR"/>
              <a:t>. </a:t>
            </a:r>
          </a:p>
          <a:p>
            <a:pPr algn="ctr"/>
            <a:endParaRPr lang="fr-FR"/>
          </a:p>
          <a:p>
            <a:pPr algn="ctr">
              <a:buFont typeface="Wingdings" pitchFamily="2" charset="2"/>
              <a:buChar char="è"/>
            </a:pPr>
            <a:r>
              <a:rPr lang="fr-FR"/>
              <a:t> Un bilan extra-financier permet de déterminer ces bénéfices et de les valoriser selon la méthode des « </a:t>
            </a:r>
            <a:r>
              <a:rPr lang="fr-FR">
                <a:solidFill>
                  <a:schemeClr val="accent2"/>
                </a:solidFill>
              </a:rPr>
              <a:t>coûts évités</a:t>
            </a:r>
            <a:r>
              <a:rPr lang="fr-FR"/>
              <a:t> » : le dispositif est considéré comme performant dès que la somme </a:t>
            </a:r>
            <a:r>
              <a:rPr lang="fr-FR">
                <a:solidFill>
                  <a:schemeClr val="accent2"/>
                </a:solidFill>
              </a:rPr>
              <a:t>des coûts évités est supérieure aux coûts de sa mise en œuvre</a:t>
            </a:r>
            <a:r>
              <a:rPr lang="fr-FR"/>
              <a:t> (exemple de la SNCF). </a:t>
            </a:r>
          </a:p>
          <a:p>
            <a:pPr algn="ctr">
              <a:buFont typeface="Wingdings" pitchFamily="2" charset="2"/>
              <a:buChar char="è"/>
            </a:pPr>
            <a:endParaRPr lang="fr-FR"/>
          </a:p>
          <a:p>
            <a:pPr algn="ctr">
              <a:buFont typeface="Wingdings" pitchFamily="2" charset="2"/>
              <a:buNone/>
            </a:pPr>
            <a:r>
              <a:rPr lang="fr-FR"/>
              <a:t>Pour fiabiliser les résultats, les coûts y sont toujours maximisés et les gains minimisés. </a:t>
            </a:r>
          </a:p>
        </p:txBody>
      </p:sp>
      <p:pic>
        <p:nvPicPr>
          <p:cNvPr id="300037" name="Picture 6" descr="VAleurs 3"/>
          <p:cNvPicPr>
            <a:picLocks noChangeAspect="1" noChangeArrowheads="1"/>
          </p:cNvPicPr>
          <p:nvPr/>
        </p:nvPicPr>
        <p:blipFill>
          <a:blip r:embed="rId2"/>
          <a:srcRect/>
          <a:stretch>
            <a:fillRect/>
          </a:stretch>
        </p:blipFill>
        <p:spPr bwMode="auto">
          <a:xfrm>
            <a:off x="8026400" y="230188"/>
            <a:ext cx="890588" cy="889000"/>
          </a:xfrm>
          <a:prstGeom prst="rect">
            <a:avLst/>
          </a:prstGeom>
          <a:noFill/>
          <a:ln w="9525">
            <a:noFill/>
            <a:miter lim="800000"/>
            <a:headEnd/>
            <a:tailEnd/>
          </a:ln>
        </p:spPr>
      </p:pic>
      <p:sp>
        <p:nvSpPr>
          <p:cNvPr id="102407" name="Text Box 7"/>
          <p:cNvSpPr txBox="1">
            <a:spLocks noChangeArrowheads="1"/>
          </p:cNvSpPr>
          <p:nvPr/>
        </p:nvSpPr>
        <p:spPr bwMode="auto">
          <a:xfrm>
            <a:off x="5292725" y="6461125"/>
            <a:ext cx="4362450" cy="396875"/>
          </a:xfrm>
          <a:prstGeom prst="rect">
            <a:avLst/>
          </a:prstGeom>
          <a:noFill/>
          <a:ln w="9525">
            <a:noFill/>
            <a:miter lim="800000"/>
            <a:headEnd/>
            <a:tailEnd/>
          </a:ln>
        </p:spPr>
        <p:txBody>
          <a:bodyPr>
            <a:spAutoFit/>
          </a:bodyPr>
          <a:lstStyle/>
          <a:p>
            <a:r>
              <a:rPr lang="fr-FR" sz="1000">
                <a:solidFill>
                  <a:schemeClr val="tx2"/>
                </a:solidFill>
              </a:rPr>
              <a:t>Source :  RSE Magazine « RSE, 68% des entreprises hésitent ne mesurant pas bien le retour sur investissement » - 2014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8480"/>
                            </p:stCondLst>
                            <p:childTnLst>
                              <p:par>
                                <p:cTn id="17" presetID="1" presetClass="entr" presetSubtype="0" fill="hold" grpId="0" nodeType="afterEffect">
                                  <p:stCondLst>
                                    <p:cond delay="500"/>
                                  </p:stCondLst>
                                  <p:childTnLst>
                                    <p:set>
                                      <p:cBhvr>
                                        <p:cTn id="18" dur="1" fill="hold">
                                          <p:stCondLst>
                                            <p:cond delay="0"/>
                                          </p:stCondLst>
                                        </p:cTn>
                                        <p:tgtEl>
                                          <p:spTgt spid="102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0240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De quelle part des rejets de CO2 dans l'air le matériel informatique est-il responsable ?</a:t>
            </a:r>
          </a:p>
        </p:txBody>
      </p:sp>
      <p:sp>
        <p:nvSpPr>
          <p:cNvPr id="4710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22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25%</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a:t>
            </a:r>
            <a:endParaRPr lang="fr-F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a:t>
            </a:r>
            <a:endParaRPr lang="fr-F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2%</a:t>
            </a:r>
            <a:endParaRPr lang="fr-FR"/>
          </a:p>
        </p:txBody>
      </p:sp>
      <p:pic>
        <p:nvPicPr>
          <p:cNvPr id="4" name="Image 3"/>
          <p:cNvPicPr>
            <a:picLocks noChangeAspect="1"/>
          </p:cNvPicPr>
          <p:nvPr/>
        </p:nvPicPr>
        <p:blipFill>
          <a:blip r:embed="rId2"/>
          <a:srcRect/>
          <a:stretch>
            <a:fillRect/>
          </a:stretch>
        </p:blipFill>
        <p:spPr bwMode="auto">
          <a:xfrm>
            <a:off x="7537450" y="477837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86725"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94663" y="56292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8037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58150"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80375" y="56324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86725" y="56292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08950"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05775"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85138"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9942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47129"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47130"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7131"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04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704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054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404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754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54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054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154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154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254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254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354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354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454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454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554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554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654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654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754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754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854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854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954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954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054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054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154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154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254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254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354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354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454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454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554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7" name="Titre 1"/>
          <p:cNvSpPr>
            <a:spLocks noGrp="1"/>
          </p:cNvSpPr>
          <p:nvPr>
            <p:ph type="title" idx="4294967295"/>
          </p:nvPr>
        </p:nvSpPr>
        <p:spPr/>
        <p:txBody>
          <a:bodyPr/>
          <a:lstStyle/>
          <a:p>
            <a:pPr eaLnBrk="1" hangingPunct="1"/>
            <a:r>
              <a:rPr lang="fr-FR" sz="2400" b="1" smtClean="0"/>
              <a:t>Qu’est-ce que le Global Reporting Initiative ?</a:t>
            </a:r>
            <a:r>
              <a:rPr lang="fr-FR" smtClean="0"/>
              <a:t> </a:t>
            </a:r>
          </a:p>
        </p:txBody>
      </p:sp>
      <p:sp>
        <p:nvSpPr>
          <p:cNvPr id="30105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85</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76238" y="2298700"/>
            <a:ext cx="8462962"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Des principes et les indicateurs que les organisations peuvent utiliser pour rendre compte de leurs performances économiques, environnementales et sociales </a:t>
            </a:r>
          </a:p>
        </p:txBody>
      </p:sp>
      <p:sp>
        <p:nvSpPr>
          <p:cNvPr id="48151" name="AutoShape 23"/>
          <p:cNvSpPr>
            <a:spLocks noChangeArrowheads="1"/>
          </p:cNvSpPr>
          <p:nvPr/>
        </p:nvSpPr>
        <p:spPr bwMode="auto">
          <a:xfrm>
            <a:off x="390525" y="3063875"/>
            <a:ext cx="8462963"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reporting pour mieux rendre compte des performances et des actions liées au développement durable auprès des parties prenantes </a:t>
            </a:r>
          </a:p>
        </p:txBody>
      </p:sp>
      <p:sp>
        <p:nvSpPr>
          <p:cNvPr id="48152" name="AutoShape 24"/>
          <p:cNvSpPr>
            <a:spLocks noChangeArrowheads="1"/>
          </p:cNvSpPr>
          <p:nvPr/>
        </p:nvSpPr>
        <p:spPr bwMode="auto">
          <a:xfrm>
            <a:off x="376238" y="3833813"/>
            <a:ext cx="8493125" cy="10144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Des lignes directrices qui sont des références internationales pour la communication en matière de gouvernance et sur les performances et impacts environnementaux, sociaux et économiques des organisations</a:t>
            </a:r>
          </a:p>
        </p:txBody>
      </p:sp>
      <p:sp>
        <p:nvSpPr>
          <p:cNvPr id="48153" name="AutoShape 25"/>
          <p:cNvSpPr>
            <a:spLocks noChangeArrowheads="1"/>
          </p:cNvSpPr>
          <p:nvPr/>
        </p:nvSpPr>
        <p:spPr bwMode="auto">
          <a:xfrm>
            <a:off x="419100" y="4899025"/>
            <a:ext cx="6094413"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Une démarche qui relève du volontarisme des entreprises </a:t>
            </a:r>
          </a:p>
        </p:txBody>
      </p:sp>
      <p:pic>
        <p:nvPicPr>
          <p:cNvPr id="301064" name="Picture 80"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01065" name="Picture 81"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01066" name="Picture 82"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8150"/>
                                        </p:tgtEl>
                                        <p:attrNameLst>
                                          <p:attrName>style.color</p:attrName>
                                        </p:attrNameLst>
                                      </p:cBhvr>
                                      <p:by>
                                        <p:hsl h="7200000" s="0" l="0"/>
                                      </p:by>
                                    </p:animClr>
                                    <p:animClr clrSpc="hsl" dir="cw">
                                      <p:cBhvr>
                                        <p:cTn id="7" dur="500" fill="hold"/>
                                        <p:tgtEl>
                                          <p:spTgt spid="48150"/>
                                        </p:tgtEl>
                                        <p:attrNameLst>
                                          <p:attrName>fillcolor</p:attrName>
                                        </p:attrNameLst>
                                      </p:cBhvr>
                                      <p:by>
                                        <p:hsl h="7200000" s="0" l="0"/>
                                      </p:by>
                                    </p:animClr>
                                    <p:animClr clrSpc="hsl" dir="cw">
                                      <p:cBhvr>
                                        <p:cTn id="8" dur="500" fill="hold"/>
                                        <p:tgtEl>
                                          <p:spTgt spid="48150"/>
                                        </p:tgtEl>
                                        <p:attrNameLst>
                                          <p:attrName>stroke.color</p:attrName>
                                        </p:attrNameLst>
                                      </p:cBhvr>
                                      <p:by>
                                        <p:hsl h="7200000" s="0" l="0"/>
                                      </p:by>
                                    </p:animClr>
                                    <p:set>
                                      <p:cBhvr>
                                        <p:cTn id="9" dur="500" fill="hold"/>
                                        <p:tgtEl>
                                          <p:spTgt spid="48150"/>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8151"/>
                                        </p:tgtEl>
                                        <p:attrNameLst>
                                          <p:attrName>style.color</p:attrName>
                                        </p:attrNameLst>
                                      </p:cBhvr>
                                      <p:by>
                                        <p:hsl h="7200000" s="0" l="0"/>
                                      </p:by>
                                    </p:animClr>
                                    <p:animClr clrSpc="hsl" dir="cw">
                                      <p:cBhvr>
                                        <p:cTn id="12" dur="500" fill="hold"/>
                                        <p:tgtEl>
                                          <p:spTgt spid="48151"/>
                                        </p:tgtEl>
                                        <p:attrNameLst>
                                          <p:attrName>fillcolor</p:attrName>
                                        </p:attrNameLst>
                                      </p:cBhvr>
                                      <p:by>
                                        <p:hsl h="7200000" s="0" l="0"/>
                                      </p:by>
                                    </p:animClr>
                                    <p:animClr clrSpc="hsl" dir="cw">
                                      <p:cBhvr>
                                        <p:cTn id="13" dur="500" fill="hold"/>
                                        <p:tgtEl>
                                          <p:spTgt spid="48151"/>
                                        </p:tgtEl>
                                        <p:attrNameLst>
                                          <p:attrName>stroke.color</p:attrName>
                                        </p:attrNameLst>
                                      </p:cBhvr>
                                      <p:by>
                                        <p:hsl h="7200000" s="0" l="0"/>
                                      </p:by>
                                    </p:animClr>
                                    <p:set>
                                      <p:cBhvr>
                                        <p:cTn id="14" dur="500" fill="hold"/>
                                        <p:tgtEl>
                                          <p:spTgt spid="48151"/>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8153"/>
                                        </p:tgtEl>
                                        <p:attrNameLst>
                                          <p:attrName>style.color</p:attrName>
                                        </p:attrNameLst>
                                      </p:cBhvr>
                                      <p:by>
                                        <p:hsl h="7200000" s="0" l="0"/>
                                      </p:by>
                                    </p:animClr>
                                    <p:animClr clrSpc="hsl" dir="cw">
                                      <p:cBhvr>
                                        <p:cTn id="17" dur="500" fill="hold"/>
                                        <p:tgtEl>
                                          <p:spTgt spid="48153"/>
                                        </p:tgtEl>
                                        <p:attrNameLst>
                                          <p:attrName>fillcolor</p:attrName>
                                        </p:attrNameLst>
                                      </p:cBhvr>
                                      <p:by>
                                        <p:hsl h="7200000" s="0" l="0"/>
                                      </p:by>
                                    </p:animClr>
                                    <p:animClr clrSpc="hsl" dir="cw">
                                      <p:cBhvr>
                                        <p:cTn id="18" dur="500" fill="hold"/>
                                        <p:tgtEl>
                                          <p:spTgt spid="48153"/>
                                        </p:tgtEl>
                                        <p:attrNameLst>
                                          <p:attrName>stroke.color</p:attrName>
                                        </p:attrNameLst>
                                      </p:cBhvr>
                                      <p:by>
                                        <p:hsl h="7200000" s="0" l="0"/>
                                      </p:by>
                                    </p:animClr>
                                    <p:set>
                                      <p:cBhvr>
                                        <p:cTn id="19" dur="500" fill="hold"/>
                                        <p:tgtEl>
                                          <p:spTgt spid="48153"/>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8152"/>
                                        </p:tgtEl>
                                        <p:attrNameLst>
                                          <p:attrName>style.color</p:attrName>
                                        </p:attrNameLst>
                                      </p:cBhvr>
                                      <p:by>
                                        <p:hsl h="7200000" s="0" l="0"/>
                                      </p:by>
                                    </p:animClr>
                                    <p:animClr clrSpc="hsl" dir="cw">
                                      <p:cBhvr>
                                        <p:cTn id="22" dur="500" fill="hold"/>
                                        <p:tgtEl>
                                          <p:spTgt spid="48152"/>
                                        </p:tgtEl>
                                        <p:attrNameLst>
                                          <p:attrName>fillcolor</p:attrName>
                                        </p:attrNameLst>
                                      </p:cBhvr>
                                      <p:by>
                                        <p:hsl h="7200000" s="0" l="0"/>
                                      </p:by>
                                    </p:animClr>
                                    <p:animClr clrSpc="hsl" dir="cw">
                                      <p:cBhvr>
                                        <p:cTn id="23" dur="500" fill="hold"/>
                                        <p:tgtEl>
                                          <p:spTgt spid="48152"/>
                                        </p:tgtEl>
                                        <p:attrNameLst>
                                          <p:attrName>stroke.color</p:attrName>
                                        </p:attrNameLst>
                                      </p:cBhvr>
                                      <p:by>
                                        <p:hsl h="7200000" s="0" l="0"/>
                                      </p:by>
                                    </p:animClr>
                                    <p:set>
                                      <p:cBhvr>
                                        <p:cTn id="24" dur="500" fill="hold"/>
                                        <p:tgtEl>
                                          <p:spTgt spid="481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1" grpId="0" animBg="1"/>
      <p:bldP spid="48152" grpId="0" animBg="1"/>
      <p:bldP spid="48153"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a:t>
            </a:r>
          </a:p>
        </p:txBody>
      </p:sp>
      <p:sp>
        <p:nvSpPr>
          <p:cNvPr id="30208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85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2460625"/>
            <a:ext cx="8150225" cy="2838450"/>
          </a:xfrm>
          <a:prstGeom prst="rect">
            <a:avLst/>
          </a:prstGeom>
          <a:noFill/>
          <a:ln w="9525">
            <a:noFill/>
            <a:miter lim="800000"/>
            <a:headEnd/>
            <a:tailEnd/>
          </a:ln>
        </p:spPr>
        <p:txBody>
          <a:bodyPr>
            <a:spAutoFit/>
          </a:bodyPr>
          <a:lstStyle/>
          <a:p>
            <a:pPr algn="ctr"/>
            <a:r>
              <a:rPr lang="fr-FR"/>
              <a:t>La Global Reporting Initiative (GRI) </a:t>
            </a:r>
            <a:r>
              <a:rPr lang="fr-FR">
                <a:solidFill>
                  <a:schemeClr val="accent2"/>
                </a:solidFill>
              </a:rPr>
              <a:t>encourage toutes les organisations au reporting développement durable</a:t>
            </a:r>
            <a:r>
              <a:rPr lang="fr-FR"/>
              <a:t>. Elle a établi un cadre complet pour </a:t>
            </a:r>
            <a:r>
              <a:rPr lang="fr-FR">
                <a:solidFill>
                  <a:schemeClr val="accent2"/>
                </a:solidFill>
              </a:rPr>
              <a:t>l’établissement de rapports sur la performance en matière de développement durable</a:t>
            </a:r>
            <a:r>
              <a:rPr lang="fr-FR"/>
              <a:t>. </a:t>
            </a:r>
          </a:p>
          <a:p>
            <a:pPr algn="ctr"/>
            <a:endParaRPr lang="fr-FR"/>
          </a:p>
          <a:p>
            <a:pPr algn="ctr"/>
            <a:r>
              <a:rPr lang="fr-FR"/>
              <a:t>Largement utilisé dans le monde, </a:t>
            </a:r>
            <a:r>
              <a:rPr lang="fr-FR">
                <a:solidFill>
                  <a:schemeClr val="accent2"/>
                </a:solidFill>
              </a:rPr>
              <a:t>ce cadre vise à une plus grande transparence au niveau de l'organisation</a:t>
            </a:r>
            <a:r>
              <a:rPr lang="fr-FR"/>
              <a:t>. Le cadre GRI pour le reporting développement durable énonce </a:t>
            </a:r>
            <a:r>
              <a:rPr lang="fr-FR">
                <a:solidFill>
                  <a:schemeClr val="accent2"/>
                </a:solidFill>
              </a:rPr>
              <a:t>les principes et les indicateurs que les organisations peuvent utiliser pour rendre compte de leurs performances économiques, environnementales et sociales</a:t>
            </a:r>
            <a:r>
              <a:rPr lang="fr-FR"/>
              <a:t>. </a:t>
            </a:r>
          </a:p>
        </p:txBody>
      </p:sp>
      <p:sp>
        <p:nvSpPr>
          <p:cNvPr id="102407" name="Text Box 7"/>
          <p:cNvSpPr txBox="1">
            <a:spLocks noChangeArrowheads="1"/>
          </p:cNvSpPr>
          <p:nvPr/>
        </p:nvSpPr>
        <p:spPr bwMode="auto">
          <a:xfrm>
            <a:off x="7473950" y="6461125"/>
            <a:ext cx="2181225" cy="244475"/>
          </a:xfrm>
          <a:prstGeom prst="rect">
            <a:avLst/>
          </a:prstGeom>
          <a:noFill/>
          <a:ln w="9525">
            <a:noFill/>
            <a:miter lim="800000"/>
            <a:headEnd/>
            <a:tailEnd/>
          </a:ln>
        </p:spPr>
        <p:txBody>
          <a:bodyPr>
            <a:spAutoFit/>
          </a:bodyPr>
          <a:lstStyle/>
          <a:p>
            <a:r>
              <a:rPr lang="fr-FR" sz="1000">
                <a:solidFill>
                  <a:schemeClr val="tx2"/>
                </a:solidFill>
              </a:rPr>
              <a:t>Source :  AFNOR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0040"/>
                            </p:stCondLst>
                            <p:childTnLst>
                              <p:par>
                                <p:cTn id="17" presetID="1" presetClass="entr" presetSubtype="0" fill="hold" grpId="0" nodeType="afterEffect">
                                  <p:stCondLst>
                                    <p:cond delay="500"/>
                                  </p:stCondLst>
                                  <p:childTnLst>
                                    <p:set>
                                      <p:cBhvr>
                                        <p:cTn id="18" dur="1" fill="hold">
                                          <p:stCondLst>
                                            <p:cond delay="0"/>
                                          </p:stCondLst>
                                        </p:cTn>
                                        <p:tgtEl>
                                          <p:spTgt spid="102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02407" grpId="0"/>
    </p:bldLst>
  </p:timing>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05" name="Titre 1"/>
          <p:cNvSpPr>
            <a:spLocks noGrp="1"/>
          </p:cNvSpPr>
          <p:nvPr>
            <p:ph type="title" idx="4294967295"/>
          </p:nvPr>
        </p:nvSpPr>
        <p:spPr/>
        <p:txBody>
          <a:bodyPr/>
          <a:lstStyle/>
          <a:p>
            <a:pPr eaLnBrk="1" hangingPunct="1"/>
            <a:r>
              <a:rPr lang="fr-FR" sz="2000" b="1" smtClean="0"/>
              <a:t>Vous êtes responsable marketing : comment allez-vous veiller à la transparence des méthodes de vente ?</a:t>
            </a:r>
          </a:p>
        </p:txBody>
      </p:sp>
      <p:sp>
        <p:nvSpPr>
          <p:cNvPr id="3031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5796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utilisant des produits respectueux de l'environnement </a:t>
            </a:r>
          </a:p>
        </p:txBody>
      </p:sp>
      <p:sp>
        <p:nvSpPr>
          <p:cNvPr id="36887" name="AutoShape 23"/>
          <p:cNvSpPr>
            <a:spLocks noChangeArrowheads="1"/>
          </p:cNvSpPr>
          <p:nvPr/>
        </p:nvSpPr>
        <p:spPr bwMode="auto">
          <a:xfrm>
            <a:off x="431800" y="305752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informant le client des conditions d'après-vente, ou de désengagement (inciter les commerciaux à une  politique de transparence)</a:t>
            </a:r>
          </a:p>
        </p:txBody>
      </p:sp>
      <p:sp>
        <p:nvSpPr>
          <p:cNvPr id="36889" name="AutoShape 25"/>
          <p:cNvSpPr>
            <a:spLocks noChangeArrowheads="1"/>
          </p:cNvSpPr>
          <p:nvPr/>
        </p:nvSpPr>
        <p:spPr bwMode="auto">
          <a:xfrm>
            <a:off x="431800" y="383857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informant des moyens de réclamation, en facilitant le parcours pour le client (numéro, adresse mail, signatures dans corps de mails des référents possibles etc.)</a:t>
            </a:r>
          </a:p>
        </p:txBody>
      </p:sp>
      <p:pic>
        <p:nvPicPr>
          <p:cNvPr id="303111" name="Picture 64"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03112" name="Picture 65"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03113" name="Picture 66"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6886"/>
                                        </p:tgtEl>
                                        <p:attrNameLst>
                                          <p:attrName>style.color</p:attrName>
                                        </p:attrNameLst>
                                      </p:cBhvr>
                                      <p:by>
                                        <p:hsl h="7200000" s="0" l="0"/>
                                      </p:by>
                                    </p:animClr>
                                    <p:animClr clrSpc="hsl" dir="cw">
                                      <p:cBhvr>
                                        <p:cTn id="7" dur="500" fill="hold"/>
                                        <p:tgtEl>
                                          <p:spTgt spid="36886"/>
                                        </p:tgtEl>
                                        <p:attrNameLst>
                                          <p:attrName>fillcolor</p:attrName>
                                        </p:attrNameLst>
                                      </p:cBhvr>
                                      <p:by>
                                        <p:hsl h="7200000" s="0" l="0"/>
                                      </p:by>
                                    </p:animClr>
                                    <p:animClr clrSpc="hsl" dir="cw">
                                      <p:cBhvr>
                                        <p:cTn id="8" dur="500" fill="hold"/>
                                        <p:tgtEl>
                                          <p:spTgt spid="36886"/>
                                        </p:tgtEl>
                                        <p:attrNameLst>
                                          <p:attrName>stroke.color</p:attrName>
                                        </p:attrNameLst>
                                      </p:cBhvr>
                                      <p:by>
                                        <p:hsl h="7200000" s="0" l="0"/>
                                      </p:by>
                                    </p:animClr>
                                    <p:set>
                                      <p:cBhvr>
                                        <p:cTn id="9" dur="500" fill="hold"/>
                                        <p:tgtEl>
                                          <p:spTgt spid="36886"/>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36887"/>
                                        </p:tgtEl>
                                        <p:attrNameLst>
                                          <p:attrName>style.color</p:attrName>
                                        </p:attrNameLst>
                                      </p:cBhvr>
                                      <p:by>
                                        <p:hsl h="7200000" s="0" l="0"/>
                                      </p:by>
                                    </p:animClr>
                                    <p:animClr clrSpc="hsl" dir="cw">
                                      <p:cBhvr>
                                        <p:cTn id="12" dur="500" fill="hold"/>
                                        <p:tgtEl>
                                          <p:spTgt spid="36887"/>
                                        </p:tgtEl>
                                        <p:attrNameLst>
                                          <p:attrName>fillcolor</p:attrName>
                                        </p:attrNameLst>
                                      </p:cBhvr>
                                      <p:by>
                                        <p:hsl h="7200000" s="0" l="0"/>
                                      </p:by>
                                    </p:animClr>
                                    <p:animClr clrSpc="hsl" dir="cw">
                                      <p:cBhvr>
                                        <p:cTn id="13" dur="500" fill="hold"/>
                                        <p:tgtEl>
                                          <p:spTgt spid="36887"/>
                                        </p:tgtEl>
                                        <p:attrNameLst>
                                          <p:attrName>stroke.color</p:attrName>
                                        </p:attrNameLst>
                                      </p:cBhvr>
                                      <p:by>
                                        <p:hsl h="7200000" s="0" l="0"/>
                                      </p:by>
                                    </p:animClr>
                                    <p:set>
                                      <p:cBhvr>
                                        <p:cTn id="14" dur="500" fill="hold"/>
                                        <p:tgtEl>
                                          <p:spTgt spid="36887"/>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36889"/>
                                        </p:tgtEl>
                                        <p:attrNameLst>
                                          <p:attrName>style.color</p:attrName>
                                        </p:attrNameLst>
                                      </p:cBhvr>
                                      <p:by>
                                        <p:hsl h="7200000" s="0" l="0"/>
                                      </p:by>
                                    </p:animClr>
                                    <p:animClr clrSpc="hsl" dir="cw">
                                      <p:cBhvr>
                                        <p:cTn id="17" dur="500" fill="hold"/>
                                        <p:tgtEl>
                                          <p:spTgt spid="36889"/>
                                        </p:tgtEl>
                                        <p:attrNameLst>
                                          <p:attrName>fillcolor</p:attrName>
                                        </p:attrNameLst>
                                      </p:cBhvr>
                                      <p:by>
                                        <p:hsl h="7200000" s="0" l="0"/>
                                      </p:by>
                                    </p:animClr>
                                    <p:animClr clrSpc="hsl" dir="cw">
                                      <p:cBhvr>
                                        <p:cTn id="18" dur="500" fill="hold"/>
                                        <p:tgtEl>
                                          <p:spTgt spid="36889"/>
                                        </p:tgtEl>
                                        <p:attrNameLst>
                                          <p:attrName>stroke.color</p:attrName>
                                        </p:attrNameLst>
                                      </p:cBhvr>
                                      <p:by>
                                        <p:hsl h="7200000" s="0" l="0"/>
                                      </p:by>
                                    </p:animClr>
                                    <p:set>
                                      <p:cBhvr>
                                        <p:cTn id="19" dur="500" fill="hold"/>
                                        <p:tgtEl>
                                          <p:spTgt spid="368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87" grpId="0" animBg="1"/>
      <p:bldP spid="36889"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a:t>
            </a:r>
          </a:p>
        </p:txBody>
      </p:sp>
      <p:sp>
        <p:nvSpPr>
          <p:cNvPr id="30413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86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376613"/>
            <a:ext cx="8150225" cy="915987"/>
          </a:xfrm>
          <a:prstGeom prst="rect">
            <a:avLst/>
          </a:prstGeom>
          <a:noFill/>
          <a:ln w="9525">
            <a:noFill/>
            <a:miter lim="800000"/>
            <a:headEnd/>
            <a:tailEnd/>
          </a:ln>
        </p:spPr>
        <p:txBody>
          <a:bodyPr>
            <a:spAutoFit/>
          </a:bodyPr>
          <a:lstStyle/>
          <a:p>
            <a:pPr algn="ctr"/>
            <a:r>
              <a:rPr lang="fr-FR"/>
              <a:t>Il est très important pour le responsable marketing de veiller </a:t>
            </a:r>
            <a:r>
              <a:rPr lang="fr-FR">
                <a:solidFill>
                  <a:schemeClr val="accent2"/>
                </a:solidFill>
              </a:rPr>
              <a:t>à la transparence des méthodes de ventes</a:t>
            </a:r>
            <a:r>
              <a:rPr lang="fr-FR"/>
              <a:t> pour s’inscrire dans la loyauté des pratiques en matière de commercialisation et d’informations.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5153" name="Titre 1"/>
          <p:cNvSpPr>
            <a:spLocks noGrp="1"/>
          </p:cNvSpPr>
          <p:nvPr>
            <p:ph type="title" idx="4294967295"/>
          </p:nvPr>
        </p:nvSpPr>
        <p:spPr/>
        <p:txBody>
          <a:bodyPr/>
          <a:lstStyle/>
          <a:p>
            <a:pPr eaLnBrk="1" hangingPunct="1"/>
            <a:r>
              <a:rPr lang="fr-FR" sz="2400" b="1" smtClean="0"/>
              <a:t>Comment prévenir et lutter contre la fraude et la corruption ?</a:t>
            </a:r>
            <a:r>
              <a:rPr lang="fr-FR" smtClean="0"/>
              <a:t> </a:t>
            </a:r>
          </a:p>
        </p:txBody>
      </p:sp>
      <p:sp>
        <p:nvSpPr>
          <p:cNvPr id="30515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87</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9174" name="AutoShape 22"/>
          <p:cNvSpPr>
            <a:spLocks noChangeArrowheads="1"/>
          </p:cNvSpPr>
          <p:nvPr/>
        </p:nvSpPr>
        <p:spPr bwMode="auto">
          <a:xfrm>
            <a:off x="450850" y="2197100"/>
            <a:ext cx="8462963"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faisant un diagnostic des risques de corruption avec franchise et sincérité en associant vos collaborateurs</a:t>
            </a:r>
          </a:p>
        </p:txBody>
      </p:sp>
      <p:sp>
        <p:nvSpPr>
          <p:cNvPr id="49175" name="AutoShape 23"/>
          <p:cNvSpPr>
            <a:spLocks noChangeArrowheads="1"/>
          </p:cNvSpPr>
          <p:nvPr/>
        </p:nvSpPr>
        <p:spPr bwMode="auto">
          <a:xfrm>
            <a:off x="474663" y="2992438"/>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identifiant quelques actions préventives</a:t>
            </a:r>
          </a:p>
        </p:txBody>
      </p:sp>
      <p:sp>
        <p:nvSpPr>
          <p:cNvPr id="49176" name="AutoShape 24"/>
          <p:cNvSpPr>
            <a:spLocks noChangeArrowheads="1"/>
          </p:cNvSpPr>
          <p:nvPr/>
        </p:nvSpPr>
        <p:spPr bwMode="auto">
          <a:xfrm>
            <a:off x="460375" y="3486150"/>
            <a:ext cx="8462963"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réalisant un livret de sensibilisation sur la déontologie d’entreprise, sur les risques, les obligations légales à respecter, les bonnes attitudes à adopter</a:t>
            </a:r>
          </a:p>
        </p:txBody>
      </p:sp>
      <p:sp>
        <p:nvSpPr>
          <p:cNvPr id="49177" name="AutoShape 25"/>
          <p:cNvSpPr>
            <a:spLocks noChangeArrowheads="1"/>
          </p:cNvSpPr>
          <p:nvPr/>
        </p:nvSpPr>
        <p:spPr bwMode="auto">
          <a:xfrm>
            <a:off x="460375" y="4295775"/>
            <a:ext cx="7183438" cy="10144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favorisant une politique de rémunération équilibrée (des primes collectives sur le résultat global plutôt qu'individuelles, équilibre part fixe et part variable)</a:t>
            </a:r>
          </a:p>
        </p:txBody>
      </p:sp>
      <p:pic>
        <p:nvPicPr>
          <p:cNvPr id="305160" name="Picture 46" descr="corruption"/>
          <p:cNvPicPr>
            <a:picLocks noChangeAspect="1" noChangeArrowheads="1"/>
          </p:cNvPicPr>
          <p:nvPr/>
        </p:nvPicPr>
        <p:blipFill>
          <a:blip r:embed="rId2"/>
          <a:srcRect/>
          <a:stretch>
            <a:fillRect/>
          </a:stretch>
        </p:blipFill>
        <p:spPr bwMode="auto">
          <a:xfrm>
            <a:off x="7773988" y="365125"/>
            <a:ext cx="1138237" cy="758825"/>
          </a:xfrm>
          <a:prstGeom prst="rect">
            <a:avLst/>
          </a:prstGeom>
          <a:noFill/>
          <a:ln w="9525">
            <a:noFill/>
            <a:miter lim="800000"/>
            <a:headEnd/>
            <a:tailEnd/>
          </a:ln>
        </p:spPr>
      </p:pic>
      <p:pic>
        <p:nvPicPr>
          <p:cNvPr id="305161" name="Picture 47"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05162" name="Picture 48"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05163" name="Picture 49"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305164" name="Picture 50"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9174"/>
                                        </p:tgtEl>
                                        <p:attrNameLst>
                                          <p:attrName>style.color</p:attrName>
                                        </p:attrNameLst>
                                      </p:cBhvr>
                                      <p:by>
                                        <p:hsl h="7200000" s="0" l="0"/>
                                      </p:by>
                                    </p:animClr>
                                    <p:animClr clrSpc="hsl" dir="cw">
                                      <p:cBhvr>
                                        <p:cTn id="7" dur="500" fill="hold"/>
                                        <p:tgtEl>
                                          <p:spTgt spid="49174"/>
                                        </p:tgtEl>
                                        <p:attrNameLst>
                                          <p:attrName>fillcolor</p:attrName>
                                        </p:attrNameLst>
                                      </p:cBhvr>
                                      <p:by>
                                        <p:hsl h="7200000" s="0" l="0"/>
                                      </p:by>
                                    </p:animClr>
                                    <p:animClr clrSpc="hsl" dir="cw">
                                      <p:cBhvr>
                                        <p:cTn id="8" dur="500" fill="hold"/>
                                        <p:tgtEl>
                                          <p:spTgt spid="49174"/>
                                        </p:tgtEl>
                                        <p:attrNameLst>
                                          <p:attrName>stroke.color</p:attrName>
                                        </p:attrNameLst>
                                      </p:cBhvr>
                                      <p:by>
                                        <p:hsl h="7200000" s="0" l="0"/>
                                      </p:by>
                                    </p:animClr>
                                    <p:set>
                                      <p:cBhvr>
                                        <p:cTn id="9" dur="500" fill="hold"/>
                                        <p:tgtEl>
                                          <p:spTgt spid="49174"/>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9175"/>
                                        </p:tgtEl>
                                        <p:attrNameLst>
                                          <p:attrName>style.color</p:attrName>
                                        </p:attrNameLst>
                                      </p:cBhvr>
                                      <p:by>
                                        <p:hsl h="7200000" s="0" l="0"/>
                                      </p:by>
                                    </p:animClr>
                                    <p:animClr clrSpc="hsl" dir="cw">
                                      <p:cBhvr>
                                        <p:cTn id="12" dur="500" fill="hold"/>
                                        <p:tgtEl>
                                          <p:spTgt spid="49175"/>
                                        </p:tgtEl>
                                        <p:attrNameLst>
                                          <p:attrName>fillcolor</p:attrName>
                                        </p:attrNameLst>
                                      </p:cBhvr>
                                      <p:by>
                                        <p:hsl h="7200000" s="0" l="0"/>
                                      </p:by>
                                    </p:animClr>
                                    <p:animClr clrSpc="hsl" dir="cw">
                                      <p:cBhvr>
                                        <p:cTn id="13" dur="500" fill="hold"/>
                                        <p:tgtEl>
                                          <p:spTgt spid="49175"/>
                                        </p:tgtEl>
                                        <p:attrNameLst>
                                          <p:attrName>stroke.color</p:attrName>
                                        </p:attrNameLst>
                                      </p:cBhvr>
                                      <p:by>
                                        <p:hsl h="7200000" s="0" l="0"/>
                                      </p:by>
                                    </p:animClr>
                                    <p:set>
                                      <p:cBhvr>
                                        <p:cTn id="14" dur="500" fill="hold"/>
                                        <p:tgtEl>
                                          <p:spTgt spid="49175"/>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9176"/>
                                        </p:tgtEl>
                                        <p:attrNameLst>
                                          <p:attrName>style.color</p:attrName>
                                        </p:attrNameLst>
                                      </p:cBhvr>
                                      <p:by>
                                        <p:hsl h="7200000" s="0" l="0"/>
                                      </p:by>
                                    </p:animClr>
                                    <p:animClr clrSpc="hsl" dir="cw">
                                      <p:cBhvr>
                                        <p:cTn id="17" dur="500" fill="hold"/>
                                        <p:tgtEl>
                                          <p:spTgt spid="49176"/>
                                        </p:tgtEl>
                                        <p:attrNameLst>
                                          <p:attrName>fillcolor</p:attrName>
                                        </p:attrNameLst>
                                      </p:cBhvr>
                                      <p:by>
                                        <p:hsl h="7200000" s="0" l="0"/>
                                      </p:by>
                                    </p:animClr>
                                    <p:animClr clrSpc="hsl" dir="cw">
                                      <p:cBhvr>
                                        <p:cTn id="18" dur="500" fill="hold"/>
                                        <p:tgtEl>
                                          <p:spTgt spid="49176"/>
                                        </p:tgtEl>
                                        <p:attrNameLst>
                                          <p:attrName>stroke.color</p:attrName>
                                        </p:attrNameLst>
                                      </p:cBhvr>
                                      <p:by>
                                        <p:hsl h="7200000" s="0" l="0"/>
                                      </p:by>
                                    </p:animClr>
                                    <p:set>
                                      <p:cBhvr>
                                        <p:cTn id="19" dur="500" fill="hold"/>
                                        <p:tgtEl>
                                          <p:spTgt spid="49176"/>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9177"/>
                                        </p:tgtEl>
                                        <p:attrNameLst>
                                          <p:attrName>style.color</p:attrName>
                                        </p:attrNameLst>
                                      </p:cBhvr>
                                      <p:by>
                                        <p:hsl h="7200000" s="0" l="0"/>
                                      </p:by>
                                    </p:animClr>
                                    <p:animClr clrSpc="hsl" dir="cw">
                                      <p:cBhvr>
                                        <p:cTn id="22" dur="500" fill="hold"/>
                                        <p:tgtEl>
                                          <p:spTgt spid="49177"/>
                                        </p:tgtEl>
                                        <p:attrNameLst>
                                          <p:attrName>fillcolor</p:attrName>
                                        </p:attrNameLst>
                                      </p:cBhvr>
                                      <p:by>
                                        <p:hsl h="7200000" s="0" l="0"/>
                                      </p:by>
                                    </p:animClr>
                                    <p:animClr clrSpc="hsl" dir="cw">
                                      <p:cBhvr>
                                        <p:cTn id="23" dur="500" fill="hold"/>
                                        <p:tgtEl>
                                          <p:spTgt spid="49177"/>
                                        </p:tgtEl>
                                        <p:attrNameLst>
                                          <p:attrName>stroke.color</p:attrName>
                                        </p:attrNameLst>
                                      </p:cBhvr>
                                      <p:by>
                                        <p:hsl h="7200000" s="0" l="0"/>
                                      </p:by>
                                    </p:animClr>
                                    <p:set>
                                      <p:cBhvr>
                                        <p:cTn id="24" dur="500" fill="hold"/>
                                        <p:tgtEl>
                                          <p:spTgt spid="491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4" grpId="0" animBg="1"/>
      <p:bldP spid="49175" grpId="0" animBg="1"/>
      <p:bldP spid="49176" grpId="0" animBg="1"/>
      <p:bldP spid="49177"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fr-FR" smtClean="0"/>
              <a:t>Réponses : A, B, C, D</a:t>
            </a:r>
          </a:p>
        </p:txBody>
      </p:sp>
      <p:sp>
        <p:nvSpPr>
          <p:cNvPr id="30617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87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097213"/>
            <a:ext cx="8150225" cy="2014537"/>
          </a:xfrm>
          <a:prstGeom prst="rect">
            <a:avLst/>
          </a:prstGeom>
          <a:noFill/>
          <a:ln w="9525">
            <a:noFill/>
            <a:miter lim="800000"/>
            <a:headEnd/>
            <a:tailEnd/>
          </a:ln>
        </p:spPr>
        <p:txBody>
          <a:bodyPr>
            <a:spAutoFit/>
          </a:bodyPr>
          <a:lstStyle/>
          <a:p>
            <a:pPr algn="ctr"/>
            <a:r>
              <a:rPr lang="fr-FR"/>
              <a:t>La lutte contre la fraude et la corruption est </a:t>
            </a:r>
            <a:r>
              <a:rPr lang="fr-FR">
                <a:solidFill>
                  <a:schemeClr val="accent2"/>
                </a:solidFill>
              </a:rPr>
              <a:t>la priorité de l’entreprise</a:t>
            </a:r>
            <a:r>
              <a:rPr lang="fr-FR"/>
              <a:t> en matière de </a:t>
            </a:r>
            <a:r>
              <a:rPr lang="fr-FR">
                <a:solidFill>
                  <a:schemeClr val="accent2"/>
                </a:solidFill>
              </a:rPr>
              <a:t>conformité</a:t>
            </a:r>
            <a:r>
              <a:rPr lang="fr-FR"/>
              <a:t>. Seule la qualité des  produits, des services et des équipes doit permettre de remporter des contrats. </a:t>
            </a:r>
          </a:p>
          <a:p>
            <a:pPr algn="ctr"/>
            <a:endParaRPr lang="fr-FR"/>
          </a:p>
          <a:p>
            <a:pPr algn="ctr"/>
            <a:r>
              <a:rPr lang="fr-FR"/>
              <a:t>Un programme de lutte contre la corruption vise à </a:t>
            </a:r>
            <a:r>
              <a:rPr lang="fr-FR">
                <a:solidFill>
                  <a:schemeClr val="accent2"/>
                </a:solidFill>
              </a:rPr>
              <a:t>apporter la garantie que les salariés connaissent et respectent les politiques internes ainsi que les lois en vigueur</a:t>
            </a:r>
            <a:r>
              <a:rPr lang="fr-FR"/>
              <a:t>. </a:t>
            </a:r>
          </a:p>
        </p:txBody>
      </p:sp>
      <p:pic>
        <p:nvPicPr>
          <p:cNvPr id="306181" name="Picture 6" descr="corruption"/>
          <p:cNvPicPr>
            <a:picLocks noChangeAspect="1" noChangeArrowheads="1"/>
          </p:cNvPicPr>
          <p:nvPr/>
        </p:nvPicPr>
        <p:blipFill>
          <a:blip r:embed="rId2"/>
          <a:srcRect/>
          <a:stretch>
            <a:fillRect/>
          </a:stretch>
        </p:blipFill>
        <p:spPr bwMode="auto">
          <a:xfrm>
            <a:off x="7773988" y="365125"/>
            <a:ext cx="1138237" cy="758825"/>
          </a:xfrm>
          <a:prstGeom prst="rect">
            <a:avLst/>
          </a:prstGeom>
          <a:noFill/>
          <a:ln w="9525">
            <a:noFill/>
            <a:miter lim="800000"/>
            <a:headEnd/>
            <a:tailEnd/>
          </a:ln>
        </p:spPr>
      </p:pic>
      <p:sp>
        <p:nvSpPr>
          <p:cNvPr id="104455" name="Text Box 7"/>
          <p:cNvSpPr txBox="1">
            <a:spLocks noChangeArrowheads="1"/>
          </p:cNvSpPr>
          <p:nvPr/>
        </p:nvSpPr>
        <p:spPr bwMode="auto">
          <a:xfrm>
            <a:off x="5054600" y="6461125"/>
            <a:ext cx="4362450" cy="244475"/>
          </a:xfrm>
          <a:prstGeom prst="rect">
            <a:avLst/>
          </a:prstGeom>
          <a:noFill/>
          <a:ln w="9525">
            <a:noFill/>
            <a:miter lim="800000"/>
            <a:headEnd/>
            <a:tailEnd/>
          </a:ln>
        </p:spPr>
        <p:txBody>
          <a:bodyPr>
            <a:spAutoFit/>
          </a:bodyPr>
          <a:lstStyle/>
          <a:p>
            <a:r>
              <a:rPr lang="fr-FR" sz="1000">
                <a:solidFill>
                  <a:schemeClr val="tx2"/>
                </a:solidFill>
              </a:rPr>
              <a:t>Source :  http://lamallette-rse.org/plan-dactions-loyaute-des-pratiques/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13480"/>
                            </p:stCondLst>
                            <p:childTnLst>
                              <p:par>
                                <p:cTn id="17" presetID="1" presetClass="entr" presetSubtype="0" fill="hold" grpId="0" nodeType="afterEffect">
                                  <p:stCondLst>
                                    <p:cond delay="500"/>
                                  </p:stCondLst>
                                  <p:childTnLst>
                                    <p:set>
                                      <p:cBhvr>
                                        <p:cTn id="18" dur="1" fill="hold">
                                          <p:stCondLst>
                                            <p:cond delay="0"/>
                                          </p:stCondLst>
                                        </p:cTn>
                                        <p:tgtEl>
                                          <p:spTgt spid="104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04455" grpId="0"/>
    </p:bld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1" name="Titre 1"/>
          <p:cNvSpPr>
            <a:spLocks noGrp="1"/>
          </p:cNvSpPr>
          <p:nvPr>
            <p:ph type="title" idx="4294967295"/>
          </p:nvPr>
        </p:nvSpPr>
        <p:spPr/>
        <p:txBody>
          <a:bodyPr/>
          <a:lstStyle/>
          <a:p>
            <a:pPr eaLnBrk="1" hangingPunct="1"/>
            <a:r>
              <a:rPr lang="fr-FR" sz="2400" b="1" smtClean="0"/>
              <a:t>Que signifie le terme « équitable » en parlant d’un produit ?</a:t>
            </a:r>
          </a:p>
        </p:txBody>
      </p:sp>
      <p:sp>
        <p:nvSpPr>
          <p:cNvPr id="30720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88</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90525" y="25638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Un produit cher et bon pour la santé</a:t>
            </a:r>
          </a:p>
        </p:txBody>
      </p:sp>
      <p:sp>
        <p:nvSpPr>
          <p:cNvPr id="48151" name="AutoShape 23"/>
          <p:cNvSpPr>
            <a:spLocks noChangeArrowheads="1"/>
          </p:cNvSpPr>
          <p:nvPr/>
        </p:nvSpPr>
        <p:spPr bwMode="auto">
          <a:xfrm>
            <a:off x="404813" y="3014663"/>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produit bénéfique pour le cœur</a:t>
            </a:r>
            <a:r>
              <a:rPr lang="fr-FR"/>
              <a:t> </a:t>
            </a:r>
            <a:r>
              <a:rPr lang="fr-FR">
                <a:solidFill>
                  <a:schemeClr val="bg1"/>
                </a:solidFill>
                <a:latin typeface="Bliss Light" pitchFamily="2" charset="0"/>
              </a:rPr>
              <a:t> </a:t>
            </a:r>
          </a:p>
        </p:txBody>
      </p:sp>
      <p:sp>
        <p:nvSpPr>
          <p:cNvPr id="48152" name="AutoShape 24"/>
          <p:cNvSpPr>
            <a:spLocks noChangeArrowheads="1"/>
          </p:cNvSpPr>
          <p:nvPr/>
        </p:nvSpPr>
        <p:spPr bwMode="auto">
          <a:xfrm>
            <a:off x="390525" y="3471863"/>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Un produit dont les conditions de production permettent au producteur, de vivre de façon décente de son travail</a:t>
            </a:r>
          </a:p>
        </p:txBody>
      </p:sp>
      <p:sp>
        <p:nvSpPr>
          <p:cNvPr id="48153" name="AutoShape 25"/>
          <p:cNvSpPr>
            <a:spLocks noChangeArrowheads="1"/>
          </p:cNvSpPr>
          <p:nvPr/>
        </p:nvSpPr>
        <p:spPr bwMode="auto">
          <a:xfrm>
            <a:off x="419100" y="42275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Un produit non transformé </a:t>
            </a:r>
          </a:p>
        </p:txBody>
      </p:sp>
      <p:pic>
        <p:nvPicPr>
          <p:cNvPr id="307208" name="Picture 80"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07209" name="Picture 81"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07210" name="Picture 82"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8152"/>
                                        </p:tgtEl>
                                        <p:attrNameLst>
                                          <p:attrName>style.color</p:attrName>
                                        </p:attrNameLst>
                                      </p:cBhvr>
                                      <p:by>
                                        <p:hsl h="7200000" s="0" l="0"/>
                                      </p:by>
                                    </p:animClr>
                                    <p:animClr clrSpc="hsl" dir="cw">
                                      <p:cBhvr>
                                        <p:cTn id="7" dur="500" fill="hold"/>
                                        <p:tgtEl>
                                          <p:spTgt spid="48152"/>
                                        </p:tgtEl>
                                        <p:attrNameLst>
                                          <p:attrName>fillcolor</p:attrName>
                                        </p:attrNameLst>
                                      </p:cBhvr>
                                      <p:by>
                                        <p:hsl h="7200000" s="0" l="0"/>
                                      </p:by>
                                    </p:animClr>
                                    <p:animClr clrSpc="hsl" dir="cw">
                                      <p:cBhvr>
                                        <p:cTn id="8" dur="500" fill="hold"/>
                                        <p:tgtEl>
                                          <p:spTgt spid="48152"/>
                                        </p:tgtEl>
                                        <p:attrNameLst>
                                          <p:attrName>stroke.color</p:attrName>
                                        </p:attrNameLst>
                                      </p:cBhvr>
                                      <p:by>
                                        <p:hsl h="7200000" s="0" l="0"/>
                                      </p:by>
                                    </p:animClr>
                                    <p:set>
                                      <p:cBhvr>
                                        <p:cTn id="9" dur="500" fill="hold"/>
                                        <p:tgtEl>
                                          <p:spTgt spid="48152"/>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48150"/>
                                        </p:tgtEl>
                                        <p:attrNameLst>
                                          <p:attrName>style.color</p:attrName>
                                        </p:attrNameLst>
                                      </p:cBhvr>
                                      <p:by>
                                        <p:hsl h="0" s="-70588" l="0"/>
                                      </p:by>
                                    </p:animClr>
                                    <p:animClr clrSpc="hsl" dir="cw">
                                      <p:cBhvr>
                                        <p:cTn id="12" dur="500" fill="hold"/>
                                        <p:tgtEl>
                                          <p:spTgt spid="48150"/>
                                        </p:tgtEl>
                                        <p:attrNameLst>
                                          <p:attrName>fillcolor</p:attrName>
                                        </p:attrNameLst>
                                      </p:cBhvr>
                                      <p:by>
                                        <p:hsl h="0" s="-70588" l="0"/>
                                      </p:by>
                                    </p:animClr>
                                    <p:animClr clrSpc="hsl" dir="cw">
                                      <p:cBhvr>
                                        <p:cTn id="13" dur="500" fill="hold"/>
                                        <p:tgtEl>
                                          <p:spTgt spid="48150"/>
                                        </p:tgtEl>
                                        <p:attrNameLst>
                                          <p:attrName>stroke.color</p:attrName>
                                        </p:attrNameLst>
                                      </p:cBhvr>
                                      <p:by>
                                        <p:hsl h="0" s="-70588" l="0"/>
                                      </p:by>
                                    </p:animClr>
                                    <p:set>
                                      <p:cBhvr>
                                        <p:cTn id="14" dur="500" fill="hold"/>
                                        <p:tgtEl>
                                          <p:spTgt spid="48150"/>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48151"/>
                                        </p:tgtEl>
                                        <p:attrNameLst>
                                          <p:attrName>style.color</p:attrName>
                                        </p:attrNameLst>
                                      </p:cBhvr>
                                      <p:by>
                                        <p:hsl h="0" s="-70588" l="0"/>
                                      </p:by>
                                    </p:animClr>
                                    <p:animClr clrSpc="hsl" dir="cw">
                                      <p:cBhvr>
                                        <p:cTn id="17" dur="500" fill="hold"/>
                                        <p:tgtEl>
                                          <p:spTgt spid="48151"/>
                                        </p:tgtEl>
                                        <p:attrNameLst>
                                          <p:attrName>fillcolor</p:attrName>
                                        </p:attrNameLst>
                                      </p:cBhvr>
                                      <p:by>
                                        <p:hsl h="0" s="-70588" l="0"/>
                                      </p:by>
                                    </p:animClr>
                                    <p:animClr clrSpc="hsl" dir="cw">
                                      <p:cBhvr>
                                        <p:cTn id="18" dur="500" fill="hold"/>
                                        <p:tgtEl>
                                          <p:spTgt spid="48151"/>
                                        </p:tgtEl>
                                        <p:attrNameLst>
                                          <p:attrName>stroke.color</p:attrName>
                                        </p:attrNameLst>
                                      </p:cBhvr>
                                      <p:by>
                                        <p:hsl h="0" s="-70588" l="0"/>
                                      </p:by>
                                    </p:animClr>
                                    <p:set>
                                      <p:cBhvr>
                                        <p:cTn id="19" dur="500" fill="hold"/>
                                        <p:tgtEl>
                                          <p:spTgt spid="48151"/>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48153"/>
                                        </p:tgtEl>
                                        <p:attrNameLst>
                                          <p:attrName>style.color</p:attrName>
                                        </p:attrNameLst>
                                      </p:cBhvr>
                                      <p:by>
                                        <p:hsl h="0" s="-70588" l="0"/>
                                      </p:by>
                                    </p:animClr>
                                    <p:animClr clrSpc="hsl" dir="cw">
                                      <p:cBhvr>
                                        <p:cTn id="22" dur="500" fill="hold"/>
                                        <p:tgtEl>
                                          <p:spTgt spid="48153"/>
                                        </p:tgtEl>
                                        <p:attrNameLst>
                                          <p:attrName>fillcolor</p:attrName>
                                        </p:attrNameLst>
                                      </p:cBhvr>
                                      <p:by>
                                        <p:hsl h="0" s="-70588" l="0"/>
                                      </p:by>
                                    </p:animClr>
                                    <p:animClr clrSpc="hsl" dir="cw">
                                      <p:cBhvr>
                                        <p:cTn id="23" dur="500" fill="hold"/>
                                        <p:tgtEl>
                                          <p:spTgt spid="48153"/>
                                        </p:tgtEl>
                                        <p:attrNameLst>
                                          <p:attrName>stroke.color</p:attrName>
                                        </p:attrNameLst>
                                      </p:cBhvr>
                                      <p:by>
                                        <p:hsl h="0" s="-70588" l="0"/>
                                      </p:by>
                                    </p:animClr>
                                    <p:set>
                                      <p:cBhvr>
                                        <p:cTn id="24" dur="500" fill="hold"/>
                                        <p:tgtEl>
                                          <p:spTgt spid="481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1" grpId="0" animBg="1"/>
      <p:bldP spid="48152" grpId="0" animBg="1"/>
      <p:bldP spid="48153"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C</a:t>
            </a:r>
          </a:p>
        </p:txBody>
      </p:sp>
      <p:sp>
        <p:nvSpPr>
          <p:cNvPr id="30822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88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097213"/>
            <a:ext cx="8150225" cy="1739900"/>
          </a:xfrm>
          <a:prstGeom prst="rect">
            <a:avLst/>
          </a:prstGeom>
          <a:noFill/>
          <a:ln w="9525">
            <a:noFill/>
            <a:miter lim="800000"/>
            <a:headEnd/>
            <a:tailEnd/>
          </a:ln>
        </p:spPr>
        <p:txBody>
          <a:bodyPr>
            <a:spAutoFit/>
          </a:bodyPr>
          <a:lstStyle/>
          <a:p>
            <a:pPr algn="ctr"/>
            <a:r>
              <a:rPr lang="fr-FR"/>
              <a:t>En achetant un produit issu du commerce équitable, vous êtes assurés que </a:t>
            </a:r>
            <a:r>
              <a:rPr lang="fr-FR">
                <a:solidFill>
                  <a:schemeClr val="accent2"/>
                </a:solidFill>
              </a:rPr>
              <a:t>tous les acteurs de la chaîne de production ont travaillé dans des conditions décentes d’un point de vue social et sanitaire</a:t>
            </a:r>
            <a:r>
              <a:rPr lang="fr-FR"/>
              <a:t> ! </a:t>
            </a:r>
          </a:p>
          <a:p>
            <a:pPr algn="ctr"/>
            <a:endParaRPr lang="fr-FR"/>
          </a:p>
          <a:p>
            <a:pPr algn="ctr"/>
            <a:r>
              <a:rPr lang="fr-FR"/>
              <a:t>Alors pourquoi ne pas acheter par exemple du café issu du commerce équitable pour vos longues journées de travail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49" name="Titre 1"/>
          <p:cNvSpPr>
            <a:spLocks noGrp="1"/>
          </p:cNvSpPr>
          <p:nvPr>
            <p:ph type="title" idx="4294967295"/>
          </p:nvPr>
        </p:nvSpPr>
        <p:spPr/>
        <p:txBody>
          <a:bodyPr/>
          <a:lstStyle/>
          <a:p>
            <a:pPr eaLnBrk="1" hangingPunct="1"/>
            <a:r>
              <a:rPr lang="fr-FR" sz="2000" b="1" smtClean="0"/>
              <a:t>Un bon acheteur n'écoute pas les arguments qualitatifs de ses fournisseurs. Sa mission est d'acheter au meilleur prix.</a:t>
            </a:r>
          </a:p>
        </p:txBody>
      </p:sp>
      <p:sp>
        <p:nvSpPr>
          <p:cNvPr id="3092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3268" name="AutoShape 20"/>
          <p:cNvSpPr>
            <a:spLocks noChangeArrowheads="1"/>
          </p:cNvSpPr>
          <p:nvPr/>
        </p:nvSpPr>
        <p:spPr bwMode="auto">
          <a:xfrm>
            <a:off x="479425" y="28130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Vrai </a:t>
            </a:r>
          </a:p>
        </p:txBody>
      </p:sp>
      <p:sp>
        <p:nvSpPr>
          <p:cNvPr id="53269" name="AutoShape 21"/>
          <p:cNvSpPr>
            <a:spLocks noChangeArrowheads="1"/>
          </p:cNvSpPr>
          <p:nvPr/>
        </p:nvSpPr>
        <p:spPr bwMode="auto">
          <a:xfrm>
            <a:off x="504825" y="3457575"/>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Faux</a:t>
            </a:r>
            <a:endParaRPr lang="fr-FR">
              <a:latin typeface="Bliss Light" pitchFamily="2" charset="0"/>
            </a:endParaRPr>
          </a:p>
        </p:txBody>
      </p:sp>
      <p:pic>
        <p:nvPicPr>
          <p:cNvPr id="309254" name="Picture 44" descr="caleurs"/>
          <p:cNvPicPr>
            <a:picLocks noChangeAspect="1" noChangeArrowheads="1"/>
          </p:cNvPicPr>
          <p:nvPr/>
        </p:nvPicPr>
        <p:blipFill>
          <a:blip r:embed="rId2"/>
          <a:srcRect/>
          <a:stretch>
            <a:fillRect/>
          </a:stretch>
        </p:blipFill>
        <p:spPr bwMode="auto">
          <a:xfrm>
            <a:off x="7621588" y="214313"/>
            <a:ext cx="1292225" cy="909637"/>
          </a:xfrm>
          <a:prstGeom prst="rect">
            <a:avLst/>
          </a:prstGeom>
          <a:noFill/>
          <a:ln w="9525">
            <a:noFill/>
            <a:miter lim="800000"/>
            <a:headEnd/>
            <a:tailEnd/>
          </a:ln>
        </p:spPr>
      </p:pic>
      <p:sp>
        <p:nvSpPr>
          <p:cNvPr id="309255" name="Rectangle 62"/>
          <p:cNvSpPr>
            <a:spLocks noChangeArrowheads="1"/>
          </p:cNvSpPr>
          <p:nvPr/>
        </p:nvSpPr>
        <p:spPr bwMode="auto">
          <a:xfrm>
            <a:off x="1655763" y="2838450"/>
            <a:ext cx="184150" cy="366713"/>
          </a:xfrm>
          <a:prstGeom prst="rect">
            <a:avLst/>
          </a:prstGeom>
          <a:noFill/>
          <a:ln w="9525">
            <a:noFill/>
            <a:miter lim="800000"/>
            <a:headEnd/>
            <a:tailEnd/>
          </a:ln>
        </p:spPr>
        <p:txBody>
          <a:bodyPr wrap="none">
            <a:spAutoFit/>
          </a:bodyPr>
          <a:lstStyle/>
          <a:p>
            <a:pPr defTabSz="914400">
              <a:spcBef>
                <a:spcPts val="2000"/>
              </a:spcBef>
              <a:buClr>
                <a:schemeClr val="accent1"/>
              </a:buClr>
              <a:buFont typeface="Symbol" pitchFamily="18" charset="2"/>
              <a:buNone/>
            </a:pPr>
            <a:endParaRPr lang="fr-FR">
              <a:solidFill>
                <a:schemeClr val="bg1"/>
              </a:solidFill>
              <a:latin typeface="Bliss Light" pitchFamily="2" charset="0"/>
            </a:endParaRPr>
          </a:p>
        </p:txBody>
      </p:sp>
      <p:pic>
        <p:nvPicPr>
          <p:cNvPr id="309256"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09257"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09258"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3269"/>
                                        </p:tgtEl>
                                        <p:attrNameLst>
                                          <p:attrName>style.color</p:attrName>
                                        </p:attrNameLst>
                                      </p:cBhvr>
                                      <p:by>
                                        <p:hsl h="7200000" s="0" l="0"/>
                                      </p:by>
                                    </p:animClr>
                                    <p:animClr clrSpc="hsl" dir="cw">
                                      <p:cBhvr>
                                        <p:cTn id="7" dur="500" fill="hold"/>
                                        <p:tgtEl>
                                          <p:spTgt spid="53269"/>
                                        </p:tgtEl>
                                        <p:attrNameLst>
                                          <p:attrName>fillcolor</p:attrName>
                                        </p:attrNameLst>
                                      </p:cBhvr>
                                      <p:by>
                                        <p:hsl h="7200000" s="0" l="0"/>
                                      </p:by>
                                    </p:animClr>
                                    <p:animClr clrSpc="hsl" dir="cw">
                                      <p:cBhvr>
                                        <p:cTn id="8" dur="500" fill="hold"/>
                                        <p:tgtEl>
                                          <p:spTgt spid="53269"/>
                                        </p:tgtEl>
                                        <p:attrNameLst>
                                          <p:attrName>stroke.color</p:attrName>
                                        </p:attrNameLst>
                                      </p:cBhvr>
                                      <p:by>
                                        <p:hsl h="7200000" s="0" l="0"/>
                                      </p:by>
                                    </p:animClr>
                                    <p:set>
                                      <p:cBhvr>
                                        <p:cTn id="9" dur="500" fill="hold"/>
                                        <p:tgtEl>
                                          <p:spTgt spid="53269"/>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53268"/>
                                        </p:tgtEl>
                                        <p:attrNameLst>
                                          <p:attrName>style.color</p:attrName>
                                        </p:attrNameLst>
                                      </p:cBhvr>
                                      <p:by>
                                        <p:hsl h="0" s="-70588" l="0"/>
                                      </p:by>
                                    </p:animClr>
                                    <p:animClr clrSpc="hsl" dir="cw">
                                      <p:cBhvr>
                                        <p:cTn id="12" dur="500" fill="hold"/>
                                        <p:tgtEl>
                                          <p:spTgt spid="53268"/>
                                        </p:tgtEl>
                                        <p:attrNameLst>
                                          <p:attrName>fillcolor</p:attrName>
                                        </p:attrNameLst>
                                      </p:cBhvr>
                                      <p:by>
                                        <p:hsl h="0" s="-70588" l="0"/>
                                      </p:by>
                                    </p:animClr>
                                    <p:animClr clrSpc="hsl" dir="cw">
                                      <p:cBhvr>
                                        <p:cTn id="13" dur="500" fill="hold"/>
                                        <p:tgtEl>
                                          <p:spTgt spid="53268"/>
                                        </p:tgtEl>
                                        <p:attrNameLst>
                                          <p:attrName>stroke.color</p:attrName>
                                        </p:attrNameLst>
                                      </p:cBhvr>
                                      <p:by>
                                        <p:hsl h="0" s="-70588" l="0"/>
                                      </p:by>
                                    </p:animClr>
                                    <p:set>
                                      <p:cBhvr>
                                        <p:cTn id="14" dur="500" fill="hold"/>
                                        <p:tgtEl>
                                          <p:spTgt spid="532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 grpId="0" animBg="1"/>
      <p:bldP spid="53269"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B</a:t>
            </a:r>
          </a:p>
        </p:txBody>
      </p:sp>
      <p:sp>
        <p:nvSpPr>
          <p:cNvPr id="31027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89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097213"/>
            <a:ext cx="8150225" cy="1190625"/>
          </a:xfrm>
          <a:prstGeom prst="rect">
            <a:avLst/>
          </a:prstGeom>
          <a:noFill/>
          <a:ln w="9525">
            <a:noFill/>
            <a:miter lim="800000"/>
            <a:headEnd/>
            <a:tailEnd/>
          </a:ln>
        </p:spPr>
        <p:txBody>
          <a:bodyPr>
            <a:spAutoFit/>
          </a:bodyPr>
          <a:lstStyle/>
          <a:p>
            <a:pPr algn="ctr"/>
            <a:r>
              <a:rPr lang="fr-FR"/>
              <a:t>Un bon acheteur ne doit pas uniquement prendre en compte les critères économiques ! C'est un critère important pour une entreprise, mais pas le seul. </a:t>
            </a:r>
            <a:r>
              <a:rPr lang="fr-FR">
                <a:solidFill>
                  <a:schemeClr val="accent2"/>
                </a:solidFill>
              </a:rPr>
              <a:t>Les critères sociaux</a:t>
            </a:r>
            <a:r>
              <a:rPr lang="fr-FR"/>
              <a:t> (bonnes pratiques sociales) et</a:t>
            </a:r>
            <a:r>
              <a:rPr lang="fr-FR">
                <a:solidFill>
                  <a:schemeClr val="accent2"/>
                </a:solidFill>
              </a:rPr>
              <a:t> environnementaux </a:t>
            </a:r>
            <a:r>
              <a:rPr lang="fr-FR"/>
              <a:t>(protection de l'environnement) </a:t>
            </a:r>
            <a:r>
              <a:rPr lang="fr-FR">
                <a:solidFill>
                  <a:schemeClr val="accent2"/>
                </a:solidFill>
              </a:rPr>
              <a:t>sont tout aussi importants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En France, quel est le pourcentage de personnes allant travailler ou étudier en voiture chaque jour ?</a:t>
            </a:r>
          </a:p>
        </p:txBody>
      </p:sp>
      <p:sp>
        <p:nvSpPr>
          <p:cNvPr id="4813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- 40 % de la population française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- 60% de la population française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- 80% de la population française </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48152"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48153"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8154"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44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644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944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244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54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54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64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64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74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74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84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84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94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94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04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04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14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14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24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24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34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34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44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44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54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54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64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64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74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74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84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84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94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94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04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7" name="Titre 1"/>
          <p:cNvSpPr>
            <a:spLocks noGrp="1"/>
          </p:cNvSpPr>
          <p:nvPr>
            <p:ph type="title" idx="4294967295"/>
          </p:nvPr>
        </p:nvSpPr>
        <p:spPr/>
        <p:txBody>
          <a:bodyPr/>
          <a:lstStyle/>
          <a:p>
            <a:pPr eaLnBrk="1" hangingPunct="1"/>
            <a:r>
              <a:rPr lang="fr-FR" sz="1800" b="1" smtClean="0"/>
              <a:t>Dans la logique d’une démarche RSE, quelles sont les pratiques à favoriser  pour mener une politique d’achats responsables ?</a:t>
            </a:r>
          </a:p>
        </p:txBody>
      </p:sp>
      <p:sp>
        <p:nvSpPr>
          <p:cNvPr id="31129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90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90525" y="25638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Etablir des clauses de développement durable dans les contrats </a:t>
            </a:r>
          </a:p>
        </p:txBody>
      </p:sp>
      <p:sp>
        <p:nvSpPr>
          <p:cNvPr id="48151" name="AutoShape 23"/>
          <p:cNvSpPr>
            <a:spLocks noChangeArrowheads="1"/>
          </p:cNvSpPr>
          <p:nvPr/>
        </p:nvSpPr>
        <p:spPr bwMode="auto">
          <a:xfrm>
            <a:off x="404813" y="3014663"/>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Rédiger un cahier des charges fournisseurs </a:t>
            </a:r>
          </a:p>
        </p:txBody>
      </p:sp>
      <p:sp>
        <p:nvSpPr>
          <p:cNvPr id="48152" name="AutoShape 24"/>
          <p:cNvSpPr>
            <a:spLocks noChangeArrowheads="1"/>
          </p:cNvSpPr>
          <p:nvPr/>
        </p:nvSpPr>
        <p:spPr bwMode="auto">
          <a:xfrm>
            <a:off x="404813" y="34639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Auditer les fournisseurs </a:t>
            </a:r>
          </a:p>
        </p:txBody>
      </p:sp>
      <p:sp>
        <p:nvSpPr>
          <p:cNvPr id="48153" name="AutoShape 25"/>
          <p:cNvSpPr>
            <a:spLocks noChangeArrowheads="1"/>
          </p:cNvSpPr>
          <p:nvPr/>
        </p:nvSpPr>
        <p:spPr bwMode="auto">
          <a:xfrm>
            <a:off x="419100" y="39100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Elaborer un code de bonnes pratiques et une charte éthique </a:t>
            </a:r>
          </a:p>
        </p:txBody>
      </p:sp>
      <p:pic>
        <p:nvPicPr>
          <p:cNvPr id="311304" name="Picture 80" descr="people-309092_640"/>
          <p:cNvPicPr>
            <a:picLocks noChangeAspect="1" noChangeArrowheads="1"/>
          </p:cNvPicPr>
          <p:nvPr/>
        </p:nvPicPr>
        <p:blipFill>
          <a:blip r:embed="rId2">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11305" name="Picture 81" descr="people-309092_640"/>
          <p:cNvPicPr>
            <a:picLocks noChangeAspect="1" noChangeArrowheads="1"/>
          </p:cNvPicPr>
          <p:nvPr/>
        </p:nvPicPr>
        <p:blipFill>
          <a:blip r:embed="rId2">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11306" name="Picture 82" descr="people-309092_640"/>
          <p:cNvPicPr>
            <a:picLocks noChangeAspect="1" noChangeArrowheads="1"/>
          </p:cNvPicPr>
          <p:nvPr/>
        </p:nvPicPr>
        <p:blipFill>
          <a:blip r:embed="rId3">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8150"/>
                                        </p:tgtEl>
                                        <p:attrNameLst>
                                          <p:attrName>style.color</p:attrName>
                                        </p:attrNameLst>
                                      </p:cBhvr>
                                      <p:by>
                                        <p:hsl h="7200000" s="0" l="0"/>
                                      </p:by>
                                    </p:animClr>
                                    <p:animClr clrSpc="hsl" dir="cw">
                                      <p:cBhvr>
                                        <p:cTn id="7" dur="500" fill="hold"/>
                                        <p:tgtEl>
                                          <p:spTgt spid="48150"/>
                                        </p:tgtEl>
                                        <p:attrNameLst>
                                          <p:attrName>fillcolor</p:attrName>
                                        </p:attrNameLst>
                                      </p:cBhvr>
                                      <p:by>
                                        <p:hsl h="7200000" s="0" l="0"/>
                                      </p:by>
                                    </p:animClr>
                                    <p:animClr clrSpc="hsl" dir="cw">
                                      <p:cBhvr>
                                        <p:cTn id="8" dur="500" fill="hold"/>
                                        <p:tgtEl>
                                          <p:spTgt spid="48150"/>
                                        </p:tgtEl>
                                        <p:attrNameLst>
                                          <p:attrName>stroke.color</p:attrName>
                                        </p:attrNameLst>
                                      </p:cBhvr>
                                      <p:by>
                                        <p:hsl h="7200000" s="0" l="0"/>
                                      </p:by>
                                    </p:animClr>
                                    <p:set>
                                      <p:cBhvr>
                                        <p:cTn id="9" dur="500" fill="hold"/>
                                        <p:tgtEl>
                                          <p:spTgt spid="48150"/>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48151"/>
                                        </p:tgtEl>
                                        <p:attrNameLst>
                                          <p:attrName>style.color</p:attrName>
                                        </p:attrNameLst>
                                      </p:cBhvr>
                                      <p:by>
                                        <p:hsl h="7200000" s="0" l="0"/>
                                      </p:by>
                                    </p:animClr>
                                    <p:animClr clrSpc="hsl" dir="cw">
                                      <p:cBhvr>
                                        <p:cTn id="12" dur="500" fill="hold"/>
                                        <p:tgtEl>
                                          <p:spTgt spid="48151"/>
                                        </p:tgtEl>
                                        <p:attrNameLst>
                                          <p:attrName>fillcolor</p:attrName>
                                        </p:attrNameLst>
                                      </p:cBhvr>
                                      <p:by>
                                        <p:hsl h="7200000" s="0" l="0"/>
                                      </p:by>
                                    </p:animClr>
                                    <p:animClr clrSpc="hsl" dir="cw">
                                      <p:cBhvr>
                                        <p:cTn id="13" dur="500" fill="hold"/>
                                        <p:tgtEl>
                                          <p:spTgt spid="48151"/>
                                        </p:tgtEl>
                                        <p:attrNameLst>
                                          <p:attrName>stroke.color</p:attrName>
                                        </p:attrNameLst>
                                      </p:cBhvr>
                                      <p:by>
                                        <p:hsl h="7200000" s="0" l="0"/>
                                      </p:by>
                                    </p:animClr>
                                    <p:set>
                                      <p:cBhvr>
                                        <p:cTn id="14" dur="500" fill="hold"/>
                                        <p:tgtEl>
                                          <p:spTgt spid="48151"/>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48152"/>
                                        </p:tgtEl>
                                        <p:attrNameLst>
                                          <p:attrName>style.color</p:attrName>
                                        </p:attrNameLst>
                                      </p:cBhvr>
                                      <p:by>
                                        <p:hsl h="7200000" s="0" l="0"/>
                                      </p:by>
                                    </p:animClr>
                                    <p:animClr clrSpc="hsl" dir="cw">
                                      <p:cBhvr>
                                        <p:cTn id="17" dur="500" fill="hold"/>
                                        <p:tgtEl>
                                          <p:spTgt spid="48152"/>
                                        </p:tgtEl>
                                        <p:attrNameLst>
                                          <p:attrName>fillcolor</p:attrName>
                                        </p:attrNameLst>
                                      </p:cBhvr>
                                      <p:by>
                                        <p:hsl h="7200000" s="0" l="0"/>
                                      </p:by>
                                    </p:animClr>
                                    <p:animClr clrSpc="hsl" dir="cw">
                                      <p:cBhvr>
                                        <p:cTn id="18" dur="500" fill="hold"/>
                                        <p:tgtEl>
                                          <p:spTgt spid="48152"/>
                                        </p:tgtEl>
                                        <p:attrNameLst>
                                          <p:attrName>stroke.color</p:attrName>
                                        </p:attrNameLst>
                                      </p:cBhvr>
                                      <p:by>
                                        <p:hsl h="7200000" s="0" l="0"/>
                                      </p:by>
                                    </p:animClr>
                                    <p:set>
                                      <p:cBhvr>
                                        <p:cTn id="19" dur="500" fill="hold"/>
                                        <p:tgtEl>
                                          <p:spTgt spid="48152"/>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48153"/>
                                        </p:tgtEl>
                                        <p:attrNameLst>
                                          <p:attrName>style.color</p:attrName>
                                        </p:attrNameLst>
                                      </p:cBhvr>
                                      <p:by>
                                        <p:hsl h="7200000" s="0" l="0"/>
                                      </p:by>
                                    </p:animClr>
                                    <p:animClr clrSpc="hsl" dir="cw">
                                      <p:cBhvr>
                                        <p:cTn id="22" dur="500" fill="hold"/>
                                        <p:tgtEl>
                                          <p:spTgt spid="48153"/>
                                        </p:tgtEl>
                                        <p:attrNameLst>
                                          <p:attrName>fillcolor</p:attrName>
                                        </p:attrNameLst>
                                      </p:cBhvr>
                                      <p:by>
                                        <p:hsl h="7200000" s="0" l="0"/>
                                      </p:by>
                                    </p:animClr>
                                    <p:animClr clrSpc="hsl" dir="cw">
                                      <p:cBhvr>
                                        <p:cTn id="23" dur="500" fill="hold"/>
                                        <p:tgtEl>
                                          <p:spTgt spid="48153"/>
                                        </p:tgtEl>
                                        <p:attrNameLst>
                                          <p:attrName>stroke.color</p:attrName>
                                        </p:attrNameLst>
                                      </p:cBhvr>
                                      <p:by>
                                        <p:hsl h="7200000" s="0" l="0"/>
                                      </p:by>
                                    </p:animClr>
                                    <p:set>
                                      <p:cBhvr>
                                        <p:cTn id="24" dur="500" fill="hold"/>
                                        <p:tgtEl>
                                          <p:spTgt spid="481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1" grpId="0" animBg="1"/>
      <p:bldP spid="48152" grpId="0" animBg="1"/>
      <p:bldP spid="48153"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 : A, B, C, D</a:t>
            </a:r>
          </a:p>
        </p:txBody>
      </p:sp>
      <p:sp>
        <p:nvSpPr>
          <p:cNvPr id="31232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90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097213"/>
            <a:ext cx="8150225" cy="1190625"/>
          </a:xfrm>
          <a:prstGeom prst="rect">
            <a:avLst/>
          </a:prstGeom>
          <a:noFill/>
          <a:ln w="9525">
            <a:noFill/>
            <a:miter lim="800000"/>
            <a:headEnd/>
            <a:tailEnd/>
          </a:ln>
        </p:spPr>
        <p:txBody>
          <a:bodyPr>
            <a:spAutoFit/>
          </a:bodyPr>
          <a:lstStyle/>
          <a:p>
            <a:pPr algn="ctr"/>
            <a:r>
              <a:rPr lang="fr-FR"/>
              <a:t>Aujourd’hui, adopter une politique d’achats responsable est indispensable pour </a:t>
            </a:r>
            <a:r>
              <a:rPr lang="fr-FR">
                <a:solidFill>
                  <a:schemeClr val="accent2"/>
                </a:solidFill>
              </a:rPr>
              <a:t>minimiser l’impact environnemental</a:t>
            </a:r>
            <a:r>
              <a:rPr lang="fr-FR"/>
              <a:t> à l’occasion des achats, tout en alliant efficacité économique et opérationnelle, sécurité juridique et en assurant surtout le confort de travail de ses employés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3345" name="Titre 1"/>
          <p:cNvSpPr>
            <a:spLocks noGrp="1"/>
          </p:cNvSpPr>
          <p:nvPr>
            <p:ph type="title" idx="4294967295"/>
          </p:nvPr>
        </p:nvSpPr>
        <p:spPr/>
        <p:txBody>
          <a:bodyPr/>
          <a:lstStyle/>
          <a:p>
            <a:pPr eaLnBrk="1" hangingPunct="1"/>
            <a:r>
              <a:rPr lang="fr-FR" b="1" smtClean="0"/>
              <a:t>Vrai ou faux ?</a:t>
            </a:r>
            <a:r>
              <a:rPr lang="fr-FR" sz="4000" smtClean="0"/>
              <a:t> </a:t>
            </a:r>
          </a:p>
        </p:txBody>
      </p:sp>
      <p:sp>
        <p:nvSpPr>
          <p:cNvPr id="31334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91</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graphicFrame>
        <p:nvGraphicFramePr>
          <p:cNvPr id="158762" name="Group 42"/>
          <p:cNvGraphicFramePr>
            <a:graphicFrameLocks noGrp="1"/>
          </p:cNvGraphicFramePr>
          <p:nvPr/>
        </p:nvGraphicFramePr>
        <p:xfrm>
          <a:off x="414338" y="2282825"/>
          <a:ext cx="8242300" cy="2390775"/>
        </p:xfrm>
        <a:graphic>
          <a:graphicData uri="http://schemas.openxmlformats.org/drawingml/2006/table">
            <a:tbl>
              <a:tblPr/>
              <a:tblGrid>
                <a:gridCol w="1477962"/>
                <a:gridCol w="6764338"/>
              </a:tblGrid>
              <a:tr h="12493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2"/>
                        </a:solidFill>
                        <a:effectLst/>
                        <a:latin typeface="Arial" charset="0"/>
                        <a:ea typeface="Times New Roman" pitchFamily="18"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1</a:t>
                      </a:r>
                      <a:endParaRPr kumimoji="0" lang="fr-FR" sz="3600" b="0" i="0" u="none" strike="noStrike" cap="none" normalizeH="0" baseline="0" smtClean="0">
                        <a:ln>
                          <a:noFill/>
                        </a:ln>
                        <a:solidFill>
                          <a:schemeClr val="bg2"/>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charset="0"/>
                        </a:rPr>
                        <a:t>La prise en compte de critères de DD dans les achats d'une entreprise conduit nécessairement à une hausse des coûts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1141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bg2"/>
                        </a:solidFill>
                        <a:effectLst/>
                        <a:latin typeface="Arial" charset="0"/>
                        <a:ea typeface="Times New Roman" pitchFamily="18"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2</a:t>
                      </a:r>
                      <a:endParaRPr kumimoji="0" lang="fr-FR" sz="3600" b="0" i="0" u="none" strike="noStrike" cap="none" normalizeH="0" baseline="0" smtClean="0">
                        <a:ln>
                          <a:noFill/>
                        </a:ln>
                        <a:solidFill>
                          <a:schemeClr val="bg2"/>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charset="0"/>
                        </a:rPr>
                        <a:t>La prise en compte d'autres critères que celui du prix dans les achats d'une entreprise illustre la triple dimension du DD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
        <p:nvSpPr>
          <p:cNvPr id="158774" name="Text Box 54"/>
          <p:cNvSpPr txBox="1">
            <a:spLocks noChangeArrowheads="1"/>
          </p:cNvSpPr>
          <p:nvPr/>
        </p:nvSpPr>
        <p:spPr bwMode="auto">
          <a:xfrm>
            <a:off x="946150" y="5313363"/>
            <a:ext cx="7142163" cy="701675"/>
          </a:xfrm>
          <a:prstGeom prst="rect">
            <a:avLst/>
          </a:prstGeom>
          <a:noFill/>
          <a:ln w="9525">
            <a:noFill/>
            <a:miter lim="800000"/>
            <a:headEnd/>
            <a:tailEnd/>
          </a:ln>
        </p:spPr>
        <p:txBody>
          <a:bodyPr>
            <a:spAutoFit/>
          </a:bodyPr>
          <a:lstStyle/>
          <a:p>
            <a:pPr algn="ctr" defTabSz="914400">
              <a:spcBef>
                <a:spcPct val="50000"/>
              </a:spcBef>
            </a:pPr>
            <a:r>
              <a:rPr lang="fr-FR" sz="4000" b="1"/>
              <a:t>1 = FAUX			2 = VRAI</a:t>
            </a:r>
          </a:p>
        </p:txBody>
      </p:sp>
      <p:pic>
        <p:nvPicPr>
          <p:cNvPr id="313360" name="Picture 55" descr="achat resp"/>
          <p:cNvPicPr>
            <a:picLocks noChangeAspect="1" noChangeArrowheads="1"/>
          </p:cNvPicPr>
          <p:nvPr/>
        </p:nvPicPr>
        <p:blipFill>
          <a:blip r:embed="rId2"/>
          <a:srcRect/>
          <a:stretch>
            <a:fillRect/>
          </a:stretch>
        </p:blipFill>
        <p:spPr bwMode="auto">
          <a:xfrm>
            <a:off x="7962900" y="296863"/>
            <a:ext cx="1173163" cy="827087"/>
          </a:xfrm>
          <a:prstGeom prst="rect">
            <a:avLst/>
          </a:prstGeom>
          <a:noFill/>
          <a:ln w="9525">
            <a:noFill/>
            <a:miter lim="800000"/>
            <a:headEnd/>
            <a:tailEnd/>
          </a:ln>
        </p:spPr>
      </p:pic>
      <p:pic>
        <p:nvPicPr>
          <p:cNvPr id="313361" name="Picture 56"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13362" name="Picture 57"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13363" name="Picture 58"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313364" name="Picture 59"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8774">
                                            <p:txEl>
                                              <p:pRg st="0" end="0"/>
                                            </p:txEl>
                                          </p:spTgt>
                                        </p:tgtEl>
                                        <p:attrNameLst>
                                          <p:attrName>style.visibility</p:attrName>
                                        </p:attrNameLst>
                                      </p:cBhvr>
                                      <p:to>
                                        <p:strVal val="visible"/>
                                      </p:to>
                                    </p:set>
                                    <p:anim calcmode="lin" valueType="num">
                                      <p:cBhvr>
                                        <p:cTn id="7" dur="500" fill="hold"/>
                                        <p:tgtEl>
                                          <p:spTgt spid="1587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877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1 = FAUX	      2 = VRAI</a:t>
            </a:r>
          </a:p>
        </p:txBody>
      </p:sp>
      <p:sp>
        <p:nvSpPr>
          <p:cNvPr id="31437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91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2874963"/>
            <a:ext cx="8150225" cy="2838450"/>
          </a:xfrm>
          <a:prstGeom prst="rect">
            <a:avLst/>
          </a:prstGeom>
          <a:noFill/>
          <a:ln w="9525">
            <a:noFill/>
            <a:miter lim="800000"/>
            <a:headEnd/>
            <a:tailEnd/>
          </a:ln>
        </p:spPr>
        <p:txBody>
          <a:bodyPr>
            <a:spAutoFit/>
          </a:bodyPr>
          <a:lstStyle/>
          <a:p>
            <a:r>
              <a:rPr lang="fr-FR"/>
              <a:t>1- La prise en compte de l'importance des volumes achetés, de la durée du contrat et de la pérennité de la relation avec un client </a:t>
            </a:r>
            <a:r>
              <a:rPr lang="fr-FR">
                <a:solidFill>
                  <a:schemeClr val="accent2"/>
                </a:solidFill>
              </a:rPr>
              <a:t>peut apporter une sécurité au fournisseur</a:t>
            </a:r>
            <a:r>
              <a:rPr lang="fr-FR"/>
              <a:t>, qu'il </a:t>
            </a:r>
            <a:r>
              <a:rPr lang="fr-FR">
                <a:solidFill>
                  <a:schemeClr val="accent2"/>
                </a:solidFill>
              </a:rPr>
              <a:t>répercute sur ses tarifs</a:t>
            </a:r>
            <a:r>
              <a:rPr lang="fr-FR"/>
              <a:t> : le seul fait d'intégrer des </a:t>
            </a:r>
            <a:r>
              <a:rPr lang="fr-FR">
                <a:solidFill>
                  <a:schemeClr val="accent2"/>
                </a:solidFill>
              </a:rPr>
              <a:t>critères de DD</a:t>
            </a:r>
            <a:r>
              <a:rPr lang="fr-FR"/>
              <a:t> </a:t>
            </a:r>
            <a:r>
              <a:rPr lang="fr-FR">
                <a:solidFill>
                  <a:schemeClr val="accent2"/>
                </a:solidFill>
              </a:rPr>
              <a:t>ne conduit donc pas à une hausse des coûts</a:t>
            </a:r>
            <a:r>
              <a:rPr lang="fr-FR"/>
              <a:t>. </a:t>
            </a:r>
          </a:p>
          <a:p>
            <a:endParaRPr lang="fr-FR"/>
          </a:p>
          <a:p>
            <a:r>
              <a:rPr lang="fr-FR"/>
              <a:t>2- Le DD recouvre </a:t>
            </a:r>
            <a:r>
              <a:rPr lang="fr-FR">
                <a:solidFill>
                  <a:schemeClr val="accent2"/>
                </a:solidFill>
              </a:rPr>
              <a:t>3 dimensions</a:t>
            </a:r>
            <a:r>
              <a:rPr lang="fr-FR"/>
              <a:t> : environnementale, économique et sociale. Il établit un </a:t>
            </a:r>
            <a:r>
              <a:rPr lang="fr-FR">
                <a:solidFill>
                  <a:schemeClr val="accent2"/>
                </a:solidFill>
              </a:rPr>
              <a:t>cercle vertueux entre ces 3 pôles</a:t>
            </a:r>
            <a:r>
              <a:rPr lang="fr-FR"/>
              <a:t>. Respectueux des ressources naturelles et des écosystèmes, il garantit l'efficacité économique, sans perdre de vue les finalités sociales du développement que sont la lutte contre la pauvreté, les inégalités et l'exclusion</a:t>
            </a:r>
          </a:p>
        </p:txBody>
      </p:sp>
      <p:pic>
        <p:nvPicPr>
          <p:cNvPr id="314373" name="Picture 6" descr="achat resp"/>
          <p:cNvPicPr>
            <a:picLocks noChangeAspect="1" noChangeArrowheads="1"/>
          </p:cNvPicPr>
          <p:nvPr/>
        </p:nvPicPr>
        <p:blipFill>
          <a:blip r:embed="rId2"/>
          <a:srcRect/>
          <a:stretch>
            <a:fillRect/>
          </a:stretch>
        </p:blipFill>
        <p:spPr bwMode="auto">
          <a:xfrm>
            <a:off x="7962900" y="296863"/>
            <a:ext cx="1173163" cy="827087"/>
          </a:xfrm>
          <a:prstGeom prst="rect">
            <a:avLst/>
          </a:prstGeom>
          <a:noFill/>
          <a:ln w="9525">
            <a:noFill/>
            <a:miter lim="800000"/>
            <a:headEnd/>
            <a:tailEnd/>
          </a:ln>
        </p:spPr>
      </p:pic>
      <p:sp>
        <p:nvSpPr>
          <p:cNvPr id="160775" name="Text Box 7"/>
          <p:cNvSpPr txBox="1">
            <a:spLocks noChangeArrowheads="1"/>
          </p:cNvSpPr>
          <p:nvPr/>
        </p:nvSpPr>
        <p:spPr bwMode="auto">
          <a:xfrm>
            <a:off x="4160838" y="6524625"/>
            <a:ext cx="5160962" cy="244475"/>
          </a:xfrm>
          <a:prstGeom prst="rect">
            <a:avLst/>
          </a:prstGeom>
          <a:noFill/>
          <a:ln w="9525">
            <a:noFill/>
            <a:miter lim="800000"/>
            <a:headEnd/>
            <a:tailEnd/>
          </a:ln>
        </p:spPr>
        <p:txBody>
          <a:bodyPr>
            <a:spAutoFit/>
          </a:bodyPr>
          <a:lstStyle/>
          <a:p>
            <a:r>
              <a:rPr lang="fr-FR" sz="1000">
                <a:solidFill>
                  <a:schemeClr val="tx2"/>
                </a:solidFill>
              </a:rPr>
              <a:t>Source :  QUIZ - Développement durable et rentabilité sont-ils compatibles ? – SNCF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par>
                          <p:cTn id="16" fill="hold">
                            <p:stCondLst>
                              <p:cond delay="22400"/>
                            </p:stCondLst>
                            <p:childTnLst>
                              <p:par>
                                <p:cTn id="17" presetID="1" presetClass="entr" presetSubtype="0" fill="hold" grpId="0" nodeType="afterEffect">
                                  <p:stCondLst>
                                    <p:cond delay="500"/>
                                  </p:stCondLst>
                                  <p:childTnLst>
                                    <p:set>
                                      <p:cBhvr>
                                        <p:cTn id="18" dur="1" fill="hold">
                                          <p:stCondLst>
                                            <p:cond delay="0"/>
                                          </p:stCondLst>
                                        </p:cTn>
                                        <p:tgtEl>
                                          <p:spTgt spid="160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P spid="160775" grpId="0"/>
    </p:bld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Titre 1"/>
          <p:cNvSpPr>
            <a:spLocks noGrp="1"/>
          </p:cNvSpPr>
          <p:nvPr>
            <p:ph type="title" idx="4294967295"/>
          </p:nvPr>
        </p:nvSpPr>
        <p:spPr/>
        <p:txBody>
          <a:bodyPr/>
          <a:lstStyle/>
          <a:p>
            <a:pPr eaLnBrk="1" hangingPunct="1"/>
            <a:r>
              <a:rPr lang="fr-FR" sz="1600" b="1" smtClean="0"/>
              <a:t>L’entreprise est un des acteurs économique et social majeur sur son territoire. Comment peut-elle contribuer au développement et s'ancrer au maximum sur le territoire sur lequel elle exerce son activité ?</a:t>
            </a:r>
          </a:p>
        </p:txBody>
      </p:sp>
      <p:sp>
        <p:nvSpPr>
          <p:cNvPr id="31539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92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1224" name="AutoShape 24"/>
          <p:cNvSpPr>
            <a:spLocks noChangeArrowheads="1"/>
          </p:cNvSpPr>
          <p:nvPr/>
        </p:nvSpPr>
        <p:spPr bwMode="auto">
          <a:xfrm>
            <a:off x="479425" y="22415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contribuant à des réseaux locaux d’échanges entre entreprises</a:t>
            </a:r>
          </a:p>
        </p:txBody>
      </p:sp>
      <p:sp>
        <p:nvSpPr>
          <p:cNvPr id="51225" name="AutoShape 25"/>
          <p:cNvSpPr>
            <a:spLocks noChangeArrowheads="1"/>
          </p:cNvSpPr>
          <p:nvPr/>
        </p:nvSpPr>
        <p:spPr bwMode="auto">
          <a:xfrm>
            <a:off x="479425" y="2709863"/>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accueillant des étudiants et en échangeant avec des organismes de recherche implantés localement</a:t>
            </a:r>
          </a:p>
        </p:txBody>
      </p:sp>
      <p:sp>
        <p:nvSpPr>
          <p:cNvPr id="51226" name="AutoShape 26"/>
          <p:cNvSpPr>
            <a:spLocks noChangeArrowheads="1"/>
          </p:cNvSpPr>
          <p:nvPr/>
        </p:nvSpPr>
        <p:spPr bwMode="auto">
          <a:xfrm>
            <a:off x="503238" y="34893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effectuant un soutien financier et/ou logistique à des associations locales</a:t>
            </a:r>
          </a:p>
        </p:txBody>
      </p:sp>
      <p:sp>
        <p:nvSpPr>
          <p:cNvPr id="51227" name="AutoShape 27"/>
          <p:cNvSpPr>
            <a:spLocks noChangeArrowheads="1"/>
          </p:cNvSpPr>
          <p:nvPr/>
        </p:nvSpPr>
        <p:spPr bwMode="auto">
          <a:xfrm>
            <a:off x="512763" y="39592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organisant des manifestations en partenariat avec la collectivité</a:t>
            </a:r>
          </a:p>
        </p:txBody>
      </p:sp>
      <p:sp>
        <p:nvSpPr>
          <p:cNvPr id="51228" name="AutoShape 28"/>
          <p:cNvSpPr>
            <a:spLocks noChangeArrowheads="1"/>
          </p:cNvSpPr>
          <p:nvPr/>
        </p:nvSpPr>
        <p:spPr bwMode="auto">
          <a:xfrm>
            <a:off x="538163" y="44291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 privilégiant ses achats auprès de fournisseurs locaux</a:t>
            </a:r>
            <a:r>
              <a:rPr lang="fr-FR">
                <a:latin typeface="Bliss Light" pitchFamily="2" charset="0"/>
              </a:rPr>
              <a:t> </a:t>
            </a:r>
          </a:p>
        </p:txBody>
      </p:sp>
      <p:sp>
        <p:nvSpPr>
          <p:cNvPr id="51229" name="AutoShape 29"/>
          <p:cNvSpPr>
            <a:spLocks noChangeArrowheads="1"/>
          </p:cNvSpPr>
          <p:nvPr/>
        </p:nvSpPr>
        <p:spPr bwMode="auto">
          <a:xfrm>
            <a:off x="531813" y="4899025"/>
            <a:ext cx="6405562"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En travaillant en réseau avec des entreprises locales</a:t>
            </a:r>
          </a:p>
        </p:txBody>
      </p:sp>
      <p:pic>
        <p:nvPicPr>
          <p:cNvPr id="315402" name="Picture 48" descr="DD2"/>
          <p:cNvPicPr>
            <a:picLocks noChangeAspect="1" noChangeArrowheads="1"/>
          </p:cNvPicPr>
          <p:nvPr/>
        </p:nvPicPr>
        <p:blipFill>
          <a:blip r:embed="rId2"/>
          <a:srcRect/>
          <a:stretch>
            <a:fillRect/>
          </a:stretch>
        </p:blipFill>
        <p:spPr bwMode="auto">
          <a:xfrm>
            <a:off x="7473950" y="214313"/>
            <a:ext cx="1439863" cy="909637"/>
          </a:xfrm>
          <a:prstGeom prst="rect">
            <a:avLst/>
          </a:prstGeom>
          <a:noFill/>
          <a:ln w="9525">
            <a:noFill/>
            <a:miter lim="800000"/>
            <a:headEnd/>
            <a:tailEnd/>
          </a:ln>
        </p:spPr>
      </p:pic>
      <p:pic>
        <p:nvPicPr>
          <p:cNvPr id="315403" name="Picture 4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15404" name="Picture 5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15405" name="Picture 5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315406" name="Picture 52"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1224"/>
                                        </p:tgtEl>
                                        <p:attrNameLst>
                                          <p:attrName>style.color</p:attrName>
                                        </p:attrNameLst>
                                      </p:cBhvr>
                                      <p:by>
                                        <p:hsl h="7200000" s="0" l="0"/>
                                      </p:by>
                                    </p:animClr>
                                    <p:animClr clrSpc="hsl" dir="cw">
                                      <p:cBhvr>
                                        <p:cTn id="7" dur="500" fill="hold"/>
                                        <p:tgtEl>
                                          <p:spTgt spid="51224"/>
                                        </p:tgtEl>
                                        <p:attrNameLst>
                                          <p:attrName>fillcolor</p:attrName>
                                        </p:attrNameLst>
                                      </p:cBhvr>
                                      <p:by>
                                        <p:hsl h="7200000" s="0" l="0"/>
                                      </p:by>
                                    </p:animClr>
                                    <p:animClr clrSpc="hsl" dir="cw">
                                      <p:cBhvr>
                                        <p:cTn id="8" dur="500" fill="hold"/>
                                        <p:tgtEl>
                                          <p:spTgt spid="51224"/>
                                        </p:tgtEl>
                                        <p:attrNameLst>
                                          <p:attrName>stroke.color</p:attrName>
                                        </p:attrNameLst>
                                      </p:cBhvr>
                                      <p:by>
                                        <p:hsl h="7200000" s="0" l="0"/>
                                      </p:by>
                                    </p:animClr>
                                    <p:set>
                                      <p:cBhvr>
                                        <p:cTn id="9" dur="500" fill="hold"/>
                                        <p:tgtEl>
                                          <p:spTgt spid="51224"/>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51225"/>
                                        </p:tgtEl>
                                        <p:attrNameLst>
                                          <p:attrName>style.color</p:attrName>
                                        </p:attrNameLst>
                                      </p:cBhvr>
                                      <p:by>
                                        <p:hsl h="7200000" s="0" l="0"/>
                                      </p:by>
                                    </p:animClr>
                                    <p:animClr clrSpc="hsl" dir="cw">
                                      <p:cBhvr>
                                        <p:cTn id="12" dur="500" fill="hold"/>
                                        <p:tgtEl>
                                          <p:spTgt spid="51225"/>
                                        </p:tgtEl>
                                        <p:attrNameLst>
                                          <p:attrName>fillcolor</p:attrName>
                                        </p:attrNameLst>
                                      </p:cBhvr>
                                      <p:by>
                                        <p:hsl h="7200000" s="0" l="0"/>
                                      </p:by>
                                    </p:animClr>
                                    <p:animClr clrSpc="hsl" dir="cw">
                                      <p:cBhvr>
                                        <p:cTn id="13" dur="500" fill="hold"/>
                                        <p:tgtEl>
                                          <p:spTgt spid="51225"/>
                                        </p:tgtEl>
                                        <p:attrNameLst>
                                          <p:attrName>stroke.color</p:attrName>
                                        </p:attrNameLst>
                                      </p:cBhvr>
                                      <p:by>
                                        <p:hsl h="7200000" s="0" l="0"/>
                                      </p:by>
                                    </p:animClr>
                                    <p:set>
                                      <p:cBhvr>
                                        <p:cTn id="14" dur="500" fill="hold"/>
                                        <p:tgtEl>
                                          <p:spTgt spid="51225"/>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51226"/>
                                        </p:tgtEl>
                                        <p:attrNameLst>
                                          <p:attrName>style.color</p:attrName>
                                        </p:attrNameLst>
                                      </p:cBhvr>
                                      <p:by>
                                        <p:hsl h="7200000" s="0" l="0"/>
                                      </p:by>
                                    </p:animClr>
                                    <p:animClr clrSpc="hsl" dir="cw">
                                      <p:cBhvr>
                                        <p:cTn id="17" dur="500" fill="hold"/>
                                        <p:tgtEl>
                                          <p:spTgt spid="51226"/>
                                        </p:tgtEl>
                                        <p:attrNameLst>
                                          <p:attrName>fillcolor</p:attrName>
                                        </p:attrNameLst>
                                      </p:cBhvr>
                                      <p:by>
                                        <p:hsl h="7200000" s="0" l="0"/>
                                      </p:by>
                                    </p:animClr>
                                    <p:animClr clrSpc="hsl" dir="cw">
                                      <p:cBhvr>
                                        <p:cTn id="18" dur="500" fill="hold"/>
                                        <p:tgtEl>
                                          <p:spTgt spid="51226"/>
                                        </p:tgtEl>
                                        <p:attrNameLst>
                                          <p:attrName>stroke.color</p:attrName>
                                        </p:attrNameLst>
                                      </p:cBhvr>
                                      <p:by>
                                        <p:hsl h="7200000" s="0" l="0"/>
                                      </p:by>
                                    </p:animClr>
                                    <p:set>
                                      <p:cBhvr>
                                        <p:cTn id="19" dur="500" fill="hold"/>
                                        <p:tgtEl>
                                          <p:spTgt spid="51226"/>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51227"/>
                                        </p:tgtEl>
                                        <p:attrNameLst>
                                          <p:attrName>style.color</p:attrName>
                                        </p:attrNameLst>
                                      </p:cBhvr>
                                      <p:by>
                                        <p:hsl h="7200000" s="0" l="0"/>
                                      </p:by>
                                    </p:animClr>
                                    <p:animClr clrSpc="hsl" dir="cw">
                                      <p:cBhvr>
                                        <p:cTn id="22" dur="500" fill="hold"/>
                                        <p:tgtEl>
                                          <p:spTgt spid="51227"/>
                                        </p:tgtEl>
                                        <p:attrNameLst>
                                          <p:attrName>fillcolor</p:attrName>
                                        </p:attrNameLst>
                                      </p:cBhvr>
                                      <p:by>
                                        <p:hsl h="7200000" s="0" l="0"/>
                                      </p:by>
                                    </p:animClr>
                                    <p:animClr clrSpc="hsl" dir="cw">
                                      <p:cBhvr>
                                        <p:cTn id="23" dur="500" fill="hold"/>
                                        <p:tgtEl>
                                          <p:spTgt spid="51227"/>
                                        </p:tgtEl>
                                        <p:attrNameLst>
                                          <p:attrName>stroke.color</p:attrName>
                                        </p:attrNameLst>
                                      </p:cBhvr>
                                      <p:by>
                                        <p:hsl h="7200000" s="0" l="0"/>
                                      </p:by>
                                    </p:animClr>
                                    <p:set>
                                      <p:cBhvr>
                                        <p:cTn id="24" dur="500" fill="hold"/>
                                        <p:tgtEl>
                                          <p:spTgt spid="51227"/>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51228"/>
                                        </p:tgtEl>
                                        <p:attrNameLst>
                                          <p:attrName>style.color</p:attrName>
                                        </p:attrNameLst>
                                      </p:cBhvr>
                                      <p:by>
                                        <p:hsl h="7200000" s="0" l="0"/>
                                      </p:by>
                                    </p:animClr>
                                    <p:animClr clrSpc="hsl" dir="cw">
                                      <p:cBhvr>
                                        <p:cTn id="27" dur="500" fill="hold"/>
                                        <p:tgtEl>
                                          <p:spTgt spid="51228"/>
                                        </p:tgtEl>
                                        <p:attrNameLst>
                                          <p:attrName>fillcolor</p:attrName>
                                        </p:attrNameLst>
                                      </p:cBhvr>
                                      <p:by>
                                        <p:hsl h="7200000" s="0" l="0"/>
                                      </p:by>
                                    </p:animClr>
                                    <p:animClr clrSpc="hsl" dir="cw">
                                      <p:cBhvr>
                                        <p:cTn id="28" dur="500" fill="hold"/>
                                        <p:tgtEl>
                                          <p:spTgt spid="51228"/>
                                        </p:tgtEl>
                                        <p:attrNameLst>
                                          <p:attrName>stroke.color</p:attrName>
                                        </p:attrNameLst>
                                      </p:cBhvr>
                                      <p:by>
                                        <p:hsl h="7200000" s="0" l="0"/>
                                      </p:by>
                                    </p:animClr>
                                    <p:set>
                                      <p:cBhvr>
                                        <p:cTn id="29" dur="500" fill="hold"/>
                                        <p:tgtEl>
                                          <p:spTgt spid="51228"/>
                                        </p:tgtEl>
                                        <p:attrNameLst>
                                          <p:attrName>fill.type</p:attrName>
                                        </p:attrNameLst>
                                      </p:cBhvr>
                                      <p:to>
                                        <p:strVal val="solid"/>
                                      </p:to>
                                    </p:set>
                                  </p:childTnLst>
                                </p:cTn>
                              </p:par>
                              <p:par>
                                <p:cTn id="30" presetID="21" presetClass="emph" presetSubtype="0" fill="hold" grpId="0" nodeType="withEffect">
                                  <p:stCondLst>
                                    <p:cond delay="0"/>
                                  </p:stCondLst>
                                  <p:childTnLst>
                                    <p:animClr clrSpc="hsl" dir="cw">
                                      <p:cBhvr override="childStyle">
                                        <p:cTn id="31" dur="500" fill="hold"/>
                                        <p:tgtEl>
                                          <p:spTgt spid="51229"/>
                                        </p:tgtEl>
                                        <p:attrNameLst>
                                          <p:attrName>style.color</p:attrName>
                                        </p:attrNameLst>
                                      </p:cBhvr>
                                      <p:by>
                                        <p:hsl h="7200000" s="0" l="0"/>
                                      </p:by>
                                    </p:animClr>
                                    <p:animClr clrSpc="hsl" dir="cw">
                                      <p:cBhvr>
                                        <p:cTn id="32" dur="500" fill="hold"/>
                                        <p:tgtEl>
                                          <p:spTgt spid="51229"/>
                                        </p:tgtEl>
                                        <p:attrNameLst>
                                          <p:attrName>fillcolor</p:attrName>
                                        </p:attrNameLst>
                                      </p:cBhvr>
                                      <p:by>
                                        <p:hsl h="7200000" s="0" l="0"/>
                                      </p:by>
                                    </p:animClr>
                                    <p:animClr clrSpc="hsl" dir="cw">
                                      <p:cBhvr>
                                        <p:cTn id="33" dur="500" fill="hold"/>
                                        <p:tgtEl>
                                          <p:spTgt spid="51229"/>
                                        </p:tgtEl>
                                        <p:attrNameLst>
                                          <p:attrName>stroke.color</p:attrName>
                                        </p:attrNameLst>
                                      </p:cBhvr>
                                      <p:by>
                                        <p:hsl h="7200000" s="0" l="0"/>
                                      </p:by>
                                    </p:animClr>
                                    <p:set>
                                      <p:cBhvr>
                                        <p:cTn id="34" dur="500" fill="hold"/>
                                        <p:tgtEl>
                                          <p:spTgt spid="512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4" grpId="0" animBg="1"/>
      <p:bldP spid="51225" grpId="0" animBg="1"/>
      <p:bldP spid="51226" grpId="0" animBg="1"/>
      <p:bldP spid="51227" grpId="0" animBg="1"/>
      <p:bldP spid="51228" grpId="0" animBg="1"/>
      <p:bldP spid="51229"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fr-FR" smtClean="0"/>
              <a:t>Réponses : A, B, C, D, E, F</a:t>
            </a:r>
          </a:p>
        </p:txBody>
      </p:sp>
      <p:sp>
        <p:nvSpPr>
          <p:cNvPr id="31641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92 – Economique</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61798" name="Text Box 6"/>
          <p:cNvSpPr txBox="1">
            <a:spLocks noChangeArrowheads="1"/>
          </p:cNvSpPr>
          <p:nvPr/>
        </p:nvSpPr>
        <p:spPr bwMode="auto">
          <a:xfrm>
            <a:off x="709613" y="2759075"/>
            <a:ext cx="7866062" cy="2701925"/>
          </a:xfrm>
          <a:prstGeom prst="rect">
            <a:avLst/>
          </a:prstGeom>
          <a:noFill/>
          <a:ln w="9525">
            <a:noFill/>
            <a:miter lim="800000"/>
            <a:headEnd/>
            <a:tailEnd/>
          </a:ln>
        </p:spPr>
        <p:txBody>
          <a:bodyPr>
            <a:spAutoFit/>
          </a:bodyPr>
          <a:lstStyle/>
          <a:p>
            <a:pPr algn="ctr" defTabSz="914400"/>
            <a:r>
              <a:rPr lang="fr-FR"/>
              <a:t>Chaque entreprise est un </a:t>
            </a:r>
            <a:r>
              <a:rPr lang="fr-FR">
                <a:solidFill>
                  <a:schemeClr val="accent2"/>
                </a:solidFill>
              </a:rPr>
              <a:t>acteur du développement du territoire où elle est implantée</a:t>
            </a:r>
            <a:r>
              <a:rPr lang="fr-FR"/>
              <a:t>. </a:t>
            </a:r>
          </a:p>
          <a:p>
            <a:pPr algn="ctr" defTabSz="914400"/>
            <a:endParaRPr lang="fr-FR"/>
          </a:p>
          <a:p>
            <a:pPr algn="ctr" defTabSz="914400"/>
            <a:r>
              <a:rPr lang="fr-FR"/>
              <a:t>L’objectif est de </a:t>
            </a:r>
            <a:r>
              <a:rPr lang="fr-FR">
                <a:solidFill>
                  <a:schemeClr val="accent2"/>
                </a:solidFill>
              </a:rPr>
              <a:t>développer les liens avec les acteurs locaux</a:t>
            </a:r>
            <a:r>
              <a:rPr lang="fr-FR"/>
              <a:t> (le secteur marchand, le monde associatif, les chambres consulaires et les réseaux professionnels, les collectivités territoriales, les services de l’Etat etc.) afin de </a:t>
            </a:r>
            <a:r>
              <a:rPr lang="fr-FR">
                <a:solidFill>
                  <a:schemeClr val="accent2"/>
                </a:solidFill>
              </a:rPr>
              <a:t>contribuer à la production locale de richesse</a:t>
            </a:r>
            <a:r>
              <a:rPr lang="fr-FR"/>
              <a:t> et à </a:t>
            </a:r>
            <a:r>
              <a:rPr lang="fr-FR">
                <a:solidFill>
                  <a:schemeClr val="accent2"/>
                </a:solidFill>
              </a:rPr>
              <a:t>l’essor d’activités nouvelles</a:t>
            </a:r>
            <a:r>
              <a:rPr lang="fr-FR"/>
              <a:t> dans les domaines concernés.</a:t>
            </a:r>
          </a:p>
          <a:p>
            <a:pPr algn="ctr" defTabSz="914400">
              <a:spcBef>
                <a:spcPct val="50000"/>
              </a:spcBef>
            </a:pPr>
            <a:endParaRPr lang="fr-FR"/>
          </a:p>
        </p:txBody>
      </p:sp>
      <p:pic>
        <p:nvPicPr>
          <p:cNvPr id="316421" name="Picture 7" descr="DD2"/>
          <p:cNvPicPr>
            <a:picLocks noChangeAspect="1" noChangeArrowheads="1"/>
          </p:cNvPicPr>
          <p:nvPr/>
        </p:nvPicPr>
        <p:blipFill>
          <a:blip r:embed="rId2"/>
          <a:srcRect/>
          <a:stretch>
            <a:fillRect/>
          </a:stretch>
        </p:blipFill>
        <p:spPr bwMode="auto">
          <a:xfrm>
            <a:off x="7473950" y="214313"/>
            <a:ext cx="1439863" cy="909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1000"/>
                                  </p:stCondLst>
                                  <p:iterate type="lt">
                                    <p:tmPct val="50000"/>
                                  </p:iterate>
                                  <p:childTnLst>
                                    <p:set>
                                      <p:cBhvr>
                                        <p:cTn id="12" dur="1" fill="hold">
                                          <p:stCondLst>
                                            <p:cond delay="0"/>
                                          </p:stCondLst>
                                        </p:cTn>
                                        <p:tgtEl>
                                          <p:spTgt spid="161798"/>
                                        </p:tgtEl>
                                        <p:attrNameLst>
                                          <p:attrName>style.visibility</p:attrName>
                                        </p:attrNameLst>
                                      </p:cBhvr>
                                      <p:to>
                                        <p:strVal val="visible"/>
                                      </p:to>
                                    </p:set>
                                    <p:anim calcmode="discrete" valueType="clr">
                                      <p:cBhvr override="childStyle">
                                        <p:cTn id="13" dur="80"/>
                                        <p:tgtEl>
                                          <p:spTgt spid="16179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1798"/>
                                        </p:tgtEl>
                                        <p:attrNameLst>
                                          <p:attrName>fillcolor</p:attrName>
                                        </p:attrNameLst>
                                      </p:cBhvr>
                                      <p:tavLst>
                                        <p:tav tm="0">
                                          <p:val>
                                            <p:clrVal>
                                              <a:schemeClr val="accent2"/>
                                            </p:clrVal>
                                          </p:val>
                                        </p:tav>
                                        <p:tav tm="50000">
                                          <p:val>
                                            <p:clrVal>
                                              <a:schemeClr val="hlink"/>
                                            </p:clrVal>
                                          </p:val>
                                        </p:tav>
                                      </p:tavLst>
                                    </p:anim>
                                    <p:set>
                                      <p:cBhvr>
                                        <p:cTn id="15" dur="80"/>
                                        <p:tgtEl>
                                          <p:spTgt spid="1617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161798" grpId="0"/>
    </p:bld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itre 1"/>
          <p:cNvSpPr>
            <a:spLocks noGrp="1"/>
          </p:cNvSpPr>
          <p:nvPr>
            <p:ph type="ctrTitle" idx="4294967295"/>
          </p:nvPr>
        </p:nvSpPr>
        <p:spPr>
          <a:xfrm>
            <a:off x="0" y="2157413"/>
            <a:ext cx="8915400" cy="877887"/>
          </a:xfrm>
        </p:spPr>
        <p:txBody>
          <a:bodyPr/>
          <a:lstStyle/>
          <a:p>
            <a:pPr eaLnBrk="1" hangingPunct="1"/>
            <a:r>
              <a:rPr lang="fr-FR" b="1" smtClean="0"/>
              <a:t>Pour conclure … </a:t>
            </a:r>
            <a:endParaRPr lang="fr-FR" smtClean="0"/>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317443" name="Picture 5" descr="dd"/>
          <p:cNvPicPr>
            <a:picLocks noChangeAspect="1" noChangeArrowheads="1"/>
          </p:cNvPicPr>
          <p:nvPr/>
        </p:nvPicPr>
        <p:blipFill>
          <a:blip r:embed="rId2"/>
          <a:srcRect/>
          <a:stretch>
            <a:fillRect/>
          </a:stretch>
        </p:blipFill>
        <p:spPr bwMode="auto">
          <a:xfrm>
            <a:off x="4986338" y="3035300"/>
            <a:ext cx="3902075" cy="3822700"/>
          </a:xfrm>
          <a:prstGeom prst="rect">
            <a:avLst/>
          </a:prstGeom>
          <a:noFill/>
          <a:ln w="9525">
            <a:noFill/>
            <a:miter lim="800000"/>
            <a:headEnd/>
            <a:tailEnd/>
          </a:ln>
        </p:spPr>
      </p:pic>
      <p:pic>
        <p:nvPicPr>
          <p:cNvPr id="317444" name="Picture 5" descr="dd"/>
          <p:cNvPicPr>
            <a:picLocks noChangeAspect="1" noChangeArrowheads="1"/>
          </p:cNvPicPr>
          <p:nvPr/>
        </p:nvPicPr>
        <p:blipFill>
          <a:blip r:embed="rId3"/>
          <a:srcRect/>
          <a:stretch>
            <a:fillRect/>
          </a:stretch>
        </p:blipFill>
        <p:spPr bwMode="auto">
          <a:xfrm>
            <a:off x="244475" y="3049588"/>
            <a:ext cx="3902075" cy="3808412"/>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7106">
                                            <p:txEl>
                                              <p:charRg st="4294967295" end="4294967295"/>
                                            </p:txEl>
                                          </p:spTgt>
                                        </p:tgtEl>
                                        <p:attrNameLst>
                                          <p:attrName>style.visibility</p:attrName>
                                        </p:attrNameLst>
                                      </p:cBhvr>
                                      <p:to>
                                        <p:strVal val="visible"/>
                                      </p:to>
                                    </p:set>
                                    <p:animEffect transition="in" filter="fade">
                                      <p:cBhvr>
                                        <p:cTn id="7" dur="768" decel="100000"/>
                                        <p:tgtEl>
                                          <p:spTgt spid="47106">
                                            <p:txEl>
                                              <p:charRg st="4294967295" end="4294967295"/>
                                            </p:txEl>
                                          </p:spTgt>
                                        </p:tgtEl>
                                      </p:cBhvr>
                                    </p:animEffect>
                                    <p:animScale>
                                      <p:cBhvr>
                                        <p:cTn id="8" dur="768" decel="100000"/>
                                        <p:tgtEl>
                                          <p:spTgt spid="47106">
                                            <p:txEl>
                                              <p:charRg st="4294967295" end="4294967295"/>
                                            </p:txEl>
                                          </p:spTgt>
                                        </p:tgtEl>
                                      </p:cBhvr>
                                      <p:from x="10000" y="10000"/>
                                      <p:to x="200000" y="450000"/>
                                    </p:animScale>
                                    <p:animScale>
                                      <p:cBhvr>
                                        <p:cTn id="9" dur="1230" accel="100000" fill="hold">
                                          <p:stCondLst>
                                            <p:cond delay="768"/>
                                          </p:stCondLst>
                                        </p:cTn>
                                        <p:tgtEl>
                                          <p:spTgt spid="47106">
                                            <p:txEl>
                                              <p:charRg st="4294967295" end="4294967295"/>
                                            </p:txEl>
                                          </p:spTgt>
                                        </p:tgtEl>
                                      </p:cBhvr>
                                      <p:from x="200000" y="450000"/>
                                      <p:to x="100000" y="100000"/>
                                    </p:animScale>
                                    <p:set>
                                      <p:cBhvr>
                                        <p:cTn id="10" dur="768" fill="hold"/>
                                        <p:tgtEl>
                                          <p:spTgt spid="47106">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7106">
                                            <p:txEl>
                                              <p:charRg st="4294967295" end="4294967295"/>
                                            </p:txEl>
                                          </p:spTgt>
                                        </p:tgtEl>
                                        <p:attrNameLst>
                                          <p:attrName>ppt_x</p:attrName>
                                        </p:attrNameLst>
                                      </p:cBhvr>
                                    </p:anim>
                                    <p:set>
                                      <p:cBhvr>
                                        <p:cTn id="12" dur="768" fill="hold"/>
                                        <p:tgtEl>
                                          <p:spTgt spid="47106">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7106">
                                            <p:txEl>
                                              <p:charRg st="4294967295" end="4294967295"/>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5" name="Titre 1"/>
          <p:cNvSpPr>
            <a:spLocks noGrp="1"/>
          </p:cNvSpPr>
          <p:nvPr>
            <p:ph type="title" idx="4294967295"/>
          </p:nvPr>
        </p:nvSpPr>
        <p:spPr/>
        <p:txBody>
          <a:bodyPr/>
          <a:lstStyle/>
          <a:p>
            <a:pPr eaLnBrk="1" hangingPunct="1"/>
            <a:r>
              <a:rPr lang="fr-FR" sz="1800" b="1" smtClean="0"/>
              <a:t>Finalement, faut-il être présent sur tous les volets (gouvernance, économique, environnemental, social) pour véritablement s’inscrire dans une démarche RSE ?</a:t>
            </a:r>
            <a:endParaRPr lang="fr-FR" smtClean="0"/>
          </a:p>
        </p:txBody>
      </p:sp>
      <p:sp>
        <p:nvSpPr>
          <p:cNvPr id="31846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93</a:t>
            </a:r>
          </a:p>
        </p:txBody>
      </p:sp>
      <p:sp>
        <p:nvSpPr>
          <p:cNvPr id="318467" name="ZoneTexte 5"/>
          <p:cNvSpPr txBox="1">
            <a:spLocks noChangeArrowheads="1"/>
          </p:cNvSpPr>
          <p:nvPr/>
        </p:nvSpPr>
        <p:spPr bwMode="auto">
          <a:xfrm>
            <a:off x="8020050" y="591502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10</a:t>
            </a:r>
          </a:p>
        </p:txBody>
      </p:sp>
      <p:sp>
        <p:nvSpPr>
          <p:cNvPr id="318468" name="ZoneTexte 7"/>
          <p:cNvSpPr txBox="1">
            <a:spLocks noChangeArrowheads="1"/>
          </p:cNvSpPr>
          <p:nvPr/>
        </p:nvSpPr>
        <p:spPr bwMode="auto">
          <a:xfrm>
            <a:off x="8085138" y="5911850"/>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9</a:t>
            </a:r>
          </a:p>
        </p:txBody>
      </p:sp>
      <p:sp>
        <p:nvSpPr>
          <p:cNvPr id="318469" name="ZoneTexte 8"/>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8</a:t>
            </a:r>
          </a:p>
        </p:txBody>
      </p:sp>
      <p:sp>
        <p:nvSpPr>
          <p:cNvPr id="318470" name="ZoneTexte 9"/>
          <p:cNvSpPr txBox="1">
            <a:spLocks noChangeArrowheads="1"/>
          </p:cNvSpPr>
          <p:nvPr/>
        </p:nvSpPr>
        <p:spPr bwMode="auto">
          <a:xfrm>
            <a:off x="8081963"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7</a:t>
            </a:r>
          </a:p>
        </p:txBody>
      </p:sp>
      <p:sp>
        <p:nvSpPr>
          <p:cNvPr id="318471" name="ZoneTexte 10"/>
          <p:cNvSpPr txBox="1">
            <a:spLocks noChangeArrowheads="1"/>
          </p:cNvSpPr>
          <p:nvPr/>
        </p:nvSpPr>
        <p:spPr bwMode="auto">
          <a:xfrm>
            <a:off x="8091488" y="5900738"/>
            <a:ext cx="484187" cy="366712"/>
          </a:xfrm>
          <a:prstGeom prst="rect">
            <a:avLst/>
          </a:prstGeom>
          <a:noFill/>
          <a:ln w="9525">
            <a:noFill/>
            <a:miter lim="800000"/>
            <a:headEnd/>
            <a:tailEnd/>
          </a:ln>
        </p:spPr>
        <p:txBody>
          <a:bodyPr>
            <a:spAutoFit/>
          </a:bodyPr>
          <a:lstStyle/>
          <a:p>
            <a:r>
              <a:rPr lang="fr-FR">
                <a:solidFill>
                  <a:schemeClr val="bg1"/>
                </a:solidFill>
                <a:latin typeface="Century Gothic" pitchFamily="34" charset="0"/>
              </a:rPr>
              <a:t>6</a:t>
            </a:r>
          </a:p>
        </p:txBody>
      </p:sp>
      <p:sp>
        <p:nvSpPr>
          <p:cNvPr id="318472" name="ZoneTexte 11"/>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5</a:t>
            </a:r>
          </a:p>
        </p:txBody>
      </p:sp>
      <p:sp>
        <p:nvSpPr>
          <p:cNvPr id="318473" name="ZoneTexte 12"/>
          <p:cNvSpPr txBox="1">
            <a:spLocks noChangeArrowheads="1"/>
          </p:cNvSpPr>
          <p:nvPr/>
        </p:nvSpPr>
        <p:spPr bwMode="auto">
          <a:xfrm>
            <a:off x="8108950"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4</a:t>
            </a:r>
          </a:p>
        </p:txBody>
      </p:sp>
      <p:sp>
        <p:nvSpPr>
          <p:cNvPr id="318474" name="ZoneTexte 13"/>
          <p:cNvSpPr txBox="1">
            <a:spLocks noChangeArrowheads="1"/>
          </p:cNvSpPr>
          <p:nvPr/>
        </p:nvSpPr>
        <p:spPr bwMode="auto">
          <a:xfrm>
            <a:off x="8108950" y="5918200"/>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3</a:t>
            </a:r>
          </a:p>
        </p:txBody>
      </p:sp>
      <p:sp>
        <p:nvSpPr>
          <p:cNvPr id="318475" name="ZoneTexte 14"/>
          <p:cNvSpPr txBox="1">
            <a:spLocks noChangeArrowheads="1"/>
          </p:cNvSpPr>
          <p:nvPr/>
        </p:nvSpPr>
        <p:spPr bwMode="auto">
          <a:xfrm>
            <a:off x="8134350" y="5908675"/>
            <a:ext cx="484188"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2</a:t>
            </a:r>
          </a:p>
        </p:txBody>
      </p:sp>
      <p:sp>
        <p:nvSpPr>
          <p:cNvPr id="318476" name="ZoneTexte 15"/>
          <p:cNvSpPr txBox="1">
            <a:spLocks noChangeArrowheads="1"/>
          </p:cNvSpPr>
          <p:nvPr/>
        </p:nvSpPr>
        <p:spPr bwMode="auto">
          <a:xfrm>
            <a:off x="8126413" y="5908675"/>
            <a:ext cx="482600"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1</a:t>
            </a:r>
          </a:p>
        </p:txBody>
      </p:sp>
      <p:sp>
        <p:nvSpPr>
          <p:cNvPr id="318477" name="ZoneTexte 16"/>
          <p:cNvSpPr txBox="1">
            <a:spLocks noChangeArrowheads="1"/>
          </p:cNvSpPr>
          <p:nvPr/>
        </p:nvSpPr>
        <p:spPr bwMode="auto">
          <a:xfrm>
            <a:off x="8142288" y="5908675"/>
            <a:ext cx="484187" cy="366713"/>
          </a:xfrm>
          <a:prstGeom prst="rect">
            <a:avLst/>
          </a:prstGeom>
          <a:noFill/>
          <a:ln w="9525">
            <a:noFill/>
            <a:miter lim="800000"/>
            <a:headEnd/>
            <a:tailEnd/>
          </a:ln>
        </p:spPr>
        <p:txBody>
          <a:bodyPr>
            <a:spAutoFit/>
          </a:bodyPr>
          <a:lstStyle/>
          <a:p>
            <a:r>
              <a:rPr lang="fr-FR">
                <a:solidFill>
                  <a:schemeClr val="bg1"/>
                </a:solidFill>
                <a:latin typeface="Century Gothic" pitchFamily="34" charset="0"/>
              </a:rPr>
              <a:t>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129042" name="AutoShape 18"/>
          <p:cNvSpPr>
            <a:spLocks noChangeArrowheads="1"/>
          </p:cNvSpPr>
          <p:nvPr/>
        </p:nvSpPr>
        <p:spPr bwMode="auto">
          <a:xfrm>
            <a:off x="479425" y="28130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Oui, il faut absolument être présent sur tous les piliers dès le départ</a:t>
            </a:r>
          </a:p>
        </p:txBody>
      </p:sp>
      <p:sp>
        <p:nvSpPr>
          <p:cNvPr id="129043" name="AutoShape 19"/>
          <p:cNvSpPr>
            <a:spLocks noChangeArrowheads="1"/>
          </p:cNvSpPr>
          <p:nvPr/>
        </p:nvSpPr>
        <p:spPr bwMode="auto">
          <a:xfrm>
            <a:off x="490538" y="3306763"/>
            <a:ext cx="8462962"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Non, la démarche peut être progressive : on peut commencer par quelques aspects d’un volet</a:t>
            </a:r>
            <a:r>
              <a:rPr lang="fr-FR">
                <a:latin typeface="Bliss Light" pitchFamily="2" charset="0"/>
              </a:rPr>
              <a:t> </a:t>
            </a:r>
          </a:p>
        </p:txBody>
      </p:sp>
      <p:pic>
        <p:nvPicPr>
          <p:cNvPr id="318481" name="Picture 18" descr="caleurs"/>
          <p:cNvPicPr>
            <a:picLocks noChangeAspect="1" noChangeArrowheads="1"/>
          </p:cNvPicPr>
          <p:nvPr/>
        </p:nvPicPr>
        <p:blipFill>
          <a:blip r:embed="rId2"/>
          <a:srcRect/>
          <a:stretch>
            <a:fillRect/>
          </a:stretch>
        </p:blipFill>
        <p:spPr bwMode="auto">
          <a:xfrm>
            <a:off x="7621588" y="214313"/>
            <a:ext cx="1292225" cy="909637"/>
          </a:xfrm>
          <a:prstGeom prst="rect">
            <a:avLst/>
          </a:prstGeom>
          <a:noFill/>
          <a:ln w="9525">
            <a:noFill/>
            <a:miter lim="800000"/>
            <a:headEnd/>
            <a:tailEnd/>
          </a:ln>
        </p:spPr>
      </p:pic>
      <p:pic>
        <p:nvPicPr>
          <p:cNvPr id="318482" name="Picture 1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318483" name="Picture 2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318484" name="Picture 2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pic>
        <p:nvPicPr>
          <p:cNvPr id="318485" name="Picture 25" descr="people-309092_640"/>
          <p:cNvPicPr>
            <a:picLocks noChangeAspect="1" noChangeArrowheads="1"/>
          </p:cNvPicPr>
          <p:nvPr/>
        </p:nvPicPr>
        <p:blipFill>
          <a:blip r:embed="rId4">
            <a:lum bright="46000" contrast="8000"/>
          </a:blip>
          <a:srcRect b="53218"/>
          <a:stretch>
            <a:fillRect/>
          </a:stretch>
        </p:blipFill>
        <p:spPr bwMode="auto">
          <a:xfrm>
            <a:off x="61896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29042"/>
                                        </p:tgtEl>
                                        <p:attrNameLst>
                                          <p:attrName>style.color</p:attrName>
                                        </p:attrNameLst>
                                      </p:cBhvr>
                                      <p:by>
                                        <p:hsl h="0" s="-70588" l="0"/>
                                      </p:by>
                                    </p:animClr>
                                    <p:animClr clrSpc="hsl" dir="cw">
                                      <p:cBhvr>
                                        <p:cTn id="7" dur="500" fill="hold"/>
                                        <p:tgtEl>
                                          <p:spTgt spid="129042"/>
                                        </p:tgtEl>
                                        <p:attrNameLst>
                                          <p:attrName>fillcolor</p:attrName>
                                        </p:attrNameLst>
                                      </p:cBhvr>
                                      <p:by>
                                        <p:hsl h="0" s="-70588" l="0"/>
                                      </p:by>
                                    </p:animClr>
                                    <p:animClr clrSpc="hsl" dir="cw">
                                      <p:cBhvr>
                                        <p:cTn id="8" dur="500" fill="hold"/>
                                        <p:tgtEl>
                                          <p:spTgt spid="129042"/>
                                        </p:tgtEl>
                                        <p:attrNameLst>
                                          <p:attrName>stroke.color</p:attrName>
                                        </p:attrNameLst>
                                      </p:cBhvr>
                                      <p:by>
                                        <p:hsl h="0" s="-70588" l="0"/>
                                      </p:by>
                                    </p:animClr>
                                    <p:set>
                                      <p:cBhvr>
                                        <p:cTn id="9" dur="500" fill="hold"/>
                                        <p:tgtEl>
                                          <p:spTgt spid="129042"/>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129043"/>
                                        </p:tgtEl>
                                        <p:attrNameLst>
                                          <p:attrName>style.color</p:attrName>
                                        </p:attrNameLst>
                                      </p:cBhvr>
                                      <p:by>
                                        <p:hsl h="7200000" s="0" l="0"/>
                                      </p:by>
                                    </p:animClr>
                                    <p:animClr clrSpc="hsl" dir="cw">
                                      <p:cBhvr>
                                        <p:cTn id="12" dur="500" fill="hold"/>
                                        <p:tgtEl>
                                          <p:spTgt spid="129043"/>
                                        </p:tgtEl>
                                        <p:attrNameLst>
                                          <p:attrName>fillcolor</p:attrName>
                                        </p:attrNameLst>
                                      </p:cBhvr>
                                      <p:by>
                                        <p:hsl h="7200000" s="0" l="0"/>
                                      </p:by>
                                    </p:animClr>
                                    <p:animClr clrSpc="hsl" dir="cw">
                                      <p:cBhvr>
                                        <p:cTn id="13" dur="500" fill="hold"/>
                                        <p:tgtEl>
                                          <p:spTgt spid="129043"/>
                                        </p:tgtEl>
                                        <p:attrNameLst>
                                          <p:attrName>stroke.color</p:attrName>
                                        </p:attrNameLst>
                                      </p:cBhvr>
                                      <p:by>
                                        <p:hsl h="7200000" s="0" l="0"/>
                                      </p:by>
                                    </p:animClr>
                                    <p:set>
                                      <p:cBhvr>
                                        <p:cTn id="14" dur="500" fill="hold"/>
                                        <p:tgtEl>
                                          <p:spTgt spid="129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42" grpId="0" animBg="1"/>
      <p:bldP spid="12904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fr-FR" smtClean="0"/>
              <a:t>Réponse : B </a:t>
            </a:r>
          </a:p>
        </p:txBody>
      </p:sp>
      <p:sp>
        <p:nvSpPr>
          <p:cNvPr id="31949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Question 93</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5060" name="Text Box 4"/>
          <p:cNvSpPr txBox="1">
            <a:spLocks noChangeArrowheads="1"/>
          </p:cNvSpPr>
          <p:nvPr/>
        </p:nvSpPr>
        <p:spPr bwMode="auto">
          <a:xfrm>
            <a:off x="573088" y="3097213"/>
            <a:ext cx="8150225" cy="2289175"/>
          </a:xfrm>
          <a:prstGeom prst="rect">
            <a:avLst/>
          </a:prstGeom>
          <a:noFill/>
          <a:ln w="9525">
            <a:noFill/>
            <a:miter lim="800000"/>
            <a:headEnd/>
            <a:tailEnd/>
          </a:ln>
        </p:spPr>
        <p:txBody>
          <a:bodyPr>
            <a:spAutoFit/>
          </a:bodyPr>
          <a:lstStyle/>
          <a:p>
            <a:pPr algn="ctr"/>
            <a:r>
              <a:rPr lang="fr-FR"/>
              <a:t>S’inscrire dans une démarche RSE suppose qu’on mène une </a:t>
            </a:r>
            <a:r>
              <a:rPr lang="fr-FR">
                <a:solidFill>
                  <a:schemeClr val="accent2"/>
                </a:solidFill>
              </a:rPr>
              <a:t>démarche globale à terme</a:t>
            </a:r>
            <a:r>
              <a:rPr lang="fr-FR"/>
              <a:t>. Elle peut en revanche </a:t>
            </a:r>
            <a:r>
              <a:rPr lang="fr-FR">
                <a:solidFill>
                  <a:schemeClr val="accent2"/>
                </a:solidFill>
              </a:rPr>
              <a:t>commencer sur un seul ou plusieurs piliers.</a:t>
            </a:r>
            <a:r>
              <a:rPr lang="fr-FR"/>
              <a:t> </a:t>
            </a:r>
          </a:p>
          <a:p>
            <a:pPr algn="ctr"/>
            <a:endParaRPr lang="fr-FR"/>
          </a:p>
          <a:p>
            <a:pPr algn="ctr"/>
            <a:r>
              <a:rPr lang="fr-FR"/>
              <a:t>Ne pas oublier que cette démarche, c’est avant tout </a:t>
            </a:r>
            <a:r>
              <a:rPr lang="fr-FR">
                <a:solidFill>
                  <a:schemeClr val="accent2"/>
                </a:solidFill>
              </a:rPr>
              <a:t>être innovant</a:t>
            </a:r>
            <a:r>
              <a:rPr lang="fr-FR"/>
              <a:t>. L’innovation doit être un </a:t>
            </a:r>
            <a:r>
              <a:rPr lang="fr-FR">
                <a:solidFill>
                  <a:schemeClr val="accent2"/>
                </a:solidFill>
              </a:rPr>
              <a:t>moteur pour l’entreprise</a:t>
            </a:r>
            <a:r>
              <a:rPr lang="fr-FR"/>
              <a:t>, afin de changer les pratiques et les habitudes de travail de chacun pour s’inscrire dans une démarche plus responsable. </a:t>
            </a:r>
            <a:r>
              <a:rPr lang="fr-FR">
                <a:solidFill>
                  <a:schemeClr val="accent2"/>
                </a:solidFill>
              </a:rPr>
              <a:t>Il ne peut y avoir de démarche RSE sans innovation</a:t>
            </a:r>
            <a:r>
              <a:rPr lang="fr-FR"/>
              <a:t>. </a:t>
            </a:r>
          </a:p>
        </p:txBody>
      </p:sp>
      <p:pic>
        <p:nvPicPr>
          <p:cNvPr id="319493" name="Picture 6" descr="caleurs"/>
          <p:cNvPicPr>
            <a:picLocks noChangeAspect="1" noChangeArrowheads="1"/>
          </p:cNvPicPr>
          <p:nvPr/>
        </p:nvPicPr>
        <p:blipFill>
          <a:blip r:embed="rId2"/>
          <a:srcRect/>
          <a:stretch>
            <a:fillRect/>
          </a:stretch>
        </p:blipFill>
        <p:spPr bwMode="auto">
          <a:xfrm>
            <a:off x="7621588" y="214313"/>
            <a:ext cx="1292225" cy="909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fltVal val="0"/>
                                          </p:val>
                                        </p:tav>
                                        <p:tav tm="100000">
                                          <p:val>
                                            <p:strVal val="#ppt_w"/>
                                          </p:val>
                                        </p:tav>
                                      </p:tavLst>
                                    </p:anim>
                                    <p:anim calcmode="lin" valueType="num">
                                      <p:cBhvr>
                                        <p:cTn id="8" dur="500" fill="hold"/>
                                        <p:tgtEl>
                                          <p:spTgt spid="45058"/>
                                        </p:tgtEl>
                                        <p:attrNameLst>
                                          <p:attrName>ppt_h</p:attrName>
                                        </p:attrNameLst>
                                      </p:cBhvr>
                                      <p:tavLst>
                                        <p:tav tm="0">
                                          <p:val>
                                            <p:fltVal val="0"/>
                                          </p:val>
                                        </p:tav>
                                        <p:tav tm="100000">
                                          <p:val>
                                            <p:strVal val="#ppt_h"/>
                                          </p:val>
                                        </p:tav>
                                      </p:tavLst>
                                    </p:anim>
                                    <p:animEffect transition="in" filter="fade">
                                      <p:cBhvr>
                                        <p:cTn id="9" dur="500"/>
                                        <p:tgtEl>
                                          <p:spTgt spid="45058"/>
                                        </p:tgtEl>
                                      </p:cBhvr>
                                    </p:animEffect>
                                  </p:childTnLst>
                                </p:cTn>
                              </p:par>
                            </p:childTnLst>
                          </p:cTn>
                        </p:par>
                        <p:par>
                          <p:cTn id="10" fill="hold">
                            <p:stCondLst>
                              <p:cond delay="50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45060"/>
                                        </p:tgtEl>
                                        <p:attrNameLst>
                                          <p:attrName>style.visibility</p:attrName>
                                        </p:attrNameLst>
                                      </p:cBhvr>
                                      <p:to>
                                        <p:strVal val="visible"/>
                                      </p:to>
                                    </p:set>
                                    <p:anim calcmode="discrete" valueType="clr">
                                      <p:cBhvr override="childStyle">
                                        <p:cTn id="13"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60"/>
                                        </p:tgtEl>
                                        <p:attrNameLst>
                                          <p:attrName>fillcolor</p:attrName>
                                        </p:attrNameLst>
                                      </p:cBhvr>
                                      <p:tavLst>
                                        <p:tav tm="0">
                                          <p:val>
                                            <p:clrVal>
                                              <a:schemeClr val="accent2"/>
                                            </p:clrVal>
                                          </p:val>
                                        </p:tav>
                                        <p:tav tm="50000">
                                          <p:val>
                                            <p:clrVal>
                                              <a:schemeClr val="hlink"/>
                                            </p:clrVal>
                                          </p:val>
                                        </p:tav>
                                      </p:tavLst>
                                    </p:anim>
                                    <p:set>
                                      <p:cBhvr>
                                        <p:cTn id="15" dur="80"/>
                                        <p:tgtEl>
                                          <p:spTgt spid="450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0" grpId="0"/>
    </p:bld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3" name="Rectangle 2"/>
          <p:cNvSpPr>
            <a:spLocks noGrp="1"/>
          </p:cNvSpPr>
          <p:nvPr>
            <p:ph type="title" idx="4294967295"/>
          </p:nvPr>
        </p:nvSpPr>
        <p:spPr/>
        <p:txBody>
          <a:bodyPr/>
          <a:lstStyle/>
          <a:p>
            <a:r>
              <a:rPr lang="fr-FR" sz="2000" smtClean="0"/>
              <a:t>Pour approfondir cette thématique, n’hésitez pas à consulter les sites web suivants :</a:t>
            </a:r>
            <a:r>
              <a:rPr lang="fr-FR" sz="3200" smtClean="0"/>
              <a:t> </a:t>
            </a:r>
          </a:p>
        </p:txBody>
      </p:sp>
      <p:sp>
        <p:nvSpPr>
          <p:cNvPr id="32051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Liens utiles pour approfondir la démarche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20516" name="Text Box 7"/>
          <p:cNvSpPr txBox="1">
            <a:spLocks noChangeArrowheads="1"/>
          </p:cNvSpPr>
          <p:nvPr/>
        </p:nvSpPr>
        <p:spPr bwMode="auto">
          <a:xfrm>
            <a:off x="661988" y="2270125"/>
            <a:ext cx="8024812" cy="366713"/>
          </a:xfrm>
          <a:prstGeom prst="rect">
            <a:avLst/>
          </a:prstGeom>
          <a:noFill/>
          <a:ln w="9525">
            <a:noFill/>
            <a:miter lim="800000"/>
            <a:headEnd/>
            <a:tailEnd/>
          </a:ln>
        </p:spPr>
        <p:txBody>
          <a:bodyPr>
            <a:spAutoFit/>
          </a:bodyPr>
          <a:lstStyle/>
          <a:p>
            <a:pPr defTabSz="914400">
              <a:spcBef>
                <a:spcPct val="50000"/>
              </a:spcBef>
            </a:pPr>
            <a:endParaRPr lang="fr-FR"/>
          </a:p>
        </p:txBody>
      </p:sp>
      <p:sp>
        <p:nvSpPr>
          <p:cNvPr id="320517" name="Text Box 8"/>
          <p:cNvSpPr txBox="1">
            <a:spLocks noChangeArrowheads="1"/>
          </p:cNvSpPr>
          <p:nvPr/>
        </p:nvSpPr>
        <p:spPr bwMode="auto">
          <a:xfrm>
            <a:off x="361950" y="2541588"/>
            <a:ext cx="8342313" cy="5732462"/>
          </a:xfrm>
          <a:prstGeom prst="rect">
            <a:avLst/>
          </a:prstGeom>
          <a:noFill/>
          <a:ln w="9525">
            <a:noFill/>
            <a:miter lim="800000"/>
            <a:headEnd/>
            <a:tailEnd/>
          </a:ln>
        </p:spPr>
        <p:txBody>
          <a:bodyPr>
            <a:spAutoFit/>
          </a:bodyPr>
          <a:lstStyle/>
          <a:p>
            <a:pPr algn="ctr" defTabSz="914400">
              <a:spcBef>
                <a:spcPct val="50000"/>
              </a:spcBef>
            </a:pPr>
            <a:r>
              <a:rPr lang="fr-FR" u="sng"/>
              <a:t>http://www.developpement-durable.gouv.fr/ </a:t>
            </a:r>
          </a:p>
          <a:p>
            <a:pPr algn="ctr" defTabSz="914400">
              <a:spcBef>
                <a:spcPct val="50000"/>
              </a:spcBef>
            </a:pPr>
            <a:endParaRPr lang="fr-FR" u="sng"/>
          </a:p>
          <a:p>
            <a:pPr algn="ctr" defTabSz="914400">
              <a:spcBef>
                <a:spcPct val="50000"/>
              </a:spcBef>
            </a:pPr>
            <a:r>
              <a:rPr lang="fr-FR">
                <a:hlinkClick r:id="rId2"/>
              </a:rPr>
              <a:t>http://lamallette-rse.org/</a:t>
            </a:r>
            <a:endParaRPr lang="fr-FR"/>
          </a:p>
          <a:p>
            <a:pPr algn="ctr" defTabSz="914400">
              <a:spcBef>
                <a:spcPct val="50000"/>
              </a:spcBef>
            </a:pPr>
            <a:endParaRPr lang="fr-FR"/>
          </a:p>
          <a:p>
            <a:pPr algn="ctr" defTabSz="914400">
              <a:spcBef>
                <a:spcPct val="50000"/>
              </a:spcBef>
            </a:pPr>
            <a:r>
              <a:rPr lang="fr-FR">
                <a:hlinkClick r:id="rId3"/>
              </a:rPr>
              <a:t>http://www.rse-nantesmetropole.fr/</a:t>
            </a:r>
            <a:endParaRPr lang="fr-FR"/>
          </a:p>
          <a:p>
            <a:pPr algn="ctr" defTabSz="914400">
              <a:spcBef>
                <a:spcPct val="50000"/>
              </a:spcBef>
            </a:pPr>
            <a:endParaRPr lang="fr-FR"/>
          </a:p>
          <a:p>
            <a:pPr algn="ctr" defTabSz="914400">
              <a:spcBef>
                <a:spcPct val="50000"/>
              </a:spcBef>
            </a:pPr>
            <a:r>
              <a:rPr lang="fr-FR">
                <a:hlinkClick r:id="rId4"/>
              </a:rPr>
              <a:t>http://www.novethic.fr/isr-et-rse/comprendre-la-rse.html</a:t>
            </a:r>
            <a:endParaRPr lang="fr-FR"/>
          </a:p>
          <a:p>
            <a:pPr algn="ctr" defTabSz="914400">
              <a:spcBef>
                <a:spcPct val="50000"/>
              </a:spcBef>
            </a:pPr>
            <a:endParaRPr lang="fr-FR"/>
          </a:p>
          <a:p>
            <a:pPr algn="ctr" defTabSz="914400">
              <a:spcBef>
                <a:spcPct val="50000"/>
              </a:spcBef>
            </a:pPr>
            <a:r>
              <a:rPr lang="fr-FR">
                <a:hlinkClick r:id="rId5"/>
              </a:rPr>
              <a:t>http://sustainabilityillustrated.com/fr/</a:t>
            </a:r>
            <a:endParaRPr lang="fr-FR"/>
          </a:p>
          <a:p>
            <a:pPr algn="ctr" defTabSz="914400">
              <a:spcBef>
                <a:spcPct val="50000"/>
              </a:spcBef>
            </a:pPr>
            <a:endParaRPr lang="fr-FR"/>
          </a:p>
          <a:p>
            <a:pPr algn="ctr" defTabSz="914400">
              <a:spcBef>
                <a:spcPct val="50000"/>
              </a:spcBef>
            </a:pPr>
            <a:endParaRPr lang="fr-FR"/>
          </a:p>
          <a:p>
            <a:pPr algn="ctr" defTabSz="914400">
              <a:spcBef>
                <a:spcPct val="50000"/>
              </a:spcBef>
            </a:pPr>
            <a:endParaRPr lang="fr-FR"/>
          </a:p>
          <a:p>
            <a:pPr algn="ctr" defTabSz="914400">
              <a:spcBef>
                <a:spcPct val="50000"/>
              </a:spcBef>
            </a:pPr>
            <a:endParaRPr lang="fr-FR"/>
          </a:p>
          <a:p>
            <a:pPr algn="ctr" defTabSz="914400">
              <a:spcBef>
                <a:spcPct val="50000"/>
              </a:spcBef>
            </a:pPr>
            <a:endParaRPr lang="fr-FR"/>
          </a:p>
        </p:txBody>
      </p:sp>
      <p:pic>
        <p:nvPicPr>
          <p:cNvPr id="320518" name="Picture 10" descr="Courriel Courriel, Caractères, Communication, At, Mail"/>
          <p:cNvPicPr>
            <a:picLocks noChangeAspect="1" noChangeArrowheads="1"/>
          </p:cNvPicPr>
          <p:nvPr/>
        </p:nvPicPr>
        <p:blipFill>
          <a:blip r:embed="rId6"/>
          <a:srcRect/>
          <a:stretch>
            <a:fillRect/>
          </a:stretch>
        </p:blipFill>
        <p:spPr bwMode="auto">
          <a:xfrm>
            <a:off x="7283450" y="5619750"/>
            <a:ext cx="1860550" cy="1238250"/>
          </a:xfrm>
          <a:prstGeom prst="rect">
            <a:avLst/>
          </a:prstGeom>
          <a:noFill/>
          <a:ln w="9525">
            <a:noFill/>
            <a:miter lim="800000"/>
            <a:headEnd/>
            <a:tailEnd/>
          </a:ln>
        </p:spPr>
      </p:pic>
    </p:spTree>
  </p:cSld>
  <p:clrMapOvr>
    <a:masterClrMapping/>
  </p:clrMapOvr>
  <p:transition>
    <p:wheel spokes="2"/>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300" b="1" smtClean="0"/>
              <a:t>Quelle est la définition du développement durable ?</a:t>
            </a:r>
            <a:r>
              <a:rPr lang="fr-FR" sz="3200" smtClean="0"/>
              <a:t> </a:t>
            </a:r>
          </a:p>
        </p:txBody>
      </p:sp>
      <p:sp>
        <p:nvSpPr>
          <p:cNvPr id="235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3575" name="AutoShape 23"/>
          <p:cNvSpPr>
            <a:spLocks noChangeArrowheads="1"/>
          </p:cNvSpPr>
          <p:nvPr/>
        </p:nvSpPr>
        <p:spPr bwMode="auto">
          <a:xfrm>
            <a:off x="858838" y="2489200"/>
            <a:ext cx="7529512" cy="425450"/>
          </a:xfrm>
          <a:prstGeom prst="roundRect">
            <a:avLst>
              <a:gd name="adj" fmla="val 16667"/>
            </a:avLst>
          </a:prstGeom>
          <a:solidFill>
            <a:schemeClr val="accent1">
              <a:alpha val="89018"/>
            </a:schemeClr>
          </a:solidFill>
          <a:ln w="9525">
            <a:solidFill>
              <a:schemeClr val="accent2"/>
            </a:solidFill>
            <a:round/>
            <a:headEnd/>
            <a:tailEnd/>
          </a:ln>
        </p:spPr>
        <p:txBody>
          <a:bodyPr wrap="none" anchor="ctr"/>
          <a:lstStyle/>
          <a:p>
            <a:pPr defTabSz="914400"/>
            <a:r>
              <a:rPr lang="fr-FR">
                <a:solidFill>
                  <a:schemeClr val="bg1"/>
                </a:solidFill>
                <a:latin typeface="Bliss Light" pitchFamily="2" charset="0"/>
              </a:rPr>
              <a:t>A - Produire avec moins d’énergie</a:t>
            </a:r>
          </a:p>
        </p:txBody>
      </p:sp>
      <p:sp>
        <p:nvSpPr>
          <p:cNvPr id="23577" name="AutoShape 25"/>
          <p:cNvSpPr>
            <a:spLocks noChangeArrowheads="1"/>
          </p:cNvSpPr>
          <p:nvPr/>
        </p:nvSpPr>
        <p:spPr bwMode="auto">
          <a:xfrm>
            <a:off x="852488" y="3119438"/>
            <a:ext cx="7529512" cy="425450"/>
          </a:xfrm>
          <a:prstGeom prst="roundRect">
            <a:avLst>
              <a:gd name="adj" fmla="val 16667"/>
            </a:avLst>
          </a:prstGeom>
          <a:solidFill>
            <a:schemeClr val="accent1">
              <a:alpha val="89018"/>
            </a:schemeClr>
          </a:solidFill>
          <a:ln w="9525">
            <a:solidFill>
              <a:schemeClr val="accent2"/>
            </a:solidFill>
            <a:round/>
            <a:headEnd/>
            <a:tailEnd/>
          </a:ln>
        </p:spPr>
        <p:txBody>
          <a:bodyPr wrap="none" anchor="ctr"/>
          <a:lstStyle/>
          <a:p>
            <a:r>
              <a:rPr lang="fr-FR">
                <a:solidFill>
                  <a:schemeClr val="bg1"/>
                </a:solidFill>
                <a:latin typeface="Bliss Light" pitchFamily="2" charset="0"/>
              </a:rPr>
              <a:t>B - Privilégier la rentabilité au détriment de la durabilité</a:t>
            </a:r>
          </a:p>
        </p:txBody>
      </p:sp>
      <p:sp>
        <p:nvSpPr>
          <p:cNvPr id="23578" name="AutoShape 26"/>
          <p:cNvSpPr>
            <a:spLocks noChangeArrowheads="1"/>
          </p:cNvSpPr>
          <p:nvPr/>
        </p:nvSpPr>
        <p:spPr bwMode="auto">
          <a:xfrm>
            <a:off x="831850" y="3721100"/>
            <a:ext cx="7556500" cy="709613"/>
          </a:xfrm>
          <a:prstGeom prst="roundRect">
            <a:avLst>
              <a:gd name="adj" fmla="val 16667"/>
            </a:avLst>
          </a:prstGeom>
          <a:solidFill>
            <a:schemeClr val="accent1">
              <a:alpha val="89018"/>
            </a:schemeClr>
          </a:solidFill>
          <a:ln w="9525">
            <a:solidFill>
              <a:schemeClr val="accent2"/>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C - Un développement qui répond aux besoins du présent sans compromettre la capacité des générations futures à répondre aux leurs</a:t>
            </a:r>
          </a:p>
        </p:txBody>
      </p:sp>
      <p:sp>
        <p:nvSpPr>
          <p:cNvPr id="23579" name="AutoShape 27"/>
          <p:cNvSpPr>
            <a:spLocks noChangeArrowheads="1"/>
          </p:cNvSpPr>
          <p:nvPr/>
        </p:nvSpPr>
        <p:spPr bwMode="auto">
          <a:xfrm>
            <a:off x="846138" y="4624388"/>
            <a:ext cx="7529512" cy="425450"/>
          </a:xfrm>
          <a:prstGeom prst="roundRect">
            <a:avLst>
              <a:gd name="adj" fmla="val 16667"/>
            </a:avLst>
          </a:prstGeom>
          <a:solidFill>
            <a:schemeClr val="accent1">
              <a:alpha val="89018"/>
            </a:schemeClr>
          </a:solidFill>
          <a:ln w="9525">
            <a:solidFill>
              <a:schemeClr val="accent2"/>
            </a:solidFill>
            <a:round/>
            <a:headEnd/>
            <a:tailEnd/>
          </a:ln>
        </p:spPr>
        <p:txBody>
          <a:bodyPr wrap="none" anchor="ctr"/>
          <a:lstStyle/>
          <a:p>
            <a:r>
              <a:rPr lang="fr-FR">
                <a:solidFill>
                  <a:schemeClr val="bg1"/>
                </a:solidFill>
                <a:latin typeface="Bliss Light" pitchFamily="2" charset="0"/>
              </a:rPr>
              <a:t>D - Réduire seulement les impacts sur l’environnement</a:t>
            </a:r>
          </a:p>
        </p:txBody>
      </p:sp>
      <p:pic>
        <p:nvPicPr>
          <p:cNvPr id="23560" name="Picture 21" descr="protection"/>
          <p:cNvPicPr>
            <a:picLocks noChangeAspect="1" noChangeArrowheads="1"/>
          </p:cNvPicPr>
          <p:nvPr/>
        </p:nvPicPr>
        <p:blipFill>
          <a:blip r:embed="rId2"/>
          <a:srcRect/>
          <a:stretch>
            <a:fillRect/>
          </a:stretch>
        </p:blipFill>
        <p:spPr bwMode="auto">
          <a:xfrm>
            <a:off x="7627938" y="214313"/>
            <a:ext cx="1270000"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27938" y="5049838"/>
            <a:ext cx="1471612" cy="1808162"/>
          </a:xfrm>
          <a:prstGeom prst="rect">
            <a:avLst/>
          </a:prstGeom>
          <a:noFill/>
          <a:ln w="9525">
            <a:noFill/>
            <a:miter lim="800000"/>
            <a:headEnd/>
            <a:tailEnd/>
          </a:ln>
        </p:spPr>
      </p:pic>
      <p:sp>
        <p:nvSpPr>
          <p:cNvPr id="5" name="ZoneTexte 4"/>
          <p:cNvSpPr txBox="1">
            <a:spLocks noChangeArrowheads="1"/>
          </p:cNvSpPr>
          <p:nvPr/>
        </p:nvSpPr>
        <p:spPr bwMode="auto">
          <a:xfrm>
            <a:off x="8047038" y="5813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47038" y="5813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32750" y="5822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32750" y="58102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32750" y="5822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32750" y="58102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77213" y="5818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85150" y="5821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70863" y="58261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48638" y="5818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70863" y="5824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77213" y="5821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99438" y="58261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96263" y="58229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75625" y="58293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89913" y="58261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21" name="Picture 44"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 name="Picture 45"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3580" name="Picture 46"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800"/>
                            </p:stCondLst>
                            <p:childTnLst>
                              <p:par>
                                <p:cTn id="11" presetID="12" presetClass="entr" presetSubtype="4" fill="hold" grpId="0" nodeType="afterEffect">
                                  <p:stCondLst>
                                    <p:cond delay="2000"/>
                                  </p:stCondLst>
                                  <p:childTnLst>
                                    <p:set>
                                      <p:cBhvr>
                                        <p:cTn id="12" dur="1" fill="hold">
                                          <p:stCondLst>
                                            <p:cond delay="0"/>
                                          </p:stCondLst>
                                        </p:cTn>
                                        <p:tgtEl>
                                          <p:spTgt spid="23575"/>
                                        </p:tgtEl>
                                        <p:attrNameLst>
                                          <p:attrName>style.visibility</p:attrName>
                                        </p:attrNameLst>
                                      </p:cBhvr>
                                      <p:to>
                                        <p:strVal val="visible"/>
                                      </p:to>
                                    </p:set>
                                    <p:animEffect transition="in" filter="slide(fromBottom)">
                                      <p:cBhvr>
                                        <p:cTn id="13" dur="500"/>
                                        <p:tgtEl>
                                          <p:spTgt spid="23575"/>
                                        </p:tgtEl>
                                      </p:cBhvr>
                                    </p:animEffect>
                                  </p:childTnLst>
                                </p:cTn>
                              </p:par>
                            </p:childTnLst>
                          </p:cTn>
                        </p:par>
                        <p:par>
                          <p:cTn id="14" fill="hold">
                            <p:stCondLst>
                              <p:cond delay="4300"/>
                            </p:stCondLst>
                            <p:childTnLst>
                              <p:par>
                                <p:cTn id="15" presetID="12" presetClass="entr" presetSubtype="4" fill="hold" grpId="0" nodeType="afterEffect">
                                  <p:stCondLst>
                                    <p:cond delay="2500"/>
                                  </p:stCondLst>
                                  <p:childTnLst>
                                    <p:set>
                                      <p:cBhvr>
                                        <p:cTn id="16" dur="1" fill="hold">
                                          <p:stCondLst>
                                            <p:cond delay="0"/>
                                          </p:stCondLst>
                                        </p:cTn>
                                        <p:tgtEl>
                                          <p:spTgt spid="23577"/>
                                        </p:tgtEl>
                                        <p:attrNameLst>
                                          <p:attrName>style.visibility</p:attrName>
                                        </p:attrNameLst>
                                      </p:cBhvr>
                                      <p:to>
                                        <p:strVal val="visible"/>
                                      </p:to>
                                    </p:set>
                                    <p:animEffect transition="in" filter="slide(fromBottom)">
                                      <p:cBhvr>
                                        <p:cTn id="17" dur="500"/>
                                        <p:tgtEl>
                                          <p:spTgt spid="23577"/>
                                        </p:tgtEl>
                                      </p:cBhvr>
                                    </p:animEffect>
                                  </p:childTnLst>
                                </p:cTn>
                              </p:par>
                            </p:childTnLst>
                          </p:cTn>
                        </p:par>
                        <p:par>
                          <p:cTn id="18" fill="hold">
                            <p:stCondLst>
                              <p:cond delay="7300"/>
                            </p:stCondLst>
                            <p:childTnLst>
                              <p:par>
                                <p:cTn id="19" presetID="12" presetClass="entr" presetSubtype="4" fill="hold" grpId="0" nodeType="afterEffect">
                                  <p:stCondLst>
                                    <p:cond delay="4000"/>
                                  </p:stCondLst>
                                  <p:childTnLst>
                                    <p:set>
                                      <p:cBhvr>
                                        <p:cTn id="20" dur="1" fill="hold">
                                          <p:stCondLst>
                                            <p:cond delay="0"/>
                                          </p:stCondLst>
                                        </p:cTn>
                                        <p:tgtEl>
                                          <p:spTgt spid="23578"/>
                                        </p:tgtEl>
                                        <p:attrNameLst>
                                          <p:attrName>style.visibility</p:attrName>
                                        </p:attrNameLst>
                                      </p:cBhvr>
                                      <p:to>
                                        <p:strVal val="visible"/>
                                      </p:to>
                                    </p:set>
                                    <p:animEffect transition="in" filter="slide(fromBottom)">
                                      <p:cBhvr>
                                        <p:cTn id="21" dur="500"/>
                                        <p:tgtEl>
                                          <p:spTgt spid="23578"/>
                                        </p:tgtEl>
                                      </p:cBhvr>
                                    </p:animEffect>
                                  </p:childTnLst>
                                </p:cTn>
                              </p:par>
                            </p:childTnLst>
                          </p:cTn>
                        </p:par>
                        <p:par>
                          <p:cTn id="22" fill="hold">
                            <p:stCondLst>
                              <p:cond delay="11800"/>
                            </p:stCondLst>
                            <p:childTnLst>
                              <p:par>
                                <p:cTn id="23" presetID="12" presetClass="entr" presetSubtype="4" fill="hold" grpId="0" nodeType="afterEffect">
                                  <p:stCondLst>
                                    <p:cond delay="4000"/>
                                  </p:stCondLst>
                                  <p:childTnLst>
                                    <p:set>
                                      <p:cBhvr>
                                        <p:cTn id="24" dur="1" fill="hold">
                                          <p:stCondLst>
                                            <p:cond delay="0"/>
                                          </p:stCondLst>
                                        </p:cTn>
                                        <p:tgtEl>
                                          <p:spTgt spid="23579"/>
                                        </p:tgtEl>
                                        <p:attrNameLst>
                                          <p:attrName>style.visibility</p:attrName>
                                        </p:attrNameLst>
                                      </p:cBhvr>
                                      <p:to>
                                        <p:strVal val="visible"/>
                                      </p:to>
                                    </p:set>
                                    <p:animEffect transition="in" filter="slide(fromBottom)">
                                      <p:cBhvr>
                                        <p:cTn id="25" dur="500"/>
                                        <p:tgtEl>
                                          <p:spTgt spid="23579"/>
                                        </p:tgtEl>
                                      </p:cBhvr>
                                    </p:animEffect>
                                  </p:childTnLst>
                                </p:cTn>
                              </p:par>
                            </p:childTnLst>
                          </p:cTn>
                        </p:par>
                        <p:par>
                          <p:cTn id="26" fill="hold">
                            <p:stCondLst>
                              <p:cond delay="1630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1930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1930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03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030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130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130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230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230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330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330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430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430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530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530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630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630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730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730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830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830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2930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2930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030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030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130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130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230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230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330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330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430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575" grpId="0" animBg="1"/>
      <p:bldP spid="23577" grpId="0" animBg="1"/>
      <p:bldP spid="23578" grpId="0" animBg="1"/>
      <p:bldP spid="2357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Quelle est la distance moyenne entre lieu de travail et domicile, aujourd'hui en France ?</a:t>
            </a:r>
            <a:r>
              <a:rPr lang="fr-FR" smtClean="0"/>
              <a:t> </a:t>
            </a:r>
          </a:p>
        </p:txBody>
      </p:sp>
      <p:sp>
        <p:nvSpPr>
          <p:cNvPr id="491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- 20 à 30 km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- 30 à 40 km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 à 10 km</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49176"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49177"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49178"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04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604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904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204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50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50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60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60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70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70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80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80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90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90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00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00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10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10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20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20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30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30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40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40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50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50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60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60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70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70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80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80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90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90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00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p:txBody>
          <a:bodyPr/>
          <a:lstStyle/>
          <a:p>
            <a:r>
              <a:rPr lang="fr-FR" sz="3200" smtClean="0"/>
              <a:t>Merci à tous pour votre participation !</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321539" name="Picture 7" descr="Main, Laissez, Stylo, Papier, Merci, Lettres"/>
          <p:cNvPicPr>
            <a:picLocks noChangeAspect="1" noChangeArrowheads="1"/>
          </p:cNvPicPr>
          <p:nvPr/>
        </p:nvPicPr>
        <p:blipFill>
          <a:blip r:embed="rId2"/>
          <a:srcRect/>
          <a:stretch>
            <a:fillRect/>
          </a:stretch>
        </p:blipFill>
        <p:spPr bwMode="auto">
          <a:xfrm>
            <a:off x="0" y="2038350"/>
            <a:ext cx="8913813" cy="4819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35841">
                                            <p:txEl>
                                              <p:charRg st="4294967295" end="4294967295"/>
                                            </p:txEl>
                                          </p:spTgt>
                                        </p:tgtEl>
                                        <p:attrNameLst>
                                          <p:attrName>style.visibility</p:attrName>
                                        </p:attrNameLst>
                                      </p:cBhvr>
                                      <p:to>
                                        <p:strVal val="visible"/>
                                      </p:to>
                                    </p:set>
                                    <p:animEffect transition="in" filter="fade">
                                      <p:cBhvr>
                                        <p:cTn id="7" dur="600">
                                          <p:stCondLst>
                                            <p:cond delay="0"/>
                                          </p:stCondLst>
                                        </p:cTn>
                                        <p:tgtEl>
                                          <p:spTgt spid="35841">
                                            <p:txEl>
                                              <p:charRg st="4294967295" end="4294967295"/>
                                            </p:txEl>
                                          </p:spTgt>
                                        </p:tgtEl>
                                      </p:cBhvr>
                                    </p:animEffect>
                                    <p:anim calcmode="lin" valueType="num">
                                      <p:cBhvr>
                                        <p:cTn id="8" dur="600" fill="hold">
                                          <p:stCondLst>
                                            <p:cond delay="0"/>
                                          </p:stCondLst>
                                        </p:cTn>
                                        <p:tgtEl>
                                          <p:spTgt spid="35841">
                                            <p:txEl>
                                              <p:charRg st="4294967295" end="4294967295"/>
                                            </p:txEl>
                                          </p:spTgt>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35841">
                                            <p:txEl>
                                              <p:charRg st="4294967295" end="4294967295"/>
                                            </p:txEl>
                                          </p:spTgt>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35841">
                                            <p:txEl>
                                              <p:charRg st="4294967295" end="429496729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A votre avis, parmi les affirmations suivantes, laquelle/lesquelles sont vraies ?</a:t>
            </a:r>
          </a:p>
        </p:txBody>
      </p:sp>
      <p:sp>
        <p:nvSpPr>
          <p:cNvPr id="5017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Les autobus émettent 2 fois moins de CO2 que la voiture</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 métro parisien consomme 7 fois moins d’énergie que la voiture</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 tramway consomme 10 fois moins que la voiture</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0200"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0201"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0202"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88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588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888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188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488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488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588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588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688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688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788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788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888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888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988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988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088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088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188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188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288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288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388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388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488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488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588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588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688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688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788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788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888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888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988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800" b="1" smtClean="0"/>
              <a:t>Qu'est-ce que le covoiturage ?</a:t>
            </a:r>
          </a:p>
        </p:txBody>
      </p:sp>
      <p:sp>
        <p:nvSpPr>
          <p:cNvPr id="512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 fait de prêter sa voiture à une ou plusieurs personnes</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 fait d'utiliser plusieurs voitures pour effectuer le même trajet</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 fait d'utiliser à plusieurs une seule voiture, afin de faire ensemble le même trajet</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1224"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1225"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1226"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08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408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708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008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308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308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408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408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508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508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608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608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708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708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808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808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1908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1908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008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008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108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108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208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208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308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308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408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408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508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508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608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608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708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708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808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Intégrer le développement durable dans les déplacements professionnels, c’est par exemple :</a:t>
            </a:r>
          </a:p>
        </p:txBody>
      </p:sp>
      <p:sp>
        <p:nvSpPr>
          <p:cNvPr id="5222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27</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1224" name="AutoShape 24"/>
          <p:cNvSpPr>
            <a:spLocks noChangeArrowheads="1"/>
          </p:cNvSpPr>
          <p:nvPr/>
        </p:nvSpPr>
        <p:spPr bwMode="auto">
          <a:xfrm>
            <a:off x="479425" y="22415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Mettre en place le covoiturage</a:t>
            </a:r>
          </a:p>
        </p:txBody>
      </p:sp>
      <p:sp>
        <p:nvSpPr>
          <p:cNvPr id="51225" name="AutoShape 25"/>
          <p:cNvSpPr>
            <a:spLocks noChangeArrowheads="1"/>
          </p:cNvSpPr>
          <p:nvPr/>
        </p:nvSpPr>
        <p:spPr bwMode="auto">
          <a:xfrm>
            <a:off x="493713" y="273367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Regrouper des réunions sur un même endroit</a:t>
            </a:r>
          </a:p>
        </p:txBody>
      </p:sp>
      <p:sp>
        <p:nvSpPr>
          <p:cNvPr id="51226" name="AutoShape 26"/>
          <p:cNvSpPr>
            <a:spLocks noChangeArrowheads="1"/>
          </p:cNvSpPr>
          <p:nvPr/>
        </p:nvSpPr>
        <p:spPr bwMode="auto">
          <a:xfrm>
            <a:off x="488950" y="3227388"/>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Choisir des lieux de rassemblement centraux et bien desservis par les transports en commun </a:t>
            </a:r>
          </a:p>
        </p:txBody>
      </p:sp>
      <p:sp>
        <p:nvSpPr>
          <p:cNvPr id="51227" name="AutoShape 27"/>
          <p:cNvSpPr>
            <a:spLocks noChangeArrowheads="1"/>
          </p:cNvSpPr>
          <p:nvPr/>
        </p:nvSpPr>
        <p:spPr bwMode="auto">
          <a:xfrm>
            <a:off x="512763" y="40227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Mettre à disposition une voiture de service par collaborateur</a:t>
            </a:r>
          </a:p>
        </p:txBody>
      </p:sp>
      <p:sp>
        <p:nvSpPr>
          <p:cNvPr id="51229" name="AutoShape 29"/>
          <p:cNvSpPr>
            <a:spLocks noChangeArrowheads="1"/>
          </p:cNvSpPr>
          <p:nvPr/>
        </p:nvSpPr>
        <p:spPr bwMode="auto">
          <a:xfrm>
            <a:off x="531813" y="4518025"/>
            <a:ext cx="6405562"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Organiser des réunions en visioconférence</a:t>
            </a:r>
          </a:p>
        </p:txBody>
      </p:sp>
      <p:pic>
        <p:nvPicPr>
          <p:cNvPr id="52233" name="Picture 48" descr="pource"/>
          <p:cNvPicPr>
            <a:picLocks noChangeAspect="1" noChangeArrowheads="1"/>
          </p:cNvPicPr>
          <p:nvPr/>
        </p:nvPicPr>
        <p:blipFill>
          <a:blip r:embed="rId2"/>
          <a:srcRect/>
          <a:stretch>
            <a:fillRect/>
          </a:stretch>
        </p:blipFill>
        <p:spPr bwMode="auto">
          <a:xfrm>
            <a:off x="8110538" y="214313"/>
            <a:ext cx="803275" cy="889000"/>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6443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796925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98353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98353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0735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98988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9782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98036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96925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96925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96925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96925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96925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96925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96925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96925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96925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96925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96925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96925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96925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98036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0735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2165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073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08513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0736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1371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3593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3276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1212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264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2266" name="Picture 81"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2267" name="Picture 82"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2268" name="Picture 83"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240"/>
                            </p:stCondLst>
                            <p:childTnLst>
                              <p:par>
                                <p:cTn id="11" presetID="12" presetClass="entr" presetSubtype="4" fill="hold" grpId="0" nodeType="afterEffect">
                                  <p:stCondLst>
                                    <p:cond delay="4000"/>
                                  </p:stCondLst>
                                  <p:childTnLst>
                                    <p:set>
                                      <p:cBhvr>
                                        <p:cTn id="12" dur="1" fill="hold">
                                          <p:stCondLst>
                                            <p:cond delay="0"/>
                                          </p:stCondLst>
                                        </p:cTn>
                                        <p:tgtEl>
                                          <p:spTgt spid="51224"/>
                                        </p:tgtEl>
                                        <p:attrNameLst>
                                          <p:attrName>style.visibility</p:attrName>
                                        </p:attrNameLst>
                                      </p:cBhvr>
                                      <p:to>
                                        <p:strVal val="visible"/>
                                      </p:to>
                                    </p:set>
                                    <p:animEffect transition="in" filter="slide(fromBottom)">
                                      <p:cBhvr>
                                        <p:cTn id="13" dur="500"/>
                                        <p:tgtEl>
                                          <p:spTgt spid="51224"/>
                                        </p:tgtEl>
                                      </p:cBhvr>
                                    </p:animEffect>
                                  </p:childTnLst>
                                </p:cTn>
                              </p:par>
                            </p:childTnLst>
                          </p:cTn>
                        </p:par>
                        <p:par>
                          <p:cTn id="14" fill="hold">
                            <p:stCondLst>
                              <p:cond delay="7740"/>
                            </p:stCondLst>
                            <p:childTnLst>
                              <p:par>
                                <p:cTn id="15" presetID="12" presetClass="entr" presetSubtype="4" fill="hold" grpId="0" nodeType="afterEffect">
                                  <p:stCondLst>
                                    <p:cond delay="4000"/>
                                  </p:stCondLst>
                                  <p:childTnLst>
                                    <p:set>
                                      <p:cBhvr>
                                        <p:cTn id="16" dur="1" fill="hold">
                                          <p:stCondLst>
                                            <p:cond delay="0"/>
                                          </p:stCondLst>
                                        </p:cTn>
                                        <p:tgtEl>
                                          <p:spTgt spid="51225"/>
                                        </p:tgtEl>
                                        <p:attrNameLst>
                                          <p:attrName>style.visibility</p:attrName>
                                        </p:attrNameLst>
                                      </p:cBhvr>
                                      <p:to>
                                        <p:strVal val="visible"/>
                                      </p:to>
                                    </p:set>
                                    <p:animEffect transition="in" filter="slide(fromBottom)">
                                      <p:cBhvr>
                                        <p:cTn id="17" dur="500"/>
                                        <p:tgtEl>
                                          <p:spTgt spid="51225"/>
                                        </p:tgtEl>
                                      </p:cBhvr>
                                    </p:animEffect>
                                  </p:childTnLst>
                                </p:cTn>
                              </p:par>
                            </p:childTnLst>
                          </p:cTn>
                        </p:par>
                        <p:par>
                          <p:cTn id="18" fill="hold">
                            <p:stCondLst>
                              <p:cond delay="12240"/>
                            </p:stCondLst>
                            <p:childTnLst>
                              <p:par>
                                <p:cTn id="19" presetID="12" presetClass="entr" presetSubtype="4" fill="hold" grpId="0" nodeType="afterEffect">
                                  <p:stCondLst>
                                    <p:cond delay="4000"/>
                                  </p:stCondLst>
                                  <p:childTnLst>
                                    <p:set>
                                      <p:cBhvr>
                                        <p:cTn id="20" dur="1" fill="hold">
                                          <p:stCondLst>
                                            <p:cond delay="0"/>
                                          </p:stCondLst>
                                        </p:cTn>
                                        <p:tgtEl>
                                          <p:spTgt spid="51226"/>
                                        </p:tgtEl>
                                        <p:attrNameLst>
                                          <p:attrName>style.visibility</p:attrName>
                                        </p:attrNameLst>
                                      </p:cBhvr>
                                      <p:to>
                                        <p:strVal val="visible"/>
                                      </p:to>
                                    </p:set>
                                    <p:animEffect transition="in" filter="slide(fromBottom)">
                                      <p:cBhvr>
                                        <p:cTn id="21" dur="500"/>
                                        <p:tgtEl>
                                          <p:spTgt spid="51226"/>
                                        </p:tgtEl>
                                      </p:cBhvr>
                                    </p:animEffect>
                                  </p:childTnLst>
                                </p:cTn>
                              </p:par>
                            </p:childTnLst>
                          </p:cTn>
                        </p:par>
                        <p:par>
                          <p:cTn id="22" fill="hold">
                            <p:stCondLst>
                              <p:cond delay="16740"/>
                            </p:stCondLst>
                            <p:childTnLst>
                              <p:par>
                                <p:cTn id="23" presetID="12" presetClass="entr" presetSubtype="4" fill="hold" grpId="0" nodeType="afterEffect">
                                  <p:stCondLst>
                                    <p:cond delay="4000"/>
                                  </p:stCondLst>
                                  <p:childTnLst>
                                    <p:set>
                                      <p:cBhvr>
                                        <p:cTn id="24" dur="1" fill="hold">
                                          <p:stCondLst>
                                            <p:cond delay="0"/>
                                          </p:stCondLst>
                                        </p:cTn>
                                        <p:tgtEl>
                                          <p:spTgt spid="51227"/>
                                        </p:tgtEl>
                                        <p:attrNameLst>
                                          <p:attrName>style.visibility</p:attrName>
                                        </p:attrNameLst>
                                      </p:cBhvr>
                                      <p:to>
                                        <p:strVal val="visible"/>
                                      </p:to>
                                    </p:set>
                                    <p:animEffect transition="in" filter="slide(fromBottom)">
                                      <p:cBhvr>
                                        <p:cTn id="25" dur="500"/>
                                        <p:tgtEl>
                                          <p:spTgt spid="51227"/>
                                        </p:tgtEl>
                                      </p:cBhvr>
                                    </p:animEffect>
                                  </p:childTnLst>
                                </p:cTn>
                              </p:par>
                            </p:childTnLst>
                          </p:cTn>
                        </p:par>
                        <p:par>
                          <p:cTn id="26" fill="hold">
                            <p:stCondLst>
                              <p:cond delay="21240"/>
                            </p:stCondLst>
                            <p:childTnLst>
                              <p:par>
                                <p:cTn id="27" presetID="12" presetClass="entr" presetSubtype="4" fill="hold" grpId="0" nodeType="afterEffect">
                                  <p:stCondLst>
                                    <p:cond delay="4000"/>
                                  </p:stCondLst>
                                  <p:childTnLst>
                                    <p:set>
                                      <p:cBhvr>
                                        <p:cTn id="28" dur="1" fill="hold">
                                          <p:stCondLst>
                                            <p:cond delay="0"/>
                                          </p:stCondLst>
                                        </p:cTn>
                                        <p:tgtEl>
                                          <p:spTgt spid="51229"/>
                                        </p:tgtEl>
                                        <p:attrNameLst>
                                          <p:attrName>style.visibility</p:attrName>
                                        </p:attrNameLst>
                                      </p:cBhvr>
                                      <p:to>
                                        <p:strVal val="visible"/>
                                      </p:to>
                                    </p:set>
                                    <p:animEffect transition="in" filter="slide(fromBottom)">
                                      <p:cBhvr>
                                        <p:cTn id="29" dur="500"/>
                                        <p:tgtEl>
                                          <p:spTgt spid="51229"/>
                                        </p:tgtEl>
                                      </p:cBhvr>
                                    </p:animEffect>
                                  </p:childTnLst>
                                </p:cTn>
                              </p:par>
                            </p:childTnLst>
                          </p:cTn>
                        </p:par>
                        <p:par>
                          <p:cTn id="30" fill="hold">
                            <p:stCondLst>
                              <p:cond delay="25740"/>
                            </p:stCondLst>
                            <p:childTnLst>
                              <p:par>
                                <p:cTn id="31" presetID="1" presetClass="entr" presetSubtype="0" fill="hold" nodeType="afterEffect">
                                  <p:stCondLst>
                                    <p:cond delay="35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924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024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024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124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124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224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224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324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324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424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424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524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524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624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624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724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724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824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824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924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924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024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024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124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124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224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224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324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324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424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424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524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524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624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624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724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724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824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824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924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924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024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024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124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124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224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224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324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324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424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424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524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524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624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624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724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724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824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824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924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224" grpId="0" animBg="1"/>
      <p:bldP spid="51225" grpId="0" animBg="1"/>
      <p:bldP spid="51226" grpId="0" animBg="1"/>
      <p:bldP spid="51227" grpId="0" animBg="1"/>
      <p:bldP spid="51229"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400" b="1" smtClean="0"/>
              <a:t>Pour un trajet journalier de 20km (aller-retour), d’après vous, quel est le coût en € et quelle est la consommation en litre d’essence par an et par moyen de transport ?</a:t>
            </a:r>
            <a:r>
              <a:rPr lang="fr-FR" smtClean="0"/>
              <a:t> </a:t>
            </a:r>
          </a:p>
        </p:txBody>
      </p:sp>
      <p:sp>
        <p:nvSpPr>
          <p:cNvPr id="5325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28</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4" name="Image 3"/>
          <p:cNvPicPr>
            <a:picLocks noChangeAspect="1"/>
          </p:cNvPicPr>
          <p:nvPr/>
        </p:nvPicPr>
        <p:blipFill>
          <a:blip r:embed="rId2"/>
          <a:srcRect/>
          <a:stretch>
            <a:fillRect/>
          </a:stretch>
        </p:blipFill>
        <p:spPr bwMode="auto">
          <a:xfrm>
            <a:off x="756443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796925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98353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98353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0735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98988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9782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98036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96925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96925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96925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96925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96925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96925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96925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96925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96925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96925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96925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96925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96925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98036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0735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2165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073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08513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0736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1371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3593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3276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1212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264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3284"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3285"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3286"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53345" name="Group 97"/>
          <p:cNvGraphicFramePr>
            <a:graphicFrameLocks noGrp="1"/>
          </p:cNvGraphicFramePr>
          <p:nvPr/>
        </p:nvGraphicFramePr>
        <p:xfrm>
          <a:off x="419100" y="2462213"/>
          <a:ext cx="8377238" cy="2286000"/>
        </p:xfrm>
        <a:graphic>
          <a:graphicData uri="http://schemas.openxmlformats.org/drawingml/2006/table">
            <a:tbl>
              <a:tblPr/>
              <a:tblGrid>
                <a:gridCol w="4189413"/>
                <a:gridCol w="4187825"/>
              </a:tblGrid>
              <a:tr h="2746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Moyen de transport</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Coût en  € et consommation en L d’essence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A – Vélo</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1 - 2070 € / 506 L </a:t>
                      </a:r>
                      <a:endParaRPr kumimoji="0" lang="fr-FR"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B –Train</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2 - 211 €/ 93 litres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C – Voiture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3 - 312 €/ 125 L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 – Bus</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4 - 210€ / 0 L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5600"/>
                            </p:stCondLst>
                            <p:childTnLst>
                              <p:par>
                                <p:cTn id="11" presetID="1" presetClass="entr" presetSubtype="0" fill="hold" nodeType="afterEffect">
                                  <p:stCondLst>
                                    <p:cond delay="35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9100"/>
                            </p:stCondLst>
                            <p:childTnLst>
                              <p:par>
                                <p:cTn id="16" presetID="1" presetClass="exit" presetSubtype="0" fill="hold" grpId="1" nodeType="afterEffect">
                                  <p:stCondLst>
                                    <p:cond delay="1000"/>
                                  </p:stCondLst>
                                  <p:childTnLst>
                                    <p:set>
                                      <p:cBhvr>
                                        <p:cTn id="17" dur="1" fill="hold">
                                          <p:stCondLst>
                                            <p:cond delay="0"/>
                                          </p:stCondLst>
                                        </p:cTn>
                                        <p:tgtEl>
                                          <p:spTgt spid="31"/>
                                        </p:tgtEl>
                                        <p:attrNameLst>
                                          <p:attrName>style.visibility</p:attrName>
                                        </p:attrNameLst>
                                      </p:cBhvr>
                                      <p:to>
                                        <p:strVal val="hidden"/>
                                      </p:to>
                                    </p:set>
                                  </p:childTnLst>
                                </p:cTn>
                              </p:par>
                            </p:childTnLst>
                          </p:cTn>
                        </p:par>
                        <p:par>
                          <p:cTn id="18" fill="hold">
                            <p:stCondLst>
                              <p:cond delay="10100"/>
                            </p:stCondLst>
                            <p:childTnLst>
                              <p:par>
                                <p:cTn id="19" presetID="1" presetClass="entr" presetSubtype="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par>
                          <p:cTn id="21" fill="hold">
                            <p:stCondLst>
                              <p:cond delay="10100"/>
                            </p:stCondLst>
                            <p:childTnLst>
                              <p:par>
                                <p:cTn id="22" presetID="1" presetClass="exit" presetSubtype="0" fill="hold" grpId="1" nodeType="afterEffect">
                                  <p:stCondLst>
                                    <p:cond delay="1000"/>
                                  </p:stCondLst>
                                  <p:childTnLst>
                                    <p:set>
                                      <p:cBhvr>
                                        <p:cTn id="23" dur="1" fill="hold">
                                          <p:stCondLst>
                                            <p:cond delay="0"/>
                                          </p:stCondLst>
                                        </p:cTn>
                                        <p:tgtEl>
                                          <p:spTgt spid="35"/>
                                        </p:tgtEl>
                                        <p:attrNameLst>
                                          <p:attrName>style.visibility</p:attrName>
                                        </p:attrNameLst>
                                      </p:cBhvr>
                                      <p:to>
                                        <p:strVal val="hidden"/>
                                      </p:to>
                                    </p:set>
                                  </p:childTnLst>
                                </p:cTn>
                              </p:par>
                            </p:childTnLst>
                          </p:cTn>
                        </p:par>
                        <p:par>
                          <p:cTn id="24" fill="hold">
                            <p:stCondLst>
                              <p:cond delay="11100"/>
                            </p:stCondLst>
                            <p:childTnLst>
                              <p:par>
                                <p:cTn id="25" presetID="1"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par>
                          <p:cTn id="27" fill="hold">
                            <p:stCondLst>
                              <p:cond delay="11100"/>
                            </p:stCondLst>
                            <p:childTnLst>
                              <p:par>
                                <p:cTn id="28" presetID="1" presetClass="exit" presetSubtype="0" fill="hold" grpId="1" nodeType="afterEffect">
                                  <p:stCondLst>
                                    <p:cond delay="1000"/>
                                  </p:stCondLst>
                                  <p:childTnLst>
                                    <p:set>
                                      <p:cBhvr>
                                        <p:cTn id="29" dur="1" fill="hold">
                                          <p:stCondLst>
                                            <p:cond delay="0"/>
                                          </p:stCondLst>
                                        </p:cTn>
                                        <p:tgtEl>
                                          <p:spTgt spid="36"/>
                                        </p:tgtEl>
                                        <p:attrNameLst>
                                          <p:attrName>style.visibility</p:attrName>
                                        </p:attrNameLst>
                                      </p:cBhvr>
                                      <p:to>
                                        <p:strVal val="hidden"/>
                                      </p:to>
                                    </p:set>
                                  </p:childTnLst>
                                </p:cTn>
                              </p:par>
                            </p:childTnLst>
                          </p:cTn>
                        </p:par>
                        <p:par>
                          <p:cTn id="30" fill="hold">
                            <p:stCondLst>
                              <p:cond delay="12100"/>
                            </p:stCondLst>
                            <p:childTnLst>
                              <p:par>
                                <p:cTn id="31" presetID="1"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par>
                          <p:cTn id="33" fill="hold">
                            <p:stCondLst>
                              <p:cond delay="12100"/>
                            </p:stCondLst>
                            <p:childTnLst>
                              <p:par>
                                <p:cTn id="34" presetID="1" presetClass="exit" presetSubtype="0" fill="hold" grpId="1" nodeType="afterEffect">
                                  <p:stCondLst>
                                    <p:cond delay="1000"/>
                                  </p:stCondLst>
                                  <p:childTnLst>
                                    <p:set>
                                      <p:cBhvr>
                                        <p:cTn id="35" dur="1" fill="hold">
                                          <p:stCondLst>
                                            <p:cond delay="0"/>
                                          </p:stCondLst>
                                        </p:cTn>
                                        <p:tgtEl>
                                          <p:spTgt spid="37"/>
                                        </p:tgtEl>
                                        <p:attrNameLst>
                                          <p:attrName>style.visibility</p:attrName>
                                        </p:attrNameLst>
                                      </p:cBhvr>
                                      <p:to>
                                        <p:strVal val="hidden"/>
                                      </p:to>
                                    </p:set>
                                  </p:childTnLst>
                                </p:cTn>
                              </p:par>
                            </p:childTnLst>
                          </p:cTn>
                        </p:par>
                        <p:par>
                          <p:cTn id="36" fill="hold">
                            <p:stCondLst>
                              <p:cond delay="13100"/>
                            </p:stCondLst>
                            <p:childTnLst>
                              <p:par>
                                <p:cTn id="37" presetID="1"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par>
                          <p:cTn id="39" fill="hold">
                            <p:stCondLst>
                              <p:cond delay="13100"/>
                            </p:stCondLst>
                            <p:childTnLst>
                              <p:par>
                                <p:cTn id="40" presetID="1" presetClass="exit" presetSubtype="0" fill="hold" grpId="1" nodeType="afterEffect">
                                  <p:stCondLst>
                                    <p:cond delay="1000"/>
                                  </p:stCondLst>
                                  <p:childTnLst>
                                    <p:set>
                                      <p:cBhvr>
                                        <p:cTn id="41" dur="1" fill="hold">
                                          <p:stCondLst>
                                            <p:cond delay="0"/>
                                          </p:stCondLst>
                                        </p:cTn>
                                        <p:tgtEl>
                                          <p:spTgt spid="38"/>
                                        </p:tgtEl>
                                        <p:attrNameLst>
                                          <p:attrName>style.visibility</p:attrName>
                                        </p:attrNameLst>
                                      </p:cBhvr>
                                      <p:to>
                                        <p:strVal val="hidden"/>
                                      </p:to>
                                    </p:set>
                                  </p:childTnLst>
                                </p:cTn>
                              </p:par>
                            </p:childTnLst>
                          </p:cTn>
                        </p:par>
                        <p:par>
                          <p:cTn id="42" fill="hold">
                            <p:stCondLst>
                              <p:cond delay="14100"/>
                            </p:stCondLst>
                            <p:childTnLst>
                              <p:par>
                                <p:cTn id="43" presetID="1" presetClass="entr" presetSubtype="0"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par>
                          <p:cTn id="45" fill="hold">
                            <p:stCondLst>
                              <p:cond delay="14100"/>
                            </p:stCondLst>
                            <p:childTnLst>
                              <p:par>
                                <p:cTn id="46" presetID="1" presetClass="exit" presetSubtype="0" fill="hold" grpId="1" nodeType="afterEffect">
                                  <p:stCondLst>
                                    <p:cond delay="1000"/>
                                  </p:stCondLst>
                                  <p:childTnLst>
                                    <p:set>
                                      <p:cBhvr>
                                        <p:cTn id="47" dur="1" fill="hold">
                                          <p:stCondLst>
                                            <p:cond delay="0"/>
                                          </p:stCondLst>
                                        </p:cTn>
                                        <p:tgtEl>
                                          <p:spTgt spid="39"/>
                                        </p:tgtEl>
                                        <p:attrNameLst>
                                          <p:attrName>style.visibility</p:attrName>
                                        </p:attrNameLst>
                                      </p:cBhvr>
                                      <p:to>
                                        <p:strVal val="hidden"/>
                                      </p:to>
                                    </p:set>
                                  </p:childTnLst>
                                </p:cTn>
                              </p:par>
                            </p:childTnLst>
                          </p:cTn>
                        </p:par>
                        <p:par>
                          <p:cTn id="48" fill="hold">
                            <p:stCondLst>
                              <p:cond delay="15100"/>
                            </p:stCondLst>
                            <p:childTnLst>
                              <p:par>
                                <p:cTn id="49" presetID="1"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par>
                          <p:cTn id="51" fill="hold">
                            <p:stCondLst>
                              <p:cond delay="15100"/>
                            </p:stCondLst>
                            <p:childTnLst>
                              <p:par>
                                <p:cTn id="52" presetID="1" presetClass="exit" presetSubtype="0" fill="hold" grpId="1" nodeType="afterEffect">
                                  <p:stCondLst>
                                    <p:cond delay="1000"/>
                                  </p:stCondLst>
                                  <p:childTnLst>
                                    <p:set>
                                      <p:cBhvr>
                                        <p:cTn id="53" dur="1" fill="hold">
                                          <p:stCondLst>
                                            <p:cond delay="0"/>
                                          </p:stCondLst>
                                        </p:cTn>
                                        <p:tgtEl>
                                          <p:spTgt spid="40"/>
                                        </p:tgtEl>
                                        <p:attrNameLst>
                                          <p:attrName>style.visibility</p:attrName>
                                        </p:attrNameLst>
                                      </p:cBhvr>
                                      <p:to>
                                        <p:strVal val="hidden"/>
                                      </p:to>
                                    </p:set>
                                  </p:childTnLst>
                                </p:cTn>
                              </p:par>
                            </p:childTnLst>
                          </p:cTn>
                        </p:par>
                        <p:par>
                          <p:cTn id="54" fill="hold">
                            <p:stCondLst>
                              <p:cond delay="16100"/>
                            </p:stCondLst>
                            <p:childTnLst>
                              <p:par>
                                <p:cTn id="55" presetID="1" presetClass="entr" presetSubtype="0"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par>
                          <p:cTn id="57" fill="hold">
                            <p:stCondLst>
                              <p:cond delay="16100"/>
                            </p:stCondLst>
                            <p:childTnLst>
                              <p:par>
                                <p:cTn id="58" presetID="1" presetClass="exit" presetSubtype="0" fill="hold" grpId="1" nodeType="afterEffect">
                                  <p:stCondLst>
                                    <p:cond delay="1000"/>
                                  </p:stCondLst>
                                  <p:childTnLst>
                                    <p:set>
                                      <p:cBhvr>
                                        <p:cTn id="59" dur="1" fill="hold">
                                          <p:stCondLst>
                                            <p:cond delay="0"/>
                                          </p:stCondLst>
                                        </p:cTn>
                                        <p:tgtEl>
                                          <p:spTgt spid="41"/>
                                        </p:tgtEl>
                                        <p:attrNameLst>
                                          <p:attrName>style.visibility</p:attrName>
                                        </p:attrNameLst>
                                      </p:cBhvr>
                                      <p:to>
                                        <p:strVal val="hidden"/>
                                      </p:to>
                                    </p:set>
                                  </p:childTnLst>
                                </p:cTn>
                              </p:par>
                            </p:childTnLst>
                          </p:cTn>
                        </p:par>
                        <p:par>
                          <p:cTn id="60" fill="hold">
                            <p:stCondLst>
                              <p:cond delay="17100"/>
                            </p:stCondLst>
                            <p:childTnLst>
                              <p:par>
                                <p:cTn id="61" presetID="1" presetClass="entr" presetSubtype="0" fill="hold" grpId="0" nodeType="after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par>
                          <p:cTn id="63" fill="hold">
                            <p:stCondLst>
                              <p:cond delay="17100"/>
                            </p:stCondLst>
                            <p:childTnLst>
                              <p:par>
                                <p:cTn id="64" presetID="1" presetClass="exit" presetSubtype="0" fill="hold" grpId="1" nodeType="afterEffect">
                                  <p:stCondLst>
                                    <p:cond delay="1000"/>
                                  </p:stCondLst>
                                  <p:childTnLst>
                                    <p:set>
                                      <p:cBhvr>
                                        <p:cTn id="65" dur="1" fill="hold">
                                          <p:stCondLst>
                                            <p:cond delay="0"/>
                                          </p:stCondLst>
                                        </p:cTn>
                                        <p:tgtEl>
                                          <p:spTgt spid="42"/>
                                        </p:tgtEl>
                                        <p:attrNameLst>
                                          <p:attrName>style.visibility</p:attrName>
                                        </p:attrNameLst>
                                      </p:cBhvr>
                                      <p:to>
                                        <p:strVal val="hidden"/>
                                      </p:to>
                                    </p:set>
                                  </p:childTnLst>
                                </p:cTn>
                              </p:par>
                            </p:childTnLst>
                          </p:cTn>
                        </p:par>
                        <p:par>
                          <p:cTn id="66" fill="hold">
                            <p:stCondLst>
                              <p:cond delay="18100"/>
                            </p:stCondLst>
                            <p:childTnLst>
                              <p:par>
                                <p:cTn id="67" presetID="1" presetClass="entr" presetSubtype="0"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par>
                          <p:cTn id="69" fill="hold">
                            <p:stCondLst>
                              <p:cond delay="18100"/>
                            </p:stCondLst>
                            <p:childTnLst>
                              <p:par>
                                <p:cTn id="70" presetID="1" presetClass="exit" presetSubtype="0" fill="hold" grpId="1" nodeType="afterEffect">
                                  <p:stCondLst>
                                    <p:cond delay="1000"/>
                                  </p:stCondLst>
                                  <p:childTnLst>
                                    <p:set>
                                      <p:cBhvr>
                                        <p:cTn id="71" dur="1" fill="hold">
                                          <p:stCondLst>
                                            <p:cond delay="0"/>
                                          </p:stCondLst>
                                        </p:cTn>
                                        <p:tgtEl>
                                          <p:spTgt spid="43"/>
                                        </p:tgtEl>
                                        <p:attrNameLst>
                                          <p:attrName>style.visibility</p:attrName>
                                        </p:attrNameLst>
                                      </p:cBhvr>
                                      <p:to>
                                        <p:strVal val="hidden"/>
                                      </p:to>
                                    </p:set>
                                  </p:childTnLst>
                                </p:cTn>
                              </p:par>
                            </p:childTnLst>
                          </p:cTn>
                        </p:par>
                        <p:par>
                          <p:cTn id="72" fill="hold">
                            <p:stCondLst>
                              <p:cond delay="19100"/>
                            </p:stCondLst>
                            <p:childTnLst>
                              <p:par>
                                <p:cTn id="73" presetID="1" presetClass="entr" presetSubtype="0"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par>
                          <p:cTn id="75" fill="hold">
                            <p:stCondLst>
                              <p:cond delay="19100"/>
                            </p:stCondLst>
                            <p:childTnLst>
                              <p:par>
                                <p:cTn id="76" presetID="1" presetClass="exit" presetSubtype="0" fill="hold" grpId="1" nodeType="afterEffect">
                                  <p:stCondLst>
                                    <p:cond delay="1000"/>
                                  </p:stCondLst>
                                  <p:childTnLst>
                                    <p:set>
                                      <p:cBhvr>
                                        <p:cTn id="77" dur="1" fill="hold">
                                          <p:stCondLst>
                                            <p:cond delay="0"/>
                                          </p:stCondLst>
                                        </p:cTn>
                                        <p:tgtEl>
                                          <p:spTgt spid="44"/>
                                        </p:tgtEl>
                                        <p:attrNameLst>
                                          <p:attrName>style.visibility</p:attrName>
                                        </p:attrNameLst>
                                      </p:cBhvr>
                                      <p:to>
                                        <p:strVal val="hidden"/>
                                      </p:to>
                                    </p:set>
                                  </p:childTnLst>
                                </p:cTn>
                              </p:par>
                            </p:childTnLst>
                          </p:cTn>
                        </p:par>
                        <p:par>
                          <p:cTn id="78" fill="hold">
                            <p:stCondLst>
                              <p:cond delay="20100"/>
                            </p:stCondLst>
                            <p:childTnLst>
                              <p:par>
                                <p:cTn id="79" presetID="1" presetClass="entr" presetSubtype="0" fill="hold" grpId="0" nodeType="after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childTnLst>
                          </p:cTn>
                        </p:par>
                        <p:par>
                          <p:cTn id="81" fill="hold">
                            <p:stCondLst>
                              <p:cond delay="20100"/>
                            </p:stCondLst>
                            <p:childTnLst>
                              <p:par>
                                <p:cTn id="82" presetID="1" presetClass="exit" presetSubtype="0" fill="hold" grpId="1" nodeType="afterEffect">
                                  <p:stCondLst>
                                    <p:cond delay="1000"/>
                                  </p:stCondLst>
                                  <p:childTnLst>
                                    <p:set>
                                      <p:cBhvr>
                                        <p:cTn id="83" dur="1" fill="hold">
                                          <p:stCondLst>
                                            <p:cond delay="0"/>
                                          </p:stCondLst>
                                        </p:cTn>
                                        <p:tgtEl>
                                          <p:spTgt spid="45"/>
                                        </p:tgtEl>
                                        <p:attrNameLst>
                                          <p:attrName>style.visibility</p:attrName>
                                        </p:attrNameLst>
                                      </p:cBhvr>
                                      <p:to>
                                        <p:strVal val="hidden"/>
                                      </p:to>
                                    </p:set>
                                  </p:childTnLst>
                                </p:cTn>
                              </p:par>
                            </p:childTnLst>
                          </p:cTn>
                        </p:par>
                        <p:par>
                          <p:cTn id="84" fill="hold">
                            <p:stCondLst>
                              <p:cond delay="21100"/>
                            </p:stCondLst>
                            <p:childTnLst>
                              <p:par>
                                <p:cTn id="85" presetID="1" presetClass="entr" presetSubtype="0"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par>
                          <p:cTn id="87" fill="hold">
                            <p:stCondLst>
                              <p:cond delay="21100"/>
                            </p:stCondLst>
                            <p:childTnLst>
                              <p:par>
                                <p:cTn id="88" presetID="1" presetClass="exit" presetSubtype="0" fill="hold" grpId="1" nodeType="afterEffect">
                                  <p:stCondLst>
                                    <p:cond delay="1000"/>
                                  </p:stCondLst>
                                  <p:childTnLst>
                                    <p:set>
                                      <p:cBhvr>
                                        <p:cTn id="89" dur="1" fill="hold">
                                          <p:stCondLst>
                                            <p:cond delay="0"/>
                                          </p:stCondLst>
                                        </p:cTn>
                                        <p:tgtEl>
                                          <p:spTgt spid="46"/>
                                        </p:tgtEl>
                                        <p:attrNameLst>
                                          <p:attrName>style.visibility</p:attrName>
                                        </p:attrNameLst>
                                      </p:cBhvr>
                                      <p:to>
                                        <p:strVal val="hidden"/>
                                      </p:to>
                                    </p:set>
                                  </p:childTnLst>
                                </p:cTn>
                              </p:par>
                            </p:childTnLst>
                          </p:cTn>
                        </p:par>
                        <p:par>
                          <p:cTn id="90" fill="hold">
                            <p:stCondLst>
                              <p:cond delay="22100"/>
                            </p:stCondLst>
                            <p:childTnLst>
                              <p:par>
                                <p:cTn id="91" presetID="1" presetClass="entr" presetSubtype="0" fill="hold" grpId="0" nodeType="after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par>
                          <p:cTn id="93" fill="hold">
                            <p:stCondLst>
                              <p:cond delay="22100"/>
                            </p:stCondLst>
                            <p:childTnLst>
                              <p:par>
                                <p:cTn id="94" presetID="1" presetClass="exit" presetSubtype="0" fill="hold" grpId="1" nodeType="afterEffect">
                                  <p:stCondLst>
                                    <p:cond delay="1000"/>
                                  </p:stCondLst>
                                  <p:childTnLst>
                                    <p:set>
                                      <p:cBhvr>
                                        <p:cTn id="95" dur="1" fill="hold">
                                          <p:stCondLst>
                                            <p:cond delay="0"/>
                                          </p:stCondLst>
                                        </p:cTn>
                                        <p:tgtEl>
                                          <p:spTgt spid="47"/>
                                        </p:tgtEl>
                                        <p:attrNameLst>
                                          <p:attrName>style.visibility</p:attrName>
                                        </p:attrNameLst>
                                      </p:cBhvr>
                                      <p:to>
                                        <p:strVal val="hidden"/>
                                      </p:to>
                                    </p:set>
                                  </p:childTnLst>
                                </p:cTn>
                              </p:par>
                            </p:childTnLst>
                          </p:cTn>
                        </p:par>
                        <p:par>
                          <p:cTn id="96" fill="hold">
                            <p:stCondLst>
                              <p:cond delay="23100"/>
                            </p:stCondLst>
                            <p:childTnLst>
                              <p:par>
                                <p:cTn id="97" presetID="1" presetClass="entr" presetSubtype="0" fill="hold" grpId="0" nodeType="after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par>
                          <p:cTn id="99" fill="hold">
                            <p:stCondLst>
                              <p:cond delay="23100"/>
                            </p:stCondLst>
                            <p:childTnLst>
                              <p:par>
                                <p:cTn id="100" presetID="1" presetClass="exit" presetSubtype="0" fill="hold" grpId="1" nodeType="afterEffect">
                                  <p:stCondLst>
                                    <p:cond delay="1000"/>
                                  </p:stCondLst>
                                  <p:childTnLst>
                                    <p:set>
                                      <p:cBhvr>
                                        <p:cTn id="101" dur="1" fill="hold">
                                          <p:stCondLst>
                                            <p:cond delay="0"/>
                                          </p:stCondLst>
                                        </p:cTn>
                                        <p:tgtEl>
                                          <p:spTgt spid="48"/>
                                        </p:tgtEl>
                                        <p:attrNameLst>
                                          <p:attrName>style.visibility</p:attrName>
                                        </p:attrNameLst>
                                      </p:cBhvr>
                                      <p:to>
                                        <p:strVal val="hidden"/>
                                      </p:to>
                                    </p:set>
                                  </p:childTnLst>
                                </p:cTn>
                              </p:par>
                            </p:childTnLst>
                          </p:cTn>
                        </p:par>
                        <p:par>
                          <p:cTn id="102" fill="hold">
                            <p:stCondLst>
                              <p:cond delay="24100"/>
                            </p:stCondLst>
                            <p:childTnLst>
                              <p:par>
                                <p:cTn id="103" presetID="1" presetClass="entr" presetSubtype="0"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par>
                          <p:cTn id="105" fill="hold">
                            <p:stCondLst>
                              <p:cond delay="24100"/>
                            </p:stCondLst>
                            <p:childTnLst>
                              <p:par>
                                <p:cTn id="106" presetID="1" presetClass="exit" presetSubtype="0" fill="hold" grpId="1" nodeType="afterEffect">
                                  <p:stCondLst>
                                    <p:cond delay="1000"/>
                                  </p:stCondLst>
                                  <p:childTnLst>
                                    <p:set>
                                      <p:cBhvr>
                                        <p:cTn id="107" dur="1" fill="hold">
                                          <p:stCondLst>
                                            <p:cond delay="0"/>
                                          </p:stCondLst>
                                        </p:cTn>
                                        <p:tgtEl>
                                          <p:spTgt spid="49"/>
                                        </p:tgtEl>
                                        <p:attrNameLst>
                                          <p:attrName>style.visibility</p:attrName>
                                        </p:attrNameLst>
                                      </p:cBhvr>
                                      <p:to>
                                        <p:strVal val="hidden"/>
                                      </p:to>
                                    </p:set>
                                  </p:childTnLst>
                                </p:cTn>
                              </p:par>
                            </p:childTnLst>
                          </p:cTn>
                        </p:par>
                        <p:par>
                          <p:cTn id="108" fill="hold">
                            <p:stCondLst>
                              <p:cond delay="251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childTnLst>
                          </p:cTn>
                        </p:par>
                        <p:par>
                          <p:cTn id="111" fill="hold">
                            <p:stCondLst>
                              <p:cond delay="25100"/>
                            </p:stCondLst>
                            <p:childTnLst>
                              <p:par>
                                <p:cTn id="112" presetID="1" presetClass="exit" presetSubtype="0" fill="hold" grpId="1" nodeType="afterEffect">
                                  <p:stCondLst>
                                    <p:cond delay="1000"/>
                                  </p:stCondLst>
                                  <p:childTnLst>
                                    <p:set>
                                      <p:cBhvr>
                                        <p:cTn id="113" dur="1" fill="hold">
                                          <p:stCondLst>
                                            <p:cond delay="0"/>
                                          </p:stCondLst>
                                        </p:cTn>
                                        <p:tgtEl>
                                          <p:spTgt spid="50"/>
                                        </p:tgtEl>
                                        <p:attrNameLst>
                                          <p:attrName>style.visibility</p:attrName>
                                        </p:attrNameLst>
                                      </p:cBhvr>
                                      <p:to>
                                        <p:strVal val="hidden"/>
                                      </p:to>
                                    </p:set>
                                  </p:childTnLst>
                                </p:cTn>
                              </p:par>
                            </p:childTnLst>
                          </p:cTn>
                        </p:par>
                        <p:par>
                          <p:cTn id="114" fill="hold">
                            <p:stCondLst>
                              <p:cond delay="26100"/>
                            </p:stCondLst>
                            <p:childTnLst>
                              <p:par>
                                <p:cTn id="115" presetID="1" presetClass="entr" presetSubtype="0" fill="hold" grpId="0" nodeType="after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childTnLst>
                          </p:cTn>
                        </p:par>
                        <p:par>
                          <p:cTn id="117" fill="hold">
                            <p:stCondLst>
                              <p:cond delay="26100"/>
                            </p:stCondLst>
                            <p:childTnLst>
                              <p:par>
                                <p:cTn id="118" presetID="1" presetClass="exit" presetSubtype="0" fill="hold" grpId="1" nodeType="afterEffect">
                                  <p:stCondLst>
                                    <p:cond delay="1000"/>
                                  </p:stCondLst>
                                  <p:childTnLst>
                                    <p:set>
                                      <p:cBhvr>
                                        <p:cTn id="119" dur="1" fill="hold">
                                          <p:stCondLst>
                                            <p:cond delay="0"/>
                                          </p:stCondLst>
                                        </p:cTn>
                                        <p:tgtEl>
                                          <p:spTgt spid="51"/>
                                        </p:tgtEl>
                                        <p:attrNameLst>
                                          <p:attrName>style.visibility</p:attrName>
                                        </p:attrNameLst>
                                      </p:cBhvr>
                                      <p:to>
                                        <p:strVal val="hidden"/>
                                      </p:to>
                                    </p:set>
                                  </p:childTnLst>
                                </p:cTn>
                              </p:par>
                            </p:childTnLst>
                          </p:cTn>
                        </p:par>
                        <p:par>
                          <p:cTn id="120" fill="hold">
                            <p:stCondLst>
                              <p:cond delay="27100"/>
                            </p:stCondLst>
                            <p:childTnLst>
                              <p:par>
                                <p:cTn id="121" presetID="1" presetClass="entr" presetSubtype="0" fill="hold" grpId="0" nodeType="afterEffect">
                                  <p:stCondLst>
                                    <p:cond delay="0"/>
                                  </p:stCondLst>
                                  <p:childTnLst>
                                    <p:set>
                                      <p:cBhvr>
                                        <p:cTn id="122" dur="1" fill="hold">
                                          <p:stCondLst>
                                            <p:cond delay="0"/>
                                          </p:stCondLst>
                                        </p:cTn>
                                        <p:tgtEl>
                                          <p:spTgt spid="52"/>
                                        </p:tgtEl>
                                        <p:attrNameLst>
                                          <p:attrName>style.visibility</p:attrName>
                                        </p:attrNameLst>
                                      </p:cBhvr>
                                      <p:to>
                                        <p:strVal val="visible"/>
                                      </p:to>
                                    </p:set>
                                  </p:childTnLst>
                                </p:cTn>
                              </p:par>
                            </p:childTnLst>
                          </p:cTn>
                        </p:par>
                        <p:par>
                          <p:cTn id="123" fill="hold">
                            <p:stCondLst>
                              <p:cond delay="27100"/>
                            </p:stCondLst>
                            <p:childTnLst>
                              <p:par>
                                <p:cTn id="124" presetID="1" presetClass="exit" presetSubtype="0" fill="hold" grpId="1" nodeType="afterEffect">
                                  <p:stCondLst>
                                    <p:cond delay="1000"/>
                                  </p:stCondLst>
                                  <p:childTnLst>
                                    <p:set>
                                      <p:cBhvr>
                                        <p:cTn id="125" dur="1" fill="hold">
                                          <p:stCondLst>
                                            <p:cond delay="0"/>
                                          </p:stCondLst>
                                        </p:cTn>
                                        <p:tgtEl>
                                          <p:spTgt spid="52"/>
                                        </p:tgtEl>
                                        <p:attrNameLst>
                                          <p:attrName>style.visibility</p:attrName>
                                        </p:attrNameLst>
                                      </p:cBhvr>
                                      <p:to>
                                        <p:strVal val="hidden"/>
                                      </p:to>
                                    </p:set>
                                  </p:childTnLst>
                                </p:cTn>
                              </p:par>
                            </p:childTnLst>
                          </p:cTn>
                        </p:par>
                        <p:par>
                          <p:cTn id="126" fill="hold">
                            <p:stCondLst>
                              <p:cond delay="28100"/>
                            </p:stCondLst>
                            <p:childTnLst>
                              <p:par>
                                <p:cTn id="127" presetID="1" presetClass="entr" presetSubtype="0" fill="hold" grpId="0" nodeType="after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childTnLst>
                          </p:cTn>
                        </p:par>
                        <p:par>
                          <p:cTn id="129" fill="hold">
                            <p:stCondLst>
                              <p:cond delay="28100"/>
                            </p:stCondLst>
                            <p:childTnLst>
                              <p:par>
                                <p:cTn id="130" presetID="1" presetClass="exit" presetSubtype="0" fill="hold" grpId="1" nodeType="afterEffect">
                                  <p:stCondLst>
                                    <p:cond delay="1000"/>
                                  </p:stCondLst>
                                  <p:childTnLst>
                                    <p:set>
                                      <p:cBhvr>
                                        <p:cTn id="131" dur="1" fill="hold">
                                          <p:stCondLst>
                                            <p:cond delay="0"/>
                                          </p:stCondLst>
                                        </p:cTn>
                                        <p:tgtEl>
                                          <p:spTgt spid="53"/>
                                        </p:tgtEl>
                                        <p:attrNameLst>
                                          <p:attrName>style.visibility</p:attrName>
                                        </p:attrNameLst>
                                      </p:cBhvr>
                                      <p:to>
                                        <p:strVal val="hidden"/>
                                      </p:to>
                                    </p:set>
                                  </p:childTnLst>
                                </p:cTn>
                              </p:par>
                            </p:childTnLst>
                          </p:cTn>
                        </p:par>
                        <p:par>
                          <p:cTn id="132" fill="hold">
                            <p:stCondLst>
                              <p:cond delay="29100"/>
                            </p:stCondLst>
                            <p:childTnLst>
                              <p:par>
                                <p:cTn id="133" presetID="1" presetClass="entr" presetSubtype="0" fill="hold" grpId="0" nodeType="afterEffect">
                                  <p:stCondLst>
                                    <p:cond delay="0"/>
                                  </p:stCondLst>
                                  <p:childTnLst>
                                    <p:set>
                                      <p:cBhvr>
                                        <p:cTn id="134" dur="1" fill="hold">
                                          <p:stCondLst>
                                            <p:cond delay="0"/>
                                          </p:stCondLst>
                                        </p:cTn>
                                        <p:tgtEl>
                                          <p:spTgt spid="54"/>
                                        </p:tgtEl>
                                        <p:attrNameLst>
                                          <p:attrName>style.visibility</p:attrName>
                                        </p:attrNameLst>
                                      </p:cBhvr>
                                      <p:to>
                                        <p:strVal val="visible"/>
                                      </p:to>
                                    </p:set>
                                  </p:childTnLst>
                                </p:cTn>
                              </p:par>
                            </p:childTnLst>
                          </p:cTn>
                        </p:par>
                        <p:par>
                          <p:cTn id="135" fill="hold">
                            <p:stCondLst>
                              <p:cond delay="29100"/>
                            </p:stCondLst>
                            <p:childTnLst>
                              <p:par>
                                <p:cTn id="136" presetID="1" presetClass="exit" presetSubtype="0" fill="hold" grpId="1" nodeType="afterEffect">
                                  <p:stCondLst>
                                    <p:cond delay="1000"/>
                                  </p:stCondLst>
                                  <p:childTnLst>
                                    <p:set>
                                      <p:cBhvr>
                                        <p:cTn id="137" dur="1" fill="hold">
                                          <p:stCondLst>
                                            <p:cond delay="0"/>
                                          </p:stCondLst>
                                        </p:cTn>
                                        <p:tgtEl>
                                          <p:spTgt spid="54"/>
                                        </p:tgtEl>
                                        <p:attrNameLst>
                                          <p:attrName>style.visibility</p:attrName>
                                        </p:attrNameLst>
                                      </p:cBhvr>
                                      <p:to>
                                        <p:strVal val="hidden"/>
                                      </p:to>
                                    </p:set>
                                  </p:childTnLst>
                                </p:cTn>
                              </p:par>
                            </p:childTnLst>
                          </p:cTn>
                        </p:par>
                        <p:par>
                          <p:cTn id="138" fill="hold">
                            <p:stCondLst>
                              <p:cond delay="30100"/>
                            </p:stCondLst>
                            <p:childTnLst>
                              <p:par>
                                <p:cTn id="139" presetID="1" presetClass="entr" presetSubtype="0" fill="hold" grpId="0" nodeType="afterEffect">
                                  <p:stCondLst>
                                    <p:cond delay="0"/>
                                  </p:stCondLst>
                                  <p:childTnLst>
                                    <p:set>
                                      <p:cBhvr>
                                        <p:cTn id="140" dur="1" fill="hold">
                                          <p:stCondLst>
                                            <p:cond delay="0"/>
                                          </p:stCondLst>
                                        </p:cTn>
                                        <p:tgtEl>
                                          <p:spTgt spid="55"/>
                                        </p:tgtEl>
                                        <p:attrNameLst>
                                          <p:attrName>style.visibility</p:attrName>
                                        </p:attrNameLst>
                                      </p:cBhvr>
                                      <p:to>
                                        <p:strVal val="visible"/>
                                      </p:to>
                                    </p:set>
                                  </p:childTnLst>
                                </p:cTn>
                              </p:par>
                            </p:childTnLst>
                          </p:cTn>
                        </p:par>
                        <p:par>
                          <p:cTn id="141" fill="hold">
                            <p:stCondLst>
                              <p:cond delay="30100"/>
                            </p:stCondLst>
                            <p:childTnLst>
                              <p:par>
                                <p:cTn id="142" presetID="1" presetClass="exit" presetSubtype="0" fill="hold" grpId="1" nodeType="afterEffect">
                                  <p:stCondLst>
                                    <p:cond delay="1000"/>
                                  </p:stCondLst>
                                  <p:childTnLst>
                                    <p:set>
                                      <p:cBhvr>
                                        <p:cTn id="143" dur="1" fill="hold">
                                          <p:stCondLst>
                                            <p:cond delay="0"/>
                                          </p:stCondLst>
                                        </p:cTn>
                                        <p:tgtEl>
                                          <p:spTgt spid="55"/>
                                        </p:tgtEl>
                                        <p:attrNameLst>
                                          <p:attrName>style.visibility</p:attrName>
                                        </p:attrNameLst>
                                      </p:cBhvr>
                                      <p:to>
                                        <p:strVal val="hidden"/>
                                      </p:to>
                                    </p:set>
                                  </p:childTnLst>
                                </p:cTn>
                              </p:par>
                            </p:childTnLst>
                          </p:cTn>
                        </p:par>
                        <p:par>
                          <p:cTn id="144" fill="hold">
                            <p:stCondLst>
                              <p:cond delay="31100"/>
                            </p:stCondLst>
                            <p:childTnLst>
                              <p:par>
                                <p:cTn id="145" presetID="1" presetClass="entr" presetSubtype="0" fill="hold" grpId="0" nodeType="afterEffect">
                                  <p:stCondLst>
                                    <p:cond delay="0"/>
                                  </p:stCondLst>
                                  <p:childTnLst>
                                    <p:set>
                                      <p:cBhvr>
                                        <p:cTn id="146" dur="1" fill="hold">
                                          <p:stCondLst>
                                            <p:cond delay="0"/>
                                          </p:stCondLst>
                                        </p:cTn>
                                        <p:tgtEl>
                                          <p:spTgt spid="56"/>
                                        </p:tgtEl>
                                        <p:attrNameLst>
                                          <p:attrName>style.visibility</p:attrName>
                                        </p:attrNameLst>
                                      </p:cBhvr>
                                      <p:to>
                                        <p:strVal val="visible"/>
                                      </p:to>
                                    </p:set>
                                  </p:childTnLst>
                                </p:cTn>
                              </p:par>
                            </p:childTnLst>
                          </p:cTn>
                        </p:par>
                        <p:par>
                          <p:cTn id="147" fill="hold">
                            <p:stCondLst>
                              <p:cond delay="31100"/>
                            </p:stCondLst>
                            <p:childTnLst>
                              <p:par>
                                <p:cTn id="148" presetID="1" presetClass="exit" presetSubtype="0" fill="hold" grpId="1" nodeType="afterEffect">
                                  <p:stCondLst>
                                    <p:cond delay="1000"/>
                                  </p:stCondLst>
                                  <p:childTnLst>
                                    <p:set>
                                      <p:cBhvr>
                                        <p:cTn id="149" dur="1" fill="hold">
                                          <p:stCondLst>
                                            <p:cond delay="0"/>
                                          </p:stCondLst>
                                        </p:cTn>
                                        <p:tgtEl>
                                          <p:spTgt spid="56"/>
                                        </p:tgtEl>
                                        <p:attrNameLst>
                                          <p:attrName>style.visibility</p:attrName>
                                        </p:attrNameLst>
                                      </p:cBhvr>
                                      <p:to>
                                        <p:strVal val="hidden"/>
                                      </p:to>
                                    </p:set>
                                  </p:childTnLst>
                                </p:cTn>
                              </p:par>
                            </p:childTnLst>
                          </p:cTn>
                        </p:par>
                        <p:par>
                          <p:cTn id="150" fill="hold">
                            <p:stCondLst>
                              <p:cond delay="32100"/>
                            </p:stCondLst>
                            <p:childTnLst>
                              <p:par>
                                <p:cTn id="151" presetID="1" presetClass="entr" presetSubtype="0" fill="hold" grpId="0" nodeType="afterEffect">
                                  <p:stCondLst>
                                    <p:cond delay="0"/>
                                  </p:stCondLst>
                                  <p:childTnLst>
                                    <p:set>
                                      <p:cBhvr>
                                        <p:cTn id="152" dur="1" fill="hold">
                                          <p:stCondLst>
                                            <p:cond delay="0"/>
                                          </p:stCondLst>
                                        </p:cTn>
                                        <p:tgtEl>
                                          <p:spTgt spid="57"/>
                                        </p:tgtEl>
                                        <p:attrNameLst>
                                          <p:attrName>style.visibility</p:attrName>
                                        </p:attrNameLst>
                                      </p:cBhvr>
                                      <p:to>
                                        <p:strVal val="visible"/>
                                      </p:to>
                                    </p:set>
                                  </p:childTnLst>
                                </p:cTn>
                              </p:par>
                            </p:childTnLst>
                          </p:cTn>
                        </p:par>
                        <p:par>
                          <p:cTn id="153" fill="hold">
                            <p:stCondLst>
                              <p:cond delay="32100"/>
                            </p:stCondLst>
                            <p:childTnLst>
                              <p:par>
                                <p:cTn id="154" presetID="1" presetClass="exit" presetSubtype="0" fill="hold" grpId="1" nodeType="afterEffect">
                                  <p:stCondLst>
                                    <p:cond delay="1000"/>
                                  </p:stCondLst>
                                  <p:childTnLst>
                                    <p:set>
                                      <p:cBhvr>
                                        <p:cTn id="155" dur="1" fill="hold">
                                          <p:stCondLst>
                                            <p:cond delay="0"/>
                                          </p:stCondLst>
                                        </p:cTn>
                                        <p:tgtEl>
                                          <p:spTgt spid="57"/>
                                        </p:tgtEl>
                                        <p:attrNameLst>
                                          <p:attrName>style.visibility</p:attrName>
                                        </p:attrNameLst>
                                      </p:cBhvr>
                                      <p:to>
                                        <p:strVal val="hidden"/>
                                      </p:to>
                                    </p:set>
                                  </p:childTnLst>
                                </p:cTn>
                              </p:par>
                            </p:childTnLst>
                          </p:cTn>
                        </p:par>
                        <p:par>
                          <p:cTn id="156" fill="hold">
                            <p:stCondLst>
                              <p:cond delay="33100"/>
                            </p:stCondLst>
                            <p:childTnLst>
                              <p:par>
                                <p:cTn id="157" presetID="1" presetClass="entr" presetSubtype="0" fill="hold" grpId="0" nodeType="afterEffect">
                                  <p:stCondLst>
                                    <p:cond delay="0"/>
                                  </p:stCondLst>
                                  <p:childTnLst>
                                    <p:set>
                                      <p:cBhvr>
                                        <p:cTn id="158" dur="1" fill="hold">
                                          <p:stCondLst>
                                            <p:cond delay="0"/>
                                          </p:stCondLst>
                                        </p:cTn>
                                        <p:tgtEl>
                                          <p:spTgt spid="58"/>
                                        </p:tgtEl>
                                        <p:attrNameLst>
                                          <p:attrName>style.visibility</p:attrName>
                                        </p:attrNameLst>
                                      </p:cBhvr>
                                      <p:to>
                                        <p:strVal val="visible"/>
                                      </p:to>
                                    </p:set>
                                  </p:childTnLst>
                                </p:cTn>
                              </p:par>
                            </p:childTnLst>
                          </p:cTn>
                        </p:par>
                        <p:par>
                          <p:cTn id="159" fill="hold">
                            <p:stCondLst>
                              <p:cond delay="33100"/>
                            </p:stCondLst>
                            <p:childTnLst>
                              <p:par>
                                <p:cTn id="160" presetID="1" presetClass="exit" presetSubtype="0" fill="hold" grpId="1" nodeType="afterEffect">
                                  <p:stCondLst>
                                    <p:cond delay="1000"/>
                                  </p:stCondLst>
                                  <p:childTnLst>
                                    <p:set>
                                      <p:cBhvr>
                                        <p:cTn id="161" dur="1" fill="hold">
                                          <p:stCondLst>
                                            <p:cond delay="0"/>
                                          </p:stCondLst>
                                        </p:cTn>
                                        <p:tgtEl>
                                          <p:spTgt spid="58"/>
                                        </p:tgtEl>
                                        <p:attrNameLst>
                                          <p:attrName>style.visibility</p:attrName>
                                        </p:attrNameLst>
                                      </p:cBhvr>
                                      <p:to>
                                        <p:strVal val="hidden"/>
                                      </p:to>
                                    </p:set>
                                  </p:childTnLst>
                                </p:cTn>
                              </p:par>
                            </p:childTnLst>
                          </p:cTn>
                        </p:par>
                        <p:par>
                          <p:cTn id="162" fill="hold">
                            <p:stCondLst>
                              <p:cond delay="34100"/>
                            </p:stCondLst>
                            <p:childTnLst>
                              <p:par>
                                <p:cTn id="163" presetID="1" presetClass="entr" presetSubtype="0" fill="hold" grpId="0" nodeType="afterEffect">
                                  <p:stCondLst>
                                    <p:cond delay="0"/>
                                  </p:stCondLst>
                                  <p:childTnLst>
                                    <p:set>
                                      <p:cBhvr>
                                        <p:cTn id="164" dur="1" fill="hold">
                                          <p:stCondLst>
                                            <p:cond delay="0"/>
                                          </p:stCondLst>
                                        </p:cTn>
                                        <p:tgtEl>
                                          <p:spTgt spid="59"/>
                                        </p:tgtEl>
                                        <p:attrNameLst>
                                          <p:attrName>style.visibility</p:attrName>
                                        </p:attrNameLst>
                                      </p:cBhvr>
                                      <p:to>
                                        <p:strVal val="visible"/>
                                      </p:to>
                                    </p:set>
                                  </p:childTnLst>
                                </p:cTn>
                              </p:par>
                            </p:childTnLst>
                          </p:cTn>
                        </p:par>
                        <p:par>
                          <p:cTn id="165" fill="hold">
                            <p:stCondLst>
                              <p:cond delay="34100"/>
                            </p:stCondLst>
                            <p:childTnLst>
                              <p:par>
                                <p:cTn id="166" presetID="1" presetClass="exit" presetSubtype="0" fill="hold" grpId="1" nodeType="afterEffect">
                                  <p:stCondLst>
                                    <p:cond delay="1000"/>
                                  </p:stCondLst>
                                  <p:childTnLst>
                                    <p:set>
                                      <p:cBhvr>
                                        <p:cTn id="167" dur="1" fill="hold">
                                          <p:stCondLst>
                                            <p:cond delay="0"/>
                                          </p:stCondLst>
                                        </p:cTn>
                                        <p:tgtEl>
                                          <p:spTgt spid="59"/>
                                        </p:tgtEl>
                                        <p:attrNameLst>
                                          <p:attrName>style.visibility</p:attrName>
                                        </p:attrNameLst>
                                      </p:cBhvr>
                                      <p:to>
                                        <p:strVal val="hidden"/>
                                      </p:to>
                                    </p:set>
                                  </p:childTnLst>
                                </p:cTn>
                              </p:par>
                            </p:childTnLst>
                          </p:cTn>
                        </p:par>
                        <p:par>
                          <p:cTn id="168" fill="hold">
                            <p:stCondLst>
                              <p:cond delay="35100"/>
                            </p:stCondLst>
                            <p:childTnLst>
                              <p:par>
                                <p:cTn id="169" presetID="1" presetClass="entr" presetSubtype="0" fill="hold" grpId="0" nodeType="afterEffect">
                                  <p:stCondLst>
                                    <p:cond delay="0"/>
                                  </p:stCondLst>
                                  <p:childTnLst>
                                    <p:set>
                                      <p:cBhvr>
                                        <p:cTn id="170" dur="1" fill="hold">
                                          <p:stCondLst>
                                            <p:cond delay="0"/>
                                          </p:stCondLst>
                                        </p:cTn>
                                        <p:tgtEl>
                                          <p:spTgt spid="60"/>
                                        </p:tgtEl>
                                        <p:attrNameLst>
                                          <p:attrName>style.visibility</p:attrName>
                                        </p:attrNameLst>
                                      </p:cBhvr>
                                      <p:to>
                                        <p:strVal val="visible"/>
                                      </p:to>
                                    </p:set>
                                  </p:childTnLst>
                                </p:cTn>
                              </p:par>
                            </p:childTnLst>
                          </p:cTn>
                        </p:par>
                        <p:par>
                          <p:cTn id="171" fill="hold">
                            <p:stCondLst>
                              <p:cond delay="35100"/>
                            </p:stCondLst>
                            <p:childTnLst>
                              <p:par>
                                <p:cTn id="172" presetID="1" presetClass="exit" presetSubtype="0" fill="hold" grpId="1" nodeType="afterEffect">
                                  <p:stCondLst>
                                    <p:cond delay="1000"/>
                                  </p:stCondLst>
                                  <p:childTnLst>
                                    <p:set>
                                      <p:cBhvr>
                                        <p:cTn id="173" dur="1" fill="hold">
                                          <p:stCondLst>
                                            <p:cond delay="0"/>
                                          </p:stCondLst>
                                        </p:cTn>
                                        <p:tgtEl>
                                          <p:spTgt spid="60"/>
                                        </p:tgtEl>
                                        <p:attrNameLst>
                                          <p:attrName>style.visibility</p:attrName>
                                        </p:attrNameLst>
                                      </p:cBhvr>
                                      <p:to>
                                        <p:strVal val="hidden"/>
                                      </p:to>
                                    </p:set>
                                  </p:childTnLst>
                                </p:cTn>
                              </p:par>
                            </p:childTnLst>
                          </p:cTn>
                        </p:par>
                        <p:par>
                          <p:cTn id="174" fill="hold">
                            <p:stCondLst>
                              <p:cond delay="36100"/>
                            </p:stCondLst>
                            <p:childTnLst>
                              <p:par>
                                <p:cTn id="175" presetID="1" presetClass="entr" presetSubtype="0" fill="hold" grpId="0" nodeType="afterEffect">
                                  <p:stCondLst>
                                    <p:cond delay="0"/>
                                  </p:stCondLst>
                                  <p:childTnLst>
                                    <p:set>
                                      <p:cBhvr>
                                        <p:cTn id="176" dur="1" fill="hold">
                                          <p:stCondLst>
                                            <p:cond delay="0"/>
                                          </p:stCondLst>
                                        </p:cTn>
                                        <p:tgtEl>
                                          <p:spTgt spid="61"/>
                                        </p:tgtEl>
                                        <p:attrNameLst>
                                          <p:attrName>style.visibility</p:attrName>
                                        </p:attrNameLst>
                                      </p:cBhvr>
                                      <p:to>
                                        <p:strVal val="visible"/>
                                      </p:to>
                                    </p:set>
                                  </p:childTnLst>
                                </p:cTn>
                              </p:par>
                            </p:childTnLst>
                          </p:cTn>
                        </p:par>
                        <p:par>
                          <p:cTn id="177" fill="hold">
                            <p:stCondLst>
                              <p:cond delay="36100"/>
                            </p:stCondLst>
                            <p:childTnLst>
                              <p:par>
                                <p:cTn id="178" presetID="1" presetClass="exit" presetSubtype="0" fill="hold" grpId="1" nodeType="afterEffect">
                                  <p:stCondLst>
                                    <p:cond delay="1000"/>
                                  </p:stCondLst>
                                  <p:childTnLst>
                                    <p:set>
                                      <p:cBhvr>
                                        <p:cTn id="179" dur="1" fill="hold">
                                          <p:stCondLst>
                                            <p:cond delay="0"/>
                                          </p:stCondLst>
                                        </p:cTn>
                                        <p:tgtEl>
                                          <p:spTgt spid="61"/>
                                        </p:tgtEl>
                                        <p:attrNameLst>
                                          <p:attrName>style.visibility</p:attrName>
                                        </p:attrNameLst>
                                      </p:cBhvr>
                                      <p:to>
                                        <p:strVal val="hidden"/>
                                      </p:to>
                                    </p:set>
                                  </p:childTnLst>
                                </p:cTn>
                              </p:par>
                            </p:childTnLst>
                          </p:cTn>
                        </p:par>
                        <p:par>
                          <p:cTn id="180" fill="hold">
                            <p:stCondLst>
                              <p:cond delay="37100"/>
                            </p:stCondLst>
                            <p:childTnLst>
                              <p:par>
                                <p:cTn id="181" presetID="1" presetClass="entr" presetSubtype="0" fill="hold" grpId="0" nodeType="afterEffect">
                                  <p:stCondLst>
                                    <p:cond delay="0"/>
                                  </p:stCondLst>
                                  <p:childTnLst>
                                    <p:set>
                                      <p:cBhvr>
                                        <p:cTn id="182" dur="1" fill="hold">
                                          <p:stCondLst>
                                            <p:cond delay="0"/>
                                          </p:stCondLst>
                                        </p:cTn>
                                        <p:tgtEl>
                                          <p:spTgt spid="62"/>
                                        </p:tgtEl>
                                        <p:attrNameLst>
                                          <p:attrName>style.visibility</p:attrName>
                                        </p:attrNameLst>
                                      </p:cBhvr>
                                      <p:to>
                                        <p:strVal val="visible"/>
                                      </p:to>
                                    </p:set>
                                  </p:childTnLst>
                                </p:cTn>
                              </p:par>
                            </p:childTnLst>
                          </p:cTn>
                        </p:par>
                        <p:par>
                          <p:cTn id="183" fill="hold">
                            <p:stCondLst>
                              <p:cond delay="37100"/>
                            </p:stCondLst>
                            <p:childTnLst>
                              <p:par>
                                <p:cTn id="184" presetID="1" presetClass="exit" presetSubtype="0" fill="hold" grpId="1" nodeType="afterEffect">
                                  <p:stCondLst>
                                    <p:cond delay="1000"/>
                                  </p:stCondLst>
                                  <p:childTnLst>
                                    <p:set>
                                      <p:cBhvr>
                                        <p:cTn id="185" dur="1" fill="hold">
                                          <p:stCondLst>
                                            <p:cond delay="0"/>
                                          </p:stCondLst>
                                        </p:cTn>
                                        <p:tgtEl>
                                          <p:spTgt spid="62"/>
                                        </p:tgtEl>
                                        <p:attrNameLst>
                                          <p:attrName>style.visibility</p:attrName>
                                        </p:attrNameLst>
                                      </p:cBhvr>
                                      <p:to>
                                        <p:strVal val="hidden"/>
                                      </p:to>
                                    </p:set>
                                  </p:childTnLst>
                                </p:cTn>
                              </p:par>
                            </p:childTnLst>
                          </p:cTn>
                        </p:par>
                        <p:par>
                          <p:cTn id="186" fill="hold">
                            <p:stCondLst>
                              <p:cond delay="38100"/>
                            </p:stCondLst>
                            <p:childTnLst>
                              <p:par>
                                <p:cTn id="187" presetID="1" presetClass="entr" presetSubtype="0" fill="hold" grpId="0" nodeType="afterEffect">
                                  <p:stCondLst>
                                    <p:cond delay="0"/>
                                  </p:stCondLst>
                                  <p:childTnLst>
                                    <p:set>
                                      <p:cBhvr>
                                        <p:cTn id="188" dur="1" fill="hold">
                                          <p:stCondLst>
                                            <p:cond delay="0"/>
                                          </p:stCondLst>
                                        </p:cTn>
                                        <p:tgtEl>
                                          <p:spTgt spid="63"/>
                                        </p:tgtEl>
                                        <p:attrNameLst>
                                          <p:attrName>style.visibility</p:attrName>
                                        </p:attrNameLst>
                                      </p:cBhvr>
                                      <p:to>
                                        <p:strVal val="visible"/>
                                      </p:to>
                                    </p:set>
                                  </p:childTnLst>
                                </p:cTn>
                              </p:par>
                            </p:childTnLst>
                          </p:cTn>
                        </p:par>
                        <p:par>
                          <p:cTn id="189" fill="hold">
                            <p:stCondLst>
                              <p:cond delay="38100"/>
                            </p:stCondLst>
                            <p:childTnLst>
                              <p:par>
                                <p:cTn id="190" presetID="1" presetClass="exit" presetSubtype="0" fill="hold" grpId="1" nodeType="afterEffect">
                                  <p:stCondLst>
                                    <p:cond delay="1000"/>
                                  </p:stCondLst>
                                  <p:childTnLst>
                                    <p:set>
                                      <p:cBhvr>
                                        <p:cTn id="191" dur="1" fill="hold">
                                          <p:stCondLst>
                                            <p:cond delay="0"/>
                                          </p:stCondLst>
                                        </p:cTn>
                                        <p:tgtEl>
                                          <p:spTgt spid="63"/>
                                        </p:tgtEl>
                                        <p:attrNameLst>
                                          <p:attrName>style.visibility</p:attrName>
                                        </p:attrNameLst>
                                      </p:cBhvr>
                                      <p:to>
                                        <p:strVal val="hidden"/>
                                      </p:to>
                                    </p:set>
                                  </p:childTnLst>
                                </p:cTn>
                              </p:par>
                            </p:childTnLst>
                          </p:cTn>
                        </p:par>
                        <p:par>
                          <p:cTn id="192" fill="hold">
                            <p:stCondLst>
                              <p:cond delay="39100"/>
                            </p:stCondLst>
                            <p:childTnLst>
                              <p:par>
                                <p:cTn id="193" presetID="1" presetClass="entr" presetSubtype="0" fill="hold" grpId="0" nodeType="afterEffect">
                                  <p:stCondLst>
                                    <p:cond delay="0"/>
                                  </p:stCondLst>
                                  <p:childTnLst>
                                    <p:set>
                                      <p:cBhvr>
                                        <p:cTn id="19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800" b="1" smtClean="0"/>
              <a:t>Un ordinateur en veille consomme :</a:t>
            </a:r>
            <a:r>
              <a:rPr lang="fr-FR" smtClean="0"/>
              <a:t> </a:t>
            </a:r>
          </a:p>
        </p:txBody>
      </p:sp>
      <p:sp>
        <p:nvSpPr>
          <p:cNvPr id="5427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29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Entre 5 et 9% de l'énergie d'un ordinateur actif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Entre 10 et 29% de l'énergie d'un ordinateur actif</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Entre 30 et 60% de l'énergie d'un ordinateur actif</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4296"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4297"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4298"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20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420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720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020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32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32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42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42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52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52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62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62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72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72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82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82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192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192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02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02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12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12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22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22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32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32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42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42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52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52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62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62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72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72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82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10 minutes d’éclairage inutile de votre bureau 3 fois par jour équivalent à :</a:t>
            </a:r>
          </a:p>
        </p:txBody>
      </p:sp>
      <p:sp>
        <p:nvSpPr>
          <p:cNvPr id="5529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 jours d'éclairage en continu sur une année</a:t>
            </a:r>
            <a:r>
              <a:rPr lang="fr-FR"/>
              <a:t> </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5 jours d’éclairage en continu sur  1 année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- 10 jours d'éclairage en continu sur une année</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5320"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5321"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5322"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60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560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860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160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46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46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56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56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66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66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76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76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86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86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96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96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06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06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16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16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26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26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36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36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46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46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56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56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66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66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76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76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86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86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96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endParaRPr lang="fr-FR" smtClean="0"/>
          </a:p>
        </p:txBody>
      </p:sp>
      <p:sp>
        <p:nvSpPr>
          <p:cNvPr id="5632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6341"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6342"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6343"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0"/>
                            </p:stCondLst>
                            <p:childTnLst>
                              <p:par>
                                <p:cTn id="11" presetID="1" presetClass="entr" presetSubtype="0" fill="hold" nodeType="afterEffect">
                                  <p:stCondLst>
                                    <p:cond delay="3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4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3040"/>
                            </p:stCondLst>
                            <p:childTnLst>
                              <p:par>
                                <p:cTn id="17" presetID="1" presetClass="exit" presetSubtype="0" fill="hold" grpId="1" nodeType="afterEffect">
                                  <p:stCondLst>
                                    <p:cond delay="100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404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4040"/>
                            </p:stCondLst>
                            <p:childTnLst>
                              <p:par>
                                <p:cTn id="23" presetID="1" presetClass="exit" presetSubtype="0" fill="hold" grpId="1" nodeType="afterEffect">
                                  <p:stCondLst>
                                    <p:cond delay="100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504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5040"/>
                            </p:stCondLst>
                            <p:childTnLst>
                              <p:par>
                                <p:cTn id="29" presetID="1" presetClass="exit" presetSubtype="0" fill="hold" grpId="1" nodeType="afterEffect">
                                  <p:stCondLst>
                                    <p:cond delay="1000"/>
                                  </p:stCondLst>
                                  <p:childTnLst>
                                    <p:set>
                                      <p:cBhvr>
                                        <p:cTn id="30" dur="1" fill="hold">
                                          <p:stCondLst>
                                            <p:cond delay="0"/>
                                          </p:stCondLst>
                                        </p:cTn>
                                        <p:tgtEl>
                                          <p:spTgt spid="7"/>
                                        </p:tgtEl>
                                        <p:attrNameLst>
                                          <p:attrName>style.visibility</p:attrName>
                                        </p:attrNameLst>
                                      </p:cBhvr>
                                      <p:to>
                                        <p:strVal val="hidden"/>
                                      </p:to>
                                    </p:set>
                                  </p:childTnLst>
                                </p:cTn>
                              </p:par>
                            </p:childTnLst>
                          </p:cTn>
                        </p:par>
                        <p:par>
                          <p:cTn id="31" fill="hold">
                            <p:stCondLst>
                              <p:cond delay="6040"/>
                            </p:stCondLst>
                            <p:childTnLst>
                              <p:par>
                                <p:cTn id="32" presetID="1"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6040"/>
                            </p:stCondLst>
                            <p:childTnLst>
                              <p:par>
                                <p:cTn id="35" presetID="1" presetClass="exit" presetSubtype="0" fill="hold" grpId="1" nodeType="afterEffect">
                                  <p:stCondLst>
                                    <p:cond delay="10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p:stCondLst>
                              <p:cond delay="7040"/>
                            </p:stCondLst>
                            <p:childTnLst>
                              <p:par>
                                <p:cTn id="38" presetID="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7040"/>
                            </p:stCondLst>
                            <p:childTnLst>
                              <p:par>
                                <p:cTn id="41" presetID="1" presetClass="exit" presetSubtype="0" fill="hold" grpId="1" nodeType="afterEffect">
                                  <p:stCondLst>
                                    <p:cond delay="1000"/>
                                  </p:stCondLst>
                                  <p:childTnLst>
                                    <p:set>
                                      <p:cBhvr>
                                        <p:cTn id="42" dur="1" fill="hold">
                                          <p:stCondLst>
                                            <p:cond delay="0"/>
                                          </p:stCondLst>
                                        </p:cTn>
                                        <p:tgtEl>
                                          <p:spTgt spid="9"/>
                                        </p:tgtEl>
                                        <p:attrNameLst>
                                          <p:attrName>style.visibility</p:attrName>
                                        </p:attrNameLst>
                                      </p:cBhvr>
                                      <p:to>
                                        <p:strVal val="hidden"/>
                                      </p:to>
                                    </p:set>
                                  </p:childTnLst>
                                </p:cTn>
                              </p:par>
                            </p:childTnLst>
                          </p:cTn>
                        </p:par>
                        <p:par>
                          <p:cTn id="43" fill="hold">
                            <p:stCondLst>
                              <p:cond delay="8040"/>
                            </p:stCondLst>
                            <p:childTnLst>
                              <p:par>
                                <p:cTn id="44" presetID="1"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p:stCondLst>
                              <p:cond delay="8040"/>
                            </p:stCondLst>
                            <p:childTnLst>
                              <p:par>
                                <p:cTn id="47" presetID="1" presetClass="exit" presetSubtype="0" fill="hold" grpId="1" nodeType="afterEffect">
                                  <p:stCondLst>
                                    <p:cond delay="1000"/>
                                  </p:stCondLst>
                                  <p:childTnLst>
                                    <p:set>
                                      <p:cBhvr>
                                        <p:cTn id="48" dur="1" fill="hold">
                                          <p:stCondLst>
                                            <p:cond delay="0"/>
                                          </p:stCondLst>
                                        </p:cTn>
                                        <p:tgtEl>
                                          <p:spTgt spid="10"/>
                                        </p:tgtEl>
                                        <p:attrNameLst>
                                          <p:attrName>style.visibility</p:attrName>
                                        </p:attrNameLst>
                                      </p:cBhvr>
                                      <p:to>
                                        <p:strVal val="hidden"/>
                                      </p:to>
                                    </p:set>
                                  </p:childTnLst>
                                </p:cTn>
                              </p:par>
                            </p:childTnLst>
                          </p:cTn>
                        </p:par>
                        <p:par>
                          <p:cTn id="49" fill="hold">
                            <p:stCondLst>
                              <p:cond delay="904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9040"/>
                            </p:stCondLst>
                            <p:childTnLst>
                              <p:par>
                                <p:cTn id="53" presetID="1" presetClass="exit" presetSubtype="0" fill="hold" grpId="1" nodeType="afterEffect">
                                  <p:stCondLst>
                                    <p:cond delay="1000"/>
                                  </p:stCondLst>
                                  <p:childTnLst>
                                    <p:set>
                                      <p:cBhvr>
                                        <p:cTn id="54" dur="1" fill="hold">
                                          <p:stCondLst>
                                            <p:cond delay="0"/>
                                          </p:stCondLst>
                                        </p:cTn>
                                        <p:tgtEl>
                                          <p:spTgt spid="11"/>
                                        </p:tgtEl>
                                        <p:attrNameLst>
                                          <p:attrName>style.visibility</p:attrName>
                                        </p:attrNameLst>
                                      </p:cBhvr>
                                      <p:to>
                                        <p:strVal val="hidden"/>
                                      </p:to>
                                    </p:set>
                                  </p:childTnLst>
                                </p:cTn>
                              </p:par>
                            </p:childTnLst>
                          </p:cTn>
                        </p:par>
                        <p:par>
                          <p:cTn id="55" fill="hold">
                            <p:stCondLst>
                              <p:cond delay="10040"/>
                            </p:stCondLst>
                            <p:childTnLst>
                              <p:par>
                                <p:cTn id="56" presetID="1"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10040"/>
                            </p:stCondLst>
                            <p:childTnLst>
                              <p:par>
                                <p:cTn id="59" presetID="1" presetClass="exit" presetSubtype="0" fill="hold" grpId="1" nodeType="afterEffect">
                                  <p:stCondLst>
                                    <p:cond delay="1000"/>
                                  </p:stCondLst>
                                  <p:childTnLst>
                                    <p:set>
                                      <p:cBhvr>
                                        <p:cTn id="60" dur="1" fill="hold">
                                          <p:stCondLst>
                                            <p:cond delay="0"/>
                                          </p:stCondLst>
                                        </p:cTn>
                                        <p:tgtEl>
                                          <p:spTgt spid="12"/>
                                        </p:tgtEl>
                                        <p:attrNameLst>
                                          <p:attrName>style.visibility</p:attrName>
                                        </p:attrNameLst>
                                      </p:cBhvr>
                                      <p:to>
                                        <p:strVal val="hidden"/>
                                      </p:to>
                                    </p:set>
                                  </p:childTnLst>
                                </p:cTn>
                              </p:par>
                            </p:childTnLst>
                          </p:cTn>
                        </p:par>
                        <p:par>
                          <p:cTn id="61" fill="hold">
                            <p:stCondLst>
                              <p:cond delay="11040"/>
                            </p:stCondLst>
                            <p:childTnLst>
                              <p:par>
                                <p:cTn id="62" presetID="1"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par>
                          <p:cTn id="64" fill="hold">
                            <p:stCondLst>
                              <p:cond delay="11040"/>
                            </p:stCondLst>
                            <p:childTnLst>
                              <p:par>
                                <p:cTn id="65" presetID="1" presetClass="exit" presetSubtype="0" fill="hold" grpId="1" nodeType="afterEffect">
                                  <p:stCondLst>
                                    <p:cond delay="100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p:stCondLst>
                              <p:cond delay="12040"/>
                            </p:stCondLst>
                            <p:childTnLst>
                              <p:par>
                                <p:cTn id="68" presetID="1"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par>
                          <p:cTn id="70" fill="hold">
                            <p:stCondLst>
                              <p:cond delay="12040"/>
                            </p:stCondLst>
                            <p:childTnLst>
                              <p:par>
                                <p:cTn id="71" presetID="1" presetClass="exit" presetSubtype="0" fill="hold" grpId="1" nodeType="afterEffect">
                                  <p:stCondLst>
                                    <p:cond delay="1000"/>
                                  </p:stCondLst>
                                  <p:childTnLst>
                                    <p:set>
                                      <p:cBhvr>
                                        <p:cTn id="72" dur="1" fill="hold">
                                          <p:stCondLst>
                                            <p:cond delay="0"/>
                                          </p:stCondLst>
                                        </p:cTn>
                                        <p:tgtEl>
                                          <p:spTgt spid="14"/>
                                        </p:tgtEl>
                                        <p:attrNameLst>
                                          <p:attrName>style.visibility</p:attrName>
                                        </p:attrNameLst>
                                      </p:cBhvr>
                                      <p:to>
                                        <p:strVal val="hidden"/>
                                      </p:to>
                                    </p:set>
                                  </p:childTnLst>
                                </p:cTn>
                              </p:par>
                            </p:childTnLst>
                          </p:cTn>
                        </p:par>
                        <p:par>
                          <p:cTn id="73" fill="hold">
                            <p:stCondLst>
                              <p:cond delay="13040"/>
                            </p:stCondLst>
                            <p:childTnLst>
                              <p:par>
                                <p:cTn id="74" presetID="1"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childTnLst>
                          </p:cTn>
                        </p:par>
                        <p:par>
                          <p:cTn id="76" fill="hold">
                            <p:stCondLst>
                              <p:cond delay="13040"/>
                            </p:stCondLst>
                            <p:childTnLst>
                              <p:par>
                                <p:cTn id="77" presetID="1" presetClass="exit" presetSubtype="0" fill="hold" grpId="1" nodeType="afterEffect">
                                  <p:stCondLst>
                                    <p:cond delay="1000"/>
                                  </p:stCondLst>
                                  <p:childTnLst>
                                    <p:set>
                                      <p:cBhvr>
                                        <p:cTn id="78" dur="1" fill="hold">
                                          <p:stCondLst>
                                            <p:cond delay="0"/>
                                          </p:stCondLst>
                                        </p:cTn>
                                        <p:tgtEl>
                                          <p:spTgt spid="15"/>
                                        </p:tgtEl>
                                        <p:attrNameLst>
                                          <p:attrName>style.visibility</p:attrName>
                                        </p:attrNameLst>
                                      </p:cBhvr>
                                      <p:to>
                                        <p:strVal val="hidden"/>
                                      </p:to>
                                    </p:set>
                                  </p:childTnLst>
                                </p:cTn>
                              </p:par>
                            </p:childTnLst>
                          </p:cTn>
                        </p:par>
                        <p:par>
                          <p:cTn id="79" fill="hold">
                            <p:stCondLst>
                              <p:cond delay="14040"/>
                            </p:stCondLst>
                            <p:childTnLst>
                              <p:par>
                                <p:cTn id="80" presetID="1"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childTnLst>
                          </p:cTn>
                        </p:par>
                        <p:par>
                          <p:cTn id="82" fill="hold">
                            <p:stCondLst>
                              <p:cond delay="14040"/>
                            </p:stCondLst>
                            <p:childTnLst>
                              <p:par>
                                <p:cTn id="83" presetID="1" presetClass="exit" presetSubtype="0" fill="hold" grpId="1" nodeType="afterEffect">
                                  <p:stCondLst>
                                    <p:cond delay="1000"/>
                                  </p:stCondLst>
                                  <p:childTnLst>
                                    <p:set>
                                      <p:cBhvr>
                                        <p:cTn id="84" dur="1" fill="hold">
                                          <p:stCondLst>
                                            <p:cond delay="0"/>
                                          </p:stCondLst>
                                        </p:cTn>
                                        <p:tgtEl>
                                          <p:spTgt spid="16"/>
                                        </p:tgtEl>
                                        <p:attrNameLst>
                                          <p:attrName>style.visibility</p:attrName>
                                        </p:attrNameLst>
                                      </p:cBhvr>
                                      <p:to>
                                        <p:strVal val="hidden"/>
                                      </p:to>
                                    </p:set>
                                  </p:childTnLst>
                                </p:cTn>
                              </p:par>
                            </p:childTnLst>
                          </p:cTn>
                        </p:par>
                        <p:par>
                          <p:cTn id="85" fill="hold">
                            <p:stCondLst>
                              <p:cond delay="15040"/>
                            </p:stCondLst>
                            <p:childTnLst>
                              <p:par>
                                <p:cTn id="86" presetID="1"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par>
                          <p:cTn id="88" fill="hold">
                            <p:stCondLst>
                              <p:cond delay="15040"/>
                            </p:stCondLst>
                            <p:childTnLst>
                              <p:par>
                                <p:cTn id="89" presetID="1" presetClass="exit" presetSubtype="0" fill="hold" grpId="1" nodeType="afterEffect">
                                  <p:stCondLst>
                                    <p:cond delay="1000"/>
                                  </p:stCondLst>
                                  <p:childTnLst>
                                    <p:set>
                                      <p:cBhvr>
                                        <p:cTn id="90" dur="1" fill="hold">
                                          <p:stCondLst>
                                            <p:cond delay="0"/>
                                          </p:stCondLst>
                                        </p:cTn>
                                        <p:tgtEl>
                                          <p:spTgt spid="17"/>
                                        </p:tgtEl>
                                        <p:attrNameLst>
                                          <p:attrName>style.visibility</p:attrName>
                                        </p:attrNameLst>
                                      </p:cBhvr>
                                      <p:to>
                                        <p:strVal val="hidden"/>
                                      </p:to>
                                    </p:set>
                                  </p:childTnLst>
                                </p:cTn>
                              </p:par>
                            </p:childTnLst>
                          </p:cTn>
                        </p:par>
                        <p:par>
                          <p:cTn id="91" fill="hold">
                            <p:stCondLst>
                              <p:cond delay="16040"/>
                            </p:stCondLst>
                            <p:childTnLst>
                              <p:par>
                                <p:cTn id="92" presetID="1" presetClass="entr" presetSubtype="0"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childTnLst>
                                </p:cTn>
                              </p:par>
                            </p:childTnLst>
                          </p:cTn>
                        </p:par>
                        <p:par>
                          <p:cTn id="94" fill="hold">
                            <p:stCondLst>
                              <p:cond delay="16040"/>
                            </p:stCondLst>
                            <p:childTnLst>
                              <p:par>
                                <p:cTn id="95" presetID="1" presetClass="exit" presetSubtype="0" fill="hold" grpId="1" nodeType="afterEffect">
                                  <p:stCondLst>
                                    <p:cond delay="1000"/>
                                  </p:stCondLst>
                                  <p:childTnLst>
                                    <p:set>
                                      <p:cBhvr>
                                        <p:cTn id="96" dur="1" fill="hold">
                                          <p:stCondLst>
                                            <p:cond delay="0"/>
                                          </p:stCondLst>
                                        </p:cTn>
                                        <p:tgtEl>
                                          <p:spTgt spid="18"/>
                                        </p:tgtEl>
                                        <p:attrNameLst>
                                          <p:attrName>style.visibility</p:attrName>
                                        </p:attrNameLst>
                                      </p:cBhvr>
                                      <p:to>
                                        <p:strVal val="hidden"/>
                                      </p:to>
                                    </p:set>
                                  </p:childTnLst>
                                </p:cTn>
                              </p:par>
                            </p:childTnLst>
                          </p:cTn>
                        </p:par>
                        <p:par>
                          <p:cTn id="97" fill="hold">
                            <p:stCondLst>
                              <p:cond delay="17040"/>
                            </p:stCondLst>
                            <p:childTnLst>
                              <p:par>
                                <p:cTn id="98" presetID="1" presetClass="entr" presetSubtype="0" fill="hold" grpId="0" nodeType="after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par>
                          <p:cTn id="100" fill="hold">
                            <p:stCondLst>
                              <p:cond delay="17040"/>
                            </p:stCondLst>
                            <p:childTnLst>
                              <p:par>
                                <p:cTn id="101" presetID="1" presetClass="exit" presetSubtype="0" fill="hold" grpId="1" nodeType="afterEffect">
                                  <p:stCondLst>
                                    <p:cond delay="1000"/>
                                  </p:stCondLst>
                                  <p:childTnLst>
                                    <p:set>
                                      <p:cBhvr>
                                        <p:cTn id="102" dur="1" fill="hold">
                                          <p:stCondLst>
                                            <p:cond delay="0"/>
                                          </p:stCondLst>
                                        </p:cTn>
                                        <p:tgtEl>
                                          <p:spTgt spid="3"/>
                                        </p:tgtEl>
                                        <p:attrNameLst>
                                          <p:attrName>style.visibility</p:attrName>
                                        </p:attrNameLst>
                                      </p:cBhvr>
                                      <p:to>
                                        <p:strVal val="hidden"/>
                                      </p:to>
                                    </p:set>
                                  </p:childTnLst>
                                </p:cTn>
                              </p:par>
                            </p:childTnLst>
                          </p:cTn>
                        </p:par>
                        <p:par>
                          <p:cTn id="103" fill="hold">
                            <p:stCondLst>
                              <p:cond delay="18040"/>
                            </p:stCondLst>
                            <p:childTnLst>
                              <p:par>
                                <p:cTn id="104" presetID="1" presetClass="entr" presetSubtype="0"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Quelle est la quantité d’énergie nécessaire à la production d’une ramette de papier de 500 feuilles ?</a:t>
            </a:r>
          </a:p>
        </p:txBody>
      </p:sp>
      <p:sp>
        <p:nvSpPr>
          <p:cNvPr id="5734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3813" name="AutoShape 21"/>
          <p:cNvSpPr>
            <a:spLocks noChangeArrowheads="1"/>
          </p:cNvSpPr>
          <p:nvPr/>
        </p:nvSpPr>
        <p:spPr bwMode="auto">
          <a:xfrm>
            <a:off x="404813" y="2549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- 1,5L de pétrole (l’essence nécessaire pour parcourir 50km en scooter)</a:t>
            </a:r>
          </a:p>
        </p:txBody>
      </p:sp>
      <p:sp>
        <p:nvSpPr>
          <p:cNvPr id="33814" name="AutoShape 22"/>
          <p:cNvSpPr>
            <a:spLocks noChangeArrowheads="1"/>
          </p:cNvSpPr>
          <p:nvPr/>
        </p:nvSpPr>
        <p:spPr bwMode="auto">
          <a:xfrm>
            <a:off x="414338" y="30892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- 2,8 L de pétrole (l’essence nécessaire pour parcourir 100km en scooter) </a:t>
            </a:r>
          </a:p>
        </p:txBody>
      </p:sp>
      <p:sp>
        <p:nvSpPr>
          <p:cNvPr id="33816" name="AutoShape 24"/>
          <p:cNvSpPr>
            <a:spLocks noChangeArrowheads="1"/>
          </p:cNvSpPr>
          <p:nvPr/>
        </p:nvSpPr>
        <p:spPr bwMode="auto">
          <a:xfrm>
            <a:off x="404813" y="3665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 L de pétrole (l’essence nécessaire pour parcourir 200 km en scooter)</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7368"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7369"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7370"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440"/>
                            </p:stCondLst>
                            <p:childTnLst>
                              <p:par>
                                <p:cTn id="11" presetID="12" presetClass="entr" presetSubtype="4" fill="hold" grpId="0" nodeType="afterEffect">
                                  <p:stCondLst>
                                    <p:cond delay="2500"/>
                                  </p:stCondLst>
                                  <p:childTnLst>
                                    <p:set>
                                      <p:cBhvr>
                                        <p:cTn id="12" dur="1" fill="hold">
                                          <p:stCondLst>
                                            <p:cond delay="0"/>
                                          </p:stCondLst>
                                        </p:cTn>
                                        <p:tgtEl>
                                          <p:spTgt spid="33813"/>
                                        </p:tgtEl>
                                        <p:attrNameLst>
                                          <p:attrName>style.visibility</p:attrName>
                                        </p:attrNameLst>
                                      </p:cBhvr>
                                      <p:to>
                                        <p:strVal val="visible"/>
                                      </p:to>
                                    </p:set>
                                    <p:animEffect transition="in" filter="slide(fromBottom)">
                                      <p:cBhvr>
                                        <p:cTn id="13" dur="500"/>
                                        <p:tgtEl>
                                          <p:spTgt spid="33813"/>
                                        </p:tgtEl>
                                      </p:cBhvr>
                                    </p:animEffect>
                                  </p:childTnLst>
                                </p:cTn>
                              </p:par>
                            </p:childTnLst>
                          </p:cTn>
                        </p:par>
                        <p:par>
                          <p:cTn id="14" fill="hold">
                            <p:stCondLst>
                              <p:cond delay="6440"/>
                            </p:stCondLst>
                            <p:childTnLst>
                              <p:par>
                                <p:cTn id="15" presetID="12" presetClass="entr" presetSubtype="4" fill="hold" grpId="0" nodeType="afterEffect">
                                  <p:stCondLst>
                                    <p:cond delay="2500"/>
                                  </p:stCondLst>
                                  <p:childTnLst>
                                    <p:set>
                                      <p:cBhvr>
                                        <p:cTn id="16" dur="1" fill="hold">
                                          <p:stCondLst>
                                            <p:cond delay="0"/>
                                          </p:stCondLst>
                                        </p:cTn>
                                        <p:tgtEl>
                                          <p:spTgt spid="33814"/>
                                        </p:tgtEl>
                                        <p:attrNameLst>
                                          <p:attrName>style.visibility</p:attrName>
                                        </p:attrNameLst>
                                      </p:cBhvr>
                                      <p:to>
                                        <p:strVal val="visible"/>
                                      </p:to>
                                    </p:set>
                                    <p:animEffect transition="in" filter="slide(fromBottom)">
                                      <p:cBhvr>
                                        <p:cTn id="17" dur="500"/>
                                        <p:tgtEl>
                                          <p:spTgt spid="33814"/>
                                        </p:tgtEl>
                                      </p:cBhvr>
                                    </p:animEffect>
                                  </p:childTnLst>
                                </p:cTn>
                              </p:par>
                            </p:childTnLst>
                          </p:cTn>
                        </p:par>
                        <p:par>
                          <p:cTn id="18" fill="hold">
                            <p:stCondLst>
                              <p:cond delay="9440"/>
                            </p:stCondLst>
                            <p:childTnLst>
                              <p:par>
                                <p:cTn id="19" presetID="12" presetClass="entr" presetSubtype="4" fill="hold" grpId="0" nodeType="afterEffect">
                                  <p:stCondLst>
                                    <p:cond delay="2500"/>
                                  </p:stCondLst>
                                  <p:childTnLst>
                                    <p:set>
                                      <p:cBhvr>
                                        <p:cTn id="20" dur="1" fill="hold">
                                          <p:stCondLst>
                                            <p:cond delay="0"/>
                                          </p:stCondLst>
                                        </p:cTn>
                                        <p:tgtEl>
                                          <p:spTgt spid="33816"/>
                                        </p:tgtEl>
                                        <p:attrNameLst>
                                          <p:attrName>style.visibility</p:attrName>
                                        </p:attrNameLst>
                                      </p:cBhvr>
                                      <p:to>
                                        <p:strVal val="visible"/>
                                      </p:to>
                                    </p:set>
                                    <p:animEffect transition="in" filter="slide(fromBottom)">
                                      <p:cBhvr>
                                        <p:cTn id="21" dur="500"/>
                                        <p:tgtEl>
                                          <p:spTgt spid="33816"/>
                                        </p:tgtEl>
                                      </p:cBhvr>
                                    </p:animEffect>
                                  </p:childTnLst>
                                </p:cTn>
                              </p:par>
                            </p:childTnLst>
                          </p:cTn>
                        </p:par>
                        <p:par>
                          <p:cTn id="22" fill="hold">
                            <p:stCondLst>
                              <p:cond delay="1244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54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54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64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64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74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74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84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84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94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94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04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04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14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14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24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24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34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34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44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44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54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54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64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64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74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74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84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84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94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94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04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813" grpId="0" animBg="1"/>
      <p:bldP spid="33814" grpId="0" animBg="1"/>
      <p:bldP spid="3381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 pourcentage d'économie d'énergie réalise-t-on en baissant la température d’une pièce de 1°C ?</a:t>
            </a:r>
          </a:p>
        </p:txBody>
      </p:sp>
      <p:sp>
        <p:nvSpPr>
          <p:cNvPr id="5837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33</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Entre 12 et 15 % d’économie d’énergie</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Entre 7 et 11% d’économie d’énergie</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Entre 5 et 7 % d’économie d’énergie</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Entre 2 et 4 % d’économie d’énergie</a:t>
            </a:r>
            <a:r>
              <a:rPr lang="fr-FR"/>
              <a:t> </a:t>
            </a:r>
          </a:p>
        </p:txBody>
      </p:sp>
      <p:pic>
        <p:nvPicPr>
          <p:cNvPr id="4" name="Image 3"/>
          <p:cNvPicPr>
            <a:picLocks noChangeAspect="1"/>
          </p:cNvPicPr>
          <p:nvPr/>
        </p:nvPicPr>
        <p:blipFill>
          <a:blip r:embed="rId2"/>
          <a:srcRect/>
          <a:stretch>
            <a:fillRect/>
          </a:stretch>
        </p:blipFill>
        <p:spPr bwMode="auto">
          <a:xfrm>
            <a:off x="7537450" y="477837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86725"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94663" y="56292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8037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58150"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80375" y="56324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86725" y="56292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08950"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05775"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85138"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9942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8393"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8394"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8395"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44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744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094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444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794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94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094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194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194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294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294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394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394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494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494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594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594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694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694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794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794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894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894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994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994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094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094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194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194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294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294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394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394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494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494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594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Que signifie le sigle RSE ?</a:t>
            </a:r>
            <a:r>
              <a:rPr lang="fr-FR" smtClean="0"/>
              <a:t> </a:t>
            </a:r>
          </a:p>
        </p:txBody>
      </p:sp>
      <p:sp>
        <p:nvSpPr>
          <p:cNvPr id="2457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4598" name="AutoShape 22"/>
          <p:cNvSpPr>
            <a:spLocks noChangeArrowheads="1"/>
          </p:cNvSpPr>
          <p:nvPr/>
        </p:nvSpPr>
        <p:spPr bwMode="auto">
          <a:xfrm>
            <a:off x="833438" y="29495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La Responsabilité Sociétale des Entreprises </a:t>
            </a:r>
          </a:p>
        </p:txBody>
      </p:sp>
      <p:sp>
        <p:nvSpPr>
          <p:cNvPr id="24600" name="AutoShape 24"/>
          <p:cNvSpPr>
            <a:spLocks noChangeArrowheads="1"/>
          </p:cNvSpPr>
          <p:nvPr/>
        </p:nvSpPr>
        <p:spPr bwMode="auto">
          <a:xfrm>
            <a:off x="819150" y="36861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La Responsabilité de Solidarité des Employeurs</a:t>
            </a:r>
          </a:p>
        </p:txBody>
      </p:sp>
      <p:sp>
        <p:nvSpPr>
          <p:cNvPr id="24601" name="AutoShape 25"/>
          <p:cNvSpPr>
            <a:spLocks noChangeArrowheads="1"/>
          </p:cNvSpPr>
          <p:nvPr/>
        </p:nvSpPr>
        <p:spPr bwMode="auto">
          <a:xfrm>
            <a:off x="811213" y="42957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La Responsabilité du Service Entreprise </a:t>
            </a:r>
          </a:p>
        </p:txBody>
      </p:sp>
      <p:pic>
        <p:nvPicPr>
          <p:cNvPr id="4" name="Image 3"/>
          <p:cNvPicPr>
            <a:picLocks noChangeAspect="1"/>
          </p:cNvPicPr>
          <p:nvPr/>
        </p:nvPicPr>
        <p:blipFill>
          <a:blip r:embed="rId2"/>
          <a:srcRect/>
          <a:stretch>
            <a:fillRect/>
          </a:stretch>
        </p:blipFill>
        <p:spPr bwMode="auto">
          <a:xfrm>
            <a:off x="7602538" y="4813300"/>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1813"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9750" y="5664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546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3238"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5463" y="56673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1813" y="56642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4038"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70863" y="56657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5022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451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21" name="Picture 55"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2" name="Picture 56"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4602" name="Picture 57"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920"/>
                            </p:stCondLst>
                            <p:childTnLst>
                              <p:par>
                                <p:cTn id="11" presetID="12" presetClass="entr" presetSubtype="4" fill="hold" grpId="0" nodeType="afterEffect">
                                  <p:stCondLst>
                                    <p:cond delay="5000"/>
                                  </p:stCondLst>
                                  <p:childTnLst>
                                    <p:set>
                                      <p:cBhvr>
                                        <p:cTn id="12" dur="1" fill="hold">
                                          <p:stCondLst>
                                            <p:cond delay="0"/>
                                          </p:stCondLst>
                                        </p:cTn>
                                        <p:tgtEl>
                                          <p:spTgt spid="24598"/>
                                        </p:tgtEl>
                                        <p:attrNameLst>
                                          <p:attrName>style.visibility</p:attrName>
                                        </p:attrNameLst>
                                      </p:cBhvr>
                                      <p:to>
                                        <p:strVal val="visible"/>
                                      </p:to>
                                    </p:set>
                                    <p:animEffect transition="in" filter="slide(fromBottom)">
                                      <p:cBhvr>
                                        <p:cTn id="13" dur="500"/>
                                        <p:tgtEl>
                                          <p:spTgt spid="24598"/>
                                        </p:tgtEl>
                                      </p:cBhvr>
                                    </p:animEffect>
                                  </p:childTnLst>
                                </p:cTn>
                              </p:par>
                            </p:childTnLst>
                          </p:cTn>
                        </p:par>
                        <p:par>
                          <p:cTn id="14" fill="hold">
                            <p:stCondLst>
                              <p:cond delay="6420"/>
                            </p:stCondLst>
                            <p:childTnLst>
                              <p:par>
                                <p:cTn id="15" presetID="12" presetClass="entr" presetSubtype="4" fill="hold" grpId="0" nodeType="afterEffect">
                                  <p:stCondLst>
                                    <p:cond delay="5000"/>
                                  </p:stCondLst>
                                  <p:childTnLst>
                                    <p:set>
                                      <p:cBhvr>
                                        <p:cTn id="16" dur="1" fill="hold">
                                          <p:stCondLst>
                                            <p:cond delay="0"/>
                                          </p:stCondLst>
                                        </p:cTn>
                                        <p:tgtEl>
                                          <p:spTgt spid="24600"/>
                                        </p:tgtEl>
                                        <p:attrNameLst>
                                          <p:attrName>style.visibility</p:attrName>
                                        </p:attrNameLst>
                                      </p:cBhvr>
                                      <p:to>
                                        <p:strVal val="visible"/>
                                      </p:to>
                                    </p:set>
                                    <p:animEffect transition="in" filter="slide(fromBottom)">
                                      <p:cBhvr>
                                        <p:cTn id="17" dur="500"/>
                                        <p:tgtEl>
                                          <p:spTgt spid="24600"/>
                                        </p:tgtEl>
                                      </p:cBhvr>
                                    </p:animEffect>
                                  </p:childTnLst>
                                </p:cTn>
                              </p:par>
                            </p:childTnLst>
                          </p:cTn>
                        </p:par>
                        <p:par>
                          <p:cTn id="18" fill="hold">
                            <p:stCondLst>
                              <p:cond delay="11920"/>
                            </p:stCondLst>
                            <p:childTnLst>
                              <p:par>
                                <p:cTn id="19" presetID="12" presetClass="entr" presetSubtype="4" fill="hold" grpId="0" nodeType="afterEffect">
                                  <p:stCondLst>
                                    <p:cond delay="5000"/>
                                  </p:stCondLst>
                                  <p:childTnLst>
                                    <p:set>
                                      <p:cBhvr>
                                        <p:cTn id="20" dur="1" fill="hold">
                                          <p:stCondLst>
                                            <p:cond delay="0"/>
                                          </p:stCondLst>
                                        </p:cTn>
                                        <p:tgtEl>
                                          <p:spTgt spid="24601"/>
                                        </p:tgtEl>
                                        <p:attrNameLst>
                                          <p:attrName>style.visibility</p:attrName>
                                        </p:attrNameLst>
                                      </p:cBhvr>
                                      <p:to>
                                        <p:strVal val="visible"/>
                                      </p:to>
                                    </p:set>
                                    <p:animEffect transition="in" filter="slide(fromBottom)">
                                      <p:cBhvr>
                                        <p:cTn id="21" dur="500"/>
                                        <p:tgtEl>
                                          <p:spTgt spid="24601"/>
                                        </p:tgtEl>
                                      </p:cBhvr>
                                    </p:animEffect>
                                  </p:childTnLst>
                                </p:cTn>
                              </p:par>
                            </p:childTnLst>
                          </p:cTn>
                        </p:par>
                        <p:par>
                          <p:cTn id="22" fill="hold">
                            <p:stCondLst>
                              <p:cond delay="1742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2042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2042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2142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2142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242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242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342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342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442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442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542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542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642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642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742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742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842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842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942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942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3042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3042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3142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3142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242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242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342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342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442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442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542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598" grpId="0" animBg="1"/>
      <p:bldP spid="24600" grpId="0" animBg="1"/>
      <p:bldP spid="2460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000" b="1" smtClean="0"/>
              <a:t>En France, si tous les foyers et les entreprises éteignaient leurs appareils en veille, quelle quantité d’énergie serait économisée ?</a:t>
            </a:r>
          </a:p>
        </p:txBody>
      </p:sp>
      <p:sp>
        <p:nvSpPr>
          <p:cNvPr id="5939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9368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consommation électrique d’un petit village (1000 personnes)</a:t>
            </a:r>
            <a:r>
              <a:rPr lang="fr-FR"/>
              <a:t> </a:t>
            </a:r>
          </a:p>
        </p:txBody>
      </p:sp>
      <p:sp>
        <p:nvSpPr>
          <p:cNvPr id="36887" name="AutoShape 23"/>
          <p:cNvSpPr>
            <a:spLocks noChangeArrowheads="1"/>
          </p:cNvSpPr>
          <p:nvPr/>
        </p:nvSpPr>
        <p:spPr bwMode="auto">
          <a:xfrm>
            <a:off x="446088" y="3565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La consommation électrique d’une petite ville (10 000 habitants)</a:t>
            </a:r>
            <a:r>
              <a:rPr lang="fr-FR"/>
              <a:t> </a:t>
            </a:r>
          </a:p>
        </p:txBody>
      </p:sp>
      <p:sp>
        <p:nvSpPr>
          <p:cNvPr id="36889" name="AutoShape 25"/>
          <p:cNvSpPr>
            <a:spLocks noChangeArrowheads="1"/>
          </p:cNvSpPr>
          <p:nvPr/>
        </p:nvSpPr>
        <p:spPr bwMode="auto">
          <a:xfrm>
            <a:off x="446088" y="41624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La consommation électrique de 2 grandes villes (Lyon et Nice par exemple)</a:t>
            </a:r>
            <a:r>
              <a:rPr lang="fr-FR"/>
              <a:t> </a:t>
            </a:r>
          </a:p>
        </p:txBody>
      </p:sp>
      <p:pic>
        <p:nvPicPr>
          <p:cNvPr id="59399" name="Picture 45" descr="Transport, Autoroute, Lumières, Vitesse, Nuit, Motion"/>
          <p:cNvPicPr>
            <a:picLocks noChangeAspect="1" noChangeArrowheads="1"/>
          </p:cNvPicPr>
          <p:nvPr/>
        </p:nvPicPr>
        <p:blipFill>
          <a:blip r:embed="rId2"/>
          <a:srcRect/>
          <a:stretch>
            <a:fillRect/>
          </a:stretch>
        </p:blipFill>
        <p:spPr bwMode="auto">
          <a:xfrm>
            <a:off x="7112000" y="214313"/>
            <a:ext cx="1801813"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21575"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406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406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6388"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6388"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708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8788"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45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22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4500"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70850"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30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99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9263"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35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59417" name="Picture 80"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59418" name="Picture 81"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59419" name="Picture 82"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60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760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1060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360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66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66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76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76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86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86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96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96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06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06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16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16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26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26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36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36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46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46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56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56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66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66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76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76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86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86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96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96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06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06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16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800" b="1" smtClean="0"/>
              <a:t>Si toutes les canettes en aluminium consommées en Europe étaient recyclées, nous économiserions l'équivalent en énergie :</a:t>
            </a:r>
          </a:p>
        </p:txBody>
      </p:sp>
      <p:sp>
        <p:nvSpPr>
          <p:cNvPr id="6041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654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Du carburant nécessaire à un avion pour faire un aller-retour Paris-Tokyo</a:t>
            </a:r>
          </a:p>
        </p:txBody>
      </p:sp>
      <p:sp>
        <p:nvSpPr>
          <p:cNvPr id="36887" name="AutoShape 23"/>
          <p:cNvSpPr>
            <a:spLocks noChangeArrowheads="1"/>
          </p:cNvSpPr>
          <p:nvPr/>
        </p:nvSpPr>
        <p:spPr bwMode="auto">
          <a:xfrm>
            <a:off x="446088" y="3294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Du carburant nécessaire à une moto pour traverser la France du nord au sud</a:t>
            </a:r>
          </a:p>
        </p:txBody>
      </p:sp>
      <p:sp>
        <p:nvSpPr>
          <p:cNvPr id="36889" name="AutoShape 25"/>
          <p:cNvSpPr>
            <a:spLocks noChangeArrowheads="1"/>
          </p:cNvSpPr>
          <p:nvPr/>
        </p:nvSpPr>
        <p:spPr bwMode="auto">
          <a:xfrm>
            <a:off x="446088" y="38909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Du carburant nécessaire pour faire 675 000 fois le tour du monde en voiture</a:t>
            </a:r>
          </a:p>
        </p:txBody>
      </p:sp>
      <p:pic>
        <p:nvPicPr>
          <p:cNvPr id="4" name="Image 3"/>
          <p:cNvPicPr>
            <a:picLocks noChangeAspect="1"/>
          </p:cNvPicPr>
          <p:nvPr/>
        </p:nvPicPr>
        <p:blipFill>
          <a:blip r:embed="rId2"/>
          <a:srcRect/>
          <a:stretch>
            <a:fillRect/>
          </a:stretch>
        </p:blipFill>
        <p:spPr bwMode="auto">
          <a:xfrm>
            <a:off x="7521575"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406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406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6388"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6388"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708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8788"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45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22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4500"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70850"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30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99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9263"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35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0440" name="Picture 8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0441" name="Picture 8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0442" name="Picture 8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24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724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1024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324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62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62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72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72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82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82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92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92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02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02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12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12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22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22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32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32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42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42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52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52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62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62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72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72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82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82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92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92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02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02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12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000" b="1" smtClean="0"/>
              <a:t>Comment limiter la consommation d'énergie d’une entreprise et optimiser la consommation des fluides?</a:t>
            </a:r>
            <a:r>
              <a:rPr lang="fr-FR" smtClean="0"/>
              <a:t> </a:t>
            </a:r>
          </a:p>
        </p:txBody>
      </p:sp>
      <p:sp>
        <p:nvSpPr>
          <p:cNvPr id="6144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7910" name="AutoShape 22"/>
          <p:cNvSpPr>
            <a:spLocks noChangeArrowheads="1"/>
          </p:cNvSpPr>
          <p:nvPr/>
        </p:nvSpPr>
        <p:spPr bwMode="auto">
          <a:xfrm>
            <a:off x="169863" y="2311400"/>
            <a:ext cx="8724900"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limitant les déplacements inutiles (encourager le covoiturage, regrouper les réunions sur une journée etc.)</a:t>
            </a:r>
          </a:p>
        </p:txBody>
      </p:sp>
      <p:sp>
        <p:nvSpPr>
          <p:cNvPr id="37911" name="AutoShape 23"/>
          <p:cNvSpPr>
            <a:spLocks noChangeArrowheads="1"/>
          </p:cNvSpPr>
          <p:nvPr/>
        </p:nvSpPr>
        <p:spPr bwMode="auto">
          <a:xfrm>
            <a:off x="155575" y="3100388"/>
            <a:ext cx="87423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réalisant un bilan des émissions de Gaz à Effet de Serre (GES) et mettre en place des actions d'amélioration</a:t>
            </a:r>
            <a:r>
              <a:rPr lang="fr-FR">
                <a:latin typeface="Bliss Light" pitchFamily="2" charset="0"/>
              </a:rPr>
              <a:t> </a:t>
            </a:r>
          </a:p>
        </p:txBody>
      </p:sp>
      <p:sp>
        <p:nvSpPr>
          <p:cNvPr id="37912" name="AutoShape 24"/>
          <p:cNvSpPr>
            <a:spLocks noChangeArrowheads="1"/>
          </p:cNvSpPr>
          <p:nvPr/>
        </p:nvSpPr>
        <p:spPr bwMode="auto">
          <a:xfrm>
            <a:off x="169863" y="3881438"/>
            <a:ext cx="8729662"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évaluant le niveau de réutilisation d’énergie ou de fluide (réutilisation de l’eau usée…)</a:t>
            </a:r>
            <a:endParaRPr lang="fr-FR">
              <a:latin typeface="Bliss Light" pitchFamily="2" charset="0"/>
            </a:endParaRPr>
          </a:p>
        </p:txBody>
      </p:sp>
      <p:sp>
        <p:nvSpPr>
          <p:cNvPr id="37913" name="AutoShape 25"/>
          <p:cNvSpPr>
            <a:spLocks noChangeArrowheads="1"/>
          </p:cNvSpPr>
          <p:nvPr/>
        </p:nvSpPr>
        <p:spPr bwMode="auto">
          <a:xfrm>
            <a:off x="169863" y="4360863"/>
            <a:ext cx="74739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sensibilisant les collaborateurs aux économies d'énergie : extinction des ordinateurs, fermeture des robinets, réduire le chauffage à 20°…</a:t>
            </a:r>
          </a:p>
        </p:txBody>
      </p:sp>
      <p:pic>
        <p:nvPicPr>
          <p:cNvPr id="61448" name="Picture 46" descr="énergie2"/>
          <p:cNvPicPr>
            <a:picLocks noChangeAspect="1" noChangeArrowheads="1"/>
          </p:cNvPicPr>
          <p:nvPr/>
        </p:nvPicPr>
        <p:blipFill>
          <a:blip r:embed="rId2"/>
          <a:srcRect/>
          <a:stretch>
            <a:fillRect/>
          </a:stretch>
        </p:blipFill>
        <p:spPr bwMode="auto">
          <a:xfrm>
            <a:off x="7627938" y="214313"/>
            <a:ext cx="1270000" cy="901700"/>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27938" y="491490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32750" y="57261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4703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47038"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70850"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53388" y="5753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61325" y="57451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43863" y="57531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32750"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32750" y="57419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32750" y="57435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3275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32750"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32750"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32750" y="57673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3275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32750" y="5754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32750" y="57594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32750" y="57673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32750" y="5754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32750" y="57435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43863" y="5767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70850" y="57800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85150" y="57658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70863"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48638" y="5762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70863" y="5768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77213" y="5765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99438"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96263" y="5767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75625" y="5773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89913"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1481" name="Picture 79"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1482" name="Picture 80"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1483" name="Picture 81"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560"/>
                            </p:stCondLst>
                            <p:childTnLst>
                              <p:par>
                                <p:cTn id="11" presetID="12" presetClass="entr" presetSubtype="4" fill="hold" grpId="0" nodeType="afterEffect">
                                  <p:stCondLst>
                                    <p:cond delay="4500"/>
                                  </p:stCondLst>
                                  <p:childTnLst>
                                    <p:set>
                                      <p:cBhvr>
                                        <p:cTn id="12" dur="1" fill="hold">
                                          <p:stCondLst>
                                            <p:cond delay="0"/>
                                          </p:stCondLst>
                                        </p:cTn>
                                        <p:tgtEl>
                                          <p:spTgt spid="37910"/>
                                        </p:tgtEl>
                                        <p:attrNameLst>
                                          <p:attrName>style.visibility</p:attrName>
                                        </p:attrNameLst>
                                      </p:cBhvr>
                                      <p:to>
                                        <p:strVal val="visible"/>
                                      </p:to>
                                    </p:set>
                                    <p:animEffect transition="in" filter="slide(fromBottom)">
                                      <p:cBhvr>
                                        <p:cTn id="13" dur="500"/>
                                        <p:tgtEl>
                                          <p:spTgt spid="37910"/>
                                        </p:tgtEl>
                                      </p:cBhvr>
                                    </p:animEffect>
                                  </p:childTnLst>
                                </p:cTn>
                              </p:par>
                            </p:childTnLst>
                          </p:cTn>
                        </p:par>
                        <p:par>
                          <p:cTn id="14" fill="hold">
                            <p:stCondLst>
                              <p:cond delay="8560"/>
                            </p:stCondLst>
                            <p:childTnLst>
                              <p:par>
                                <p:cTn id="15" presetID="12" presetClass="entr" presetSubtype="4" fill="hold" grpId="0" nodeType="afterEffect">
                                  <p:stCondLst>
                                    <p:cond delay="4500"/>
                                  </p:stCondLst>
                                  <p:childTnLst>
                                    <p:set>
                                      <p:cBhvr>
                                        <p:cTn id="16" dur="1" fill="hold">
                                          <p:stCondLst>
                                            <p:cond delay="0"/>
                                          </p:stCondLst>
                                        </p:cTn>
                                        <p:tgtEl>
                                          <p:spTgt spid="37911"/>
                                        </p:tgtEl>
                                        <p:attrNameLst>
                                          <p:attrName>style.visibility</p:attrName>
                                        </p:attrNameLst>
                                      </p:cBhvr>
                                      <p:to>
                                        <p:strVal val="visible"/>
                                      </p:to>
                                    </p:set>
                                    <p:animEffect transition="in" filter="slide(fromBottom)">
                                      <p:cBhvr>
                                        <p:cTn id="17" dur="500"/>
                                        <p:tgtEl>
                                          <p:spTgt spid="37911"/>
                                        </p:tgtEl>
                                      </p:cBhvr>
                                    </p:animEffect>
                                  </p:childTnLst>
                                </p:cTn>
                              </p:par>
                            </p:childTnLst>
                          </p:cTn>
                        </p:par>
                        <p:par>
                          <p:cTn id="18" fill="hold">
                            <p:stCondLst>
                              <p:cond delay="13560"/>
                            </p:stCondLst>
                            <p:childTnLst>
                              <p:par>
                                <p:cTn id="19" presetID="12" presetClass="entr" presetSubtype="4" fill="hold" grpId="0" nodeType="afterEffect">
                                  <p:stCondLst>
                                    <p:cond delay="4500"/>
                                  </p:stCondLst>
                                  <p:childTnLst>
                                    <p:set>
                                      <p:cBhvr>
                                        <p:cTn id="20" dur="1" fill="hold">
                                          <p:stCondLst>
                                            <p:cond delay="0"/>
                                          </p:stCondLst>
                                        </p:cTn>
                                        <p:tgtEl>
                                          <p:spTgt spid="37912"/>
                                        </p:tgtEl>
                                        <p:attrNameLst>
                                          <p:attrName>style.visibility</p:attrName>
                                        </p:attrNameLst>
                                      </p:cBhvr>
                                      <p:to>
                                        <p:strVal val="visible"/>
                                      </p:to>
                                    </p:set>
                                    <p:animEffect transition="in" filter="slide(fromBottom)">
                                      <p:cBhvr>
                                        <p:cTn id="21" dur="500"/>
                                        <p:tgtEl>
                                          <p:spTgt spid="37912"/>
                                        </p:tgtEl>
                                      </p:cBhvr>
                                    </p:animEffect>
                                  </p:childTnLst>
                                </p:cTn>
                              </p:par>
                            </p:childTnLst>
                          </p:cTn>
                        </p:par>
                        <p:par>
                          <p:cTn id="22" fill="hold">
                            <p:stCondLst>
                              <p:cond delay="18560"/>
                            </p:stCondLst>
                            <p:childTnLst>
                              <p:par>
                                <p:cTn id="23" presetID="12" presetClass="entr" presetSubtype="4" fill="hold" grpId="0" nodeType="afterEffect">
                                  <p:stCondLst>
                                    <p:cond delay="4500"/>
                                  </p:stCondLst>
                                  <p:childTnLst>
                                    <p:set>
                                      <p:cBhvr>
                                        <p:cTn id="24" dur="1" fill="hold">
                                          <p:stCondLst>
                                            <p:cond delay="0"/>
                                          </p:stCondLst>
                                        </p:cTn>
                                        <p:tgtEl>
                                          <p:spTgt spid="37913"/>
                                        </p:tgtEl>
                                        <p:attrNameLst>
                                          <p:attrName>style.visibility</p:attrName>
                                        </p:attrNameLst>
                                      </p:cBhvr>
                                      <p:to>
                                        <p:strVal val="visible"/>
                                      </p:to>
                                    </p:set>
                                    <p:animEffect transition="in" filter="slide(fromBottom)">
                                      <p:cBhvr>
                                        <p:cTn id="25" dur="500"/>
                                        <p:tgtEl>
                                          <p:spTgt spid="37913"/>
                                        </p:tgtEl>
                                      </p:cBhvr>
                                    </p:animEffect>
                                  </p:childTnLst>
                                </p:cTn>
                              </p:par>
                            </p:childTnLst>
                          </p:cTn>
                        </p:par>
                        <p:par>
                          <p:cTn id="26" fill="hold">
                            <p:stCondLst>
                              <p:cond delay="23560"/>
                            </p:stCondLst>
                            <p:childTnLst>
                              <p:par>
                                <p:cTn id="27" presetID="1" presetClass="entr" presetSubtype="0" fill="hold" nodeType="afterEffect">
                                  <p:stCondLst>
                                    <p:cond delay="50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856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2956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2956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3056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3056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156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156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256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256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356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356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456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456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556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556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656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656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3756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3756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3856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3856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3956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3956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4056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4056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156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156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256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256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356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356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456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456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556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556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656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656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4756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4756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4856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4856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4956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4956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5056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5056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156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156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256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256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356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356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456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456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556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556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656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656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5756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5756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5856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910" grpId="0" animBg="1"/>
      <p:bldP spid="37911" grpId="0" animBg="1"/>
      <p:bldP spid="37912" grpId="0" animBg="1"/>
      <p:bldP spid="3791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600" b="1" smtClean="0"/>
              <a:t>Que prévoit le projet de loi relatif à la biodiversité adopté en première lecture, avec modifications, par l’Assemblée nationale le 24 mars 2015 ?</a:t>
            </a:r>
            <a:r>
              <a:rPr lang="fr-FR" smtClean="0"/>
              <a:t> </a:t>
            </a:r>
          </a:p>
        </p:txBody>
      </p:sp>
      <p:sp>
        <p:nvSpPr>
          <p:cNvPr id="624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7910" name="AutoShape 22"/>
          <p:cNvSpPr>
            <a:spLocks noChangeArrowheads="1"/>
          </p:cNvSpPr>
          <p:nvPr/>
        </p:nvSpPr>
        <p:spPr bwMode="auto">
          <a:xfrm>
            <a:off x="173038" y="2201863"/>
            <a:ext cx="8718550" cy="64293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A - Le projet de loi aura en charge de sensibiliser les Français sur la biodiversité, et de renforcer la connaissance et la recherche</a:t>
            </a:r>
          </a:p>
        </p:txBody>
      </p:sp>
      <p:sp>
        <p:nvSpPr>
          <p:cNvPr id="37911" name="AutoShape 23"/>
          <p:cNvSpPr>
            <a:spLocks noChangeArrowheads="1"/>
          </p:cNvSpPr>
          <p:nvPr/>
        </p:nvSpPr>
        <p:spPr bwMode="auto">
          <a:xfrm>
            <a:off x="158750" y="2905125"/>
            <a:ext cx="8736013" cy="642938"/>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B - Le projet de loi prévoit de créer des zones en mer ou dans les fleuves qui protègent le cycle biologique de certaines espèces de poisson pour préserver la biodiversité dans les espaces aquatiques</a:t>
            </a:r>
          </a:p>
        </p:txBody>
      </p:sp>
      <p:sp>
        <p:nvSpPr>
          <p:cNvPr id="37912" name="AutoShape 24"/>
          <p:cNvSpPr>
            <a:spLocks noChangeArrowheads="1"/>
          </p:cNvSpPr>
          <p:nvPr/>
        </p:nvSpPr>
        <p:spPr bwMode="auto">
          <a:xfrm>
            <a:off x="146050" y="3600450"/>
            <a:ext cx="8732838" cy="914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C - Le projet de loi prévoit l’augmentation des sanctions à l’encontre des trafiquants des espèces protégées et une amélioration des échanges de données entre organismes compétents pour renforcer l’action collective afin de lutter contre le braconnage et l’extinction de certaines espèces animales</a:t>
            </a:r>
          </a:p>
        </p:txBody>
      </p:sp>
      <p:sp>
        <p:nvSpPr>
          <p:cNvPr id="37913" name="AutoShape 25"/>
          <p:cNvSpPr>
            <a:spLocks noChangeArrowheads="1"/>
          </p:cNvSpPr>
          <p:nvPr/>
        </p:nvSpPr>
        <p:spPr bwMode="auto">
          <a:xfrm>
            <a:off x="146050" y="4572000"/>
            <a:ext cx="7494588" cy="914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D - Le projet de loi prévoir d’introduire en droit français une approche du paysage qui tiendra compte de l’évolution des territoires au fil du temps, sous l’influence du milieu, des populations et des activités humaines. </a:t>
            </a:r>
          </a:p>
        </p:txBody>
      </p:sp>
      <p:pic>
        <p:nvPicPr>
          <p:cNvPr id="4" name="Image 3"/>
          <p:cNvPicPr>
            <a:picLocks noChangeAspect="1"/>
          </p:cNvPicPr>
          <p:nvPr/>
        </p:nvPicPr>
        <p:blipFill>
          <a:blip r:embed="rId2"/>
          <a:srcRect/>
          <a:stretch>
            <a:fillRect/>
          </a:stretch>
        </p:blipFill>
        <p:spPr bwMode="auto">
          <a:xfrm>
            <a:off x="7627938" y="491490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32750" y="57261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4703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47038"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70850"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53388" y="5753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61325" y="57451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43863" y="57531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32750"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32750" y="57419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32750" y="57435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3275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32750"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32750"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32750" y="57673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3275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32750" y="5754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32750" y="57594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32750" y="57673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32750" y="5754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32750" y="57435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43863" y="5767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70850" y="57800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85150" y="57658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70863"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48638" y="5762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70863" y="5768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77213" y="5765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99438"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96263" y="5767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75625" y="5773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89913"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2504" name="Picture 7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2505" name="Picture 8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2506" name="Picture 8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960"/>
                            </p:stCondLst>
                            <p:childTnLst>
                              <p:par>
                                <p:cTn id="11" presetID="12" presetClass="entr" presetSubtype="4" fill="hold" grpId="0" nodeType="afterEffect">
                                  <p:stCondLst>
                                    <p:cond delay="4500"/>
                                  </p:stCondLst>
                                  <p:childTnLst>
                                    <p:set>
                                      <p:cBhvr>
                                        <p:cTn id="12" dur="1" fill="hold">
                                          <p:stCondLst>
                                            <p:cond delay="0"/>
                                          </p:stCondLst>
                                        </p:cTn>
                                        <p:tgtEl>
                                          <p:spTgt spid="37910"/>
                                        </p:tgtEl>
                                        <p:attrNameLst>
                                          <p:attrName>style.visibility</p:attrName>
                                        </p:attrNameLst>
                                      </p:cBhvr>
                                      <p:to>
                                        <p:strVal val="visible"/>
                                      </p:to>
                                    </p:set>
                                    <p:animEffect transition="in" filter="slide(fromBottom)">
                                      <p:cBhvr>
                                        <p:cTn id="13" dur="500"/>
                                        <p:tgtEl>
                                          <p:spTgt spid="37910"/>
                                        </p:tgtEl>
                                      </p:cBhvr>
                                    </p:animEffect>
                                  </p:childTnLst>
                                </p:cTn>
                              </p:par>
                            </p:childTnLst>
                          </p:cTn>
                        </p:par>
                        <p:par>
                          <p:cTn id="14" fill="hold">
                            <p:stCondLst>
                              <p:cond delay="9960"/>
                            </p:stCondLst>
                            <p:childTnLst>
                              <p:par>
                                <p:cTn id="15" presetID="12" presetClass="entr" presetSubtype="4" fill="hold" grpId="0" nodeType="afterEffect">
                                  <p:stCondLst>
                                    <p:cond delay="4500"/>
                                  </p:stCondLst>
                                  <p:childTnLst>
                                    <p:set>
                                      <p:cBhvr>
                                        <p:cTn id="16" dur="1" fill="hold">
                                          <p:stCondLst>
                                            <p:cond delay="0"/>
                                          </p:stCondLst>
                                        </p:cTn>
                                        <p:tgtEl>
                                          <p:spTgt spid="37911"/>
                                        </p:tgtEl>
                                        <p:attrNameLst>
                                          <p:attrName>style.visibility</p:attrName>
                                        </p:attrNameLst>
                                      </p:cBhvr>
                                      <p:to>
                                        <p:strVal val="visible"/>
                                      </p:to>
                                    </p:set>
                                    <p:animEffect transition="in" filter="slide(fromBottom)">
                                      <p:cBhvr>
                                        <p:cTn id="17" dur="500"/>
                                        <p:tgtEl>
                                          <p:spTgt spid="37911"/>
                                        </p:tgtEl>
                                      </p:cBhvr>
                                    </p:animEffect>
                                  </p:childTnLst>
                                </p:cTn>
                              </p:par>
                            </p:childTnLst>
                          </p:cTn>
                        </p:par>
                        <p:par>
                          <p:cTn id="18" fill="hold">
                            <p:stCondLst>
                              <p:cond delay="14960"/>
                            </p:stCondLst>
                            <p:childTnLst>
                              <p:par>
                                <p:cTn id="19" presetID="12" presetClass="entr" presetSubtype="4" fill="hold" grpId="0" nodeType="afterEffect">
                                  <p:stCondLst>
                                    <p:cond delay="4500"/>
                                  </p:stCondLst>
                                  <p:childTnLst>
                                    <p:set>
                                      <p:cBhvr>
                                        <p:cTn id="20" dur="1" fill="hold">
                                          <p:stCondLst>
                                            <p:cond delay="0"/>
                                          </p:stCondLst>
                                        </p:cTn>
                                        <p:tgtEl>
                                          <p:spTgt spid="37912"/>
                                        </p:tgtEl>
                                        <p:attrNameLst>
                                          <p:attrName>style.visibility</p:attrName>
                                        </p:attrNameLst>
                                      </p:cBhvr>
                                      <p:to>
                                        <p:strVal val="visible"/>
                                      </p:to>
                                    </p:set>
                                    <p:animEffect transition="in" filter="slide(fromBottom)">
                                      <p:cBhvr>
                                        <p:cTn id="21" dur="500"/>
                                        <p:tgtEl>
                                          <p:spTgt spid="37912"/>
                                        </p:tgtEl>
                                      </p:cBhvr>
                                    </p:animEffect>
                                  </p:childTnLst>
                                </p:cTn>
                              </p:par>
                            </p:childTnLst>
                          </p:cTn>
                        </p:par>
                        <p:par>
                          <p:cTn id="22" fill="hold">
                            <p:stCondLst>
                              <p:cond delay="19960"/>
                            </p:stCondLst>
                            <p:childTnLst>
                              <p:par>
                                <p:cTn id="23" presetID="12" presetClass="entr" presetSubtype="4" fill="hold" grpId="0" nodeType="afterEffect">
                                  <p:stCondLst>
                                    <p:cond delay="4500"/>
                                  </p:stCondLst>
                                  <p:childTnLst>
                                    <p:set>
                                      <p:cBhvr>
                                        <p:cTn id="24" dur="1" fill="hold">
                                          <p:stCondLst>
                                            <p:cond delay="0"/>
                                          </p:stCondLst>
                                        </p:cTn>
                                        <p:tgtEl>
                                          <p:spTgt spid="37913"/>
                                        </p:tgtEl>
                                        <p:attrNameLst>
                                          <p:attrName>style.visibility</p:attrName>
                                        </p:attrNameLst>
                                      </p:cBhvr>
                                      <p:to>
                                        <p:strVal val="visible"/>
                                      </p:to>
                                    </p:set>
                                    <p:animEffect transition="in" filter="slide(fromBottom)">
                                      <p:cBhvr>
                                        <p:cTn id="25" dur="500"/>
                                        <p:tgtEl>
                                          <p:spTgt spid="37913"/>
                                        </p:tgtEl>
                                      </p:cBhvr>
                                    </p:animEffect>
                                  </p:childTnLst>
                                </p:cTn>
                              </p:par>
                            </p:childTnLst>
                          </p:cTn>
                        </p:par>
                        <p:par>
                          <p:cTn id="26" fill="hold">
                            <p:stCondLst>
                              <p:cond delay="24960"/>
                            </p:stCondLst>
                            <p:childTnLst>
                              <p:par>
                                <p:cTn id="27" presetID="1" presetClass="entr" presetSubtype="0" fill="hold" nodeType="afterEffect">
                                  <p:stCondLst>
                                    <p:cond delay="50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996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3096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3096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3196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3196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296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296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396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396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496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496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596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596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696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696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796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796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3896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3896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3996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3996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4096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4096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4196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4196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296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296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396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396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496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496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596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596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696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696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796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796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4896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4896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4996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4996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5096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5096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5196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5196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296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296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396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396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496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496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596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596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696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696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796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796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5896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5896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5996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910" grpId="0" animBg="1"/>
      <p:bldP spid="37911" grpId="0" animBg="1"/>
      <p:bldP spid="37912" grpId="0" animBg="1"/>
      <p:bldP spid="3791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Quelle est la consommation d’eau moyenne par jour d’un français ?</a:t>
            </a:r>
          </a:p>
        </p:txBody>
      </p:sp>
      <p:sp>
        <p:nvSpPr>
          <p:cNvPr id="6349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654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t>
            </a:r>
            <a:r>
              <a:rPr lang="en-US">
                <a:solidFill>
                  <a:schemeClr val="bg1"/>
                </a:solidFill>
                <a:latin typeface="Bliss Light" pitchFamily="2" charset="0"/>
              </a:rPr>
              <a:t>100 L ( 11 packs d’eau d’1,5L)</a:t>
            </a:r>
            <a:endParaRPr lang="fr-FR">
              <a:solidFill>
                <a:schemeClr val="bg1"/>
              </a:solidFill>
              <a:latin typeface="Bliss Light" pitchFamily="2" charset="0"/>
            </a:endParaRPr>
          </a:p>
        </p:txBody>
      </p:sp>
      <p:sp>
        <p:nvSpPr>
          <p:cNvPr id="36887" name="AutoShape 23"/>
          <p:cNvSpPr>
            <a:spLocks noChangeArrowheads="1"/>
          </p:cNvSpPr>
          <p:nvPr/>
        </p:nvSpPr>
        <p:spPr bwMode="auto">
          <a:xfrm>
            <a:off x="446088" y="3294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- 150 L (le contenu d’une baignoire)</a:t>
            </a:r>
          </a:p>
        </p:txBody>
      </p:sp>
      <p:sp>
        <p:nvSpPr>
          <p:cNvPr id="36889" name="AutoShape 25"/>
          <p:cNvSpPr>
            <a:spLocks noChangeArrowheads="1"/>
          </p:cNvSpPr>
          <p:nvPr/>
        </p:nvSpPr>
        <p:spPr bwMode="auto">
          <a:xfrm>
            <a:off x="446088" y="38909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200 L (un robinet d’eau ouvert pendant 30 minutes)</a:t>
            </a:r>
          </a:p>
        </p:txBody>
      </p:sp>
      <p:pic>
        <p:nvPicPr>
          <p:cNvPr id="4" name="Image 3"/>
          <p:cNvPicPr>
            <a:picLocks noChangeAspect="1"/>
          </p:cNvPicPr>
          <p:nvPr/>
        </p:nvPicPr>
        <p:blipFill>
          <a:blip r:embed="rId2"/>
          <a:srcRect/>
          <a:stretch>
            <a:fillRect/>
          </a:stretch>
        </p:blipFill>
        <p:spPr bwMode="auto">
          <a:xfrm>
            <a:off x="7521575"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406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406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6388"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6388"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708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8788"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45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22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4500"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70850"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30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99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9263"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35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3512" name="Picture 8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3513" name="Picture 8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3514" name="Picture 8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24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524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824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124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424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424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524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524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624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624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724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724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824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824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924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924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024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024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124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124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224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224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324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324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424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424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524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524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624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624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724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724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824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824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924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Combien de litre d'eau gaspillé par heure une chasse d'eau qui fuit représente-t-elle ?</a:t>
            </a:r>
          </a:p>
        </p:txBody>
      </p:sp>
      <p:sp>
        <p:nvSpPr>
          <p:cNvPr id="6451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39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9368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 L</a:t>
            </a:r>
            <a:r>
              <a:rPr lang="fr-FR"/>
              <a:t> </a:t>
            </a:r>
          </a:p>
        </p:txBody>
      </p:sp>
      <p:sp>
        <p:nvSpPr>
          <p:cNvPr id="36887" name="AutoShape 23"/>
          <p:cNvSpPr>
            <a:spLocks noChangeArrowheads="1"/>
          </p:cNvSpPr>
          <p:nvPr/>
        </p:nvSpPr>
        <p:spPr bwMode="auto">
          <a:xfrm>
            <a:off x="446088" y="3565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- 25 L </a:t>
            </a:r>
          </a:p>
        </p:txBody>
      </p:sp>
      <p:sp>
        <p:nvSpPr>
          <p:cNvPr id="36889" name="AutoShape 25"/>
          <p:cNvSpPr>
            <a:spLocks noChangeArrowheads="1"/>
          </p:cNvSpPr>
          <p:nvPr/>
        </p:nvSpPr>
        <p:spPr bwMode="auto">
          <a:xfrm>
            <a:off x="446088" y="41624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- 60 L</a:t>
            </a:r>
          </a:p>
        </p:txBody>
      </p:sp>
      <p:pic>
        <p:nvPicPr>
          <p:cNvPr id="64519" name="Picture 46" descr="fuite"/>
          <p:cNvPicPr>
            <a:picLocks noChangeAspect="1" noChangeArrowheads="1"/>
          </p:cNvPicPr>
          <p:nvPr/>
        </p:nvPicPr>
        <p:blipFill>
          <a:blip r:embed="rId2"/>
          <a:srcRect/>
          <a:stretch>
            <a:fillRect/>
          </a:stretch>
        </p:blipFill>
        <p:spPr bwMode="auto">
          <a:xfrm>
            <a:off x="8015288" y="214313"/>
            <a:ext cx="898525"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19988" y="4803775"/>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9263"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7200" y="56546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291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0688"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2913" y="56578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9263" y="56546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1488"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8313"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7675" y="56626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196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4537" name="Picture 64"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4538" name="Picture 65"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4539" name="Picture 66"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00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600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900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200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50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50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60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60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70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70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80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80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90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90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00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00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10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10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20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20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30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30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40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40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50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50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60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60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70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70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80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80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90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90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00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800" b="1" smtClean="0"/>
              <a:t>En France, quelle est la proportion d’eau gaspillée qui revient au milieu naturel sans même être passé par le consommateur ?</a:t>
            </a:r>
            <a:r>
              <a:rPr lang="fr-FR" smtClean="0"/>
              <a:t> </a:t>
            </a:r>
          </a:p>
        </p:txBody>
      </p:sp>
      <p:sp>
        <p:nvSpPr>
          <p:cNvPr id="6553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40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 de l’eau potable</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20% de l’eau potable</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30% de l’eau potable</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40% de l’eau potable</a:t>
            </a:r>
          </a:p>
        </p:txBody>
      </p:sp>
      <p:pic>
        <p:nvPicPr>
          <p:cNvPr id="4" name="Image 3"/>
          <p:cNvPicPr>
            <a:picLocks noChangeAspect="1"/>
          </p:cNvPicPr>
          <p:nvPr/>
        </p:nvPicPr>
        <p:blipFill>
          <a:blip r:embed="rId2"/>
          <a:srcRect/>
          <a:stretch>
            <a:fillRect/>
          </a:stretch>
        </p:blipFill>
        <p:spPr bwMode="auto">
          <a:xfrm>
            <a:off x="7537450" y="477837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86725"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94663" y="56292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8037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58150"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80375" y="56324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86725" y="56292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08950"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05775"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85138"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9942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5561"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5562"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5563"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20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820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170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520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870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170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170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27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270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370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370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470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470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570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570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670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670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770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770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870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870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970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970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070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070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170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170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270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270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370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370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470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470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570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570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670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Combien de tonnes de déchets sont produits chaque seconde en France ?</a:t>
            </a:r>
          </a:p>
        </p:txBody>
      </p:sp>
      <p:sp>
        <p:nvSpPr>
          <p:cNvPr id="665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41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93687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 tonne (le poids d’une Twingo)</a:t>
            </a:r>
          </a:p>
        </p:txBody>
      </p:sp>
      <p:sp>
        <p:nvSpPr>
          <p:cNvPr id="36887" name="AutoShape 23"/>
          <p:cNvSpPr>
            <a:spLocks noChangeArrowheads="1"/>
          </p:cNvSpPr>
          <p:nvPr/>
        </p:nvSpPr>
        <p:spPr bwMode="auto">
          <a:xfrm>
            <a:off x="446088" y="35655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- 28 tonnes (le poids d’une baleine)</a:t>
            </a:r>
          </a:p>
        </p:txBody>
      </p:sp>
      <p:sp>
        <p:nvSpPr>
          <p:cNvPr id="36889" name="AutoShape 25"/>
          <p:cNvSpPr>
            <a:spLocks noChangeArrowheads="1"/>
          </p:cNvSpPr>
          <p:nvPr/>
        </p:nvSpPr>
        <p:spPr bwMode="auto">
          <a:xfrm>
            <a:off x="446088" y="41624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- 50 tonnes (le poids d’une grue de chantier)</a:t>
            </a:r>
            <a:r>
              <a:rPr lang="fr-FR"/>
              <a:t> </a:t>
            </a:r>
          </a:p>
        </p:txBody>
      </p:sp>
      <p:pic>
        <p:nvPicPr>
          <p:cNvPr id="4" name="Image 3"/>
          <p:cNvPicPr>
            <a:picLocks noChangeAspect="1"/>
          </p:cNvPicPr>
          <p:nvPr/>
        </p:nvPicPr>
        <p:blipFill>
          <a:blip r:embed="rId2"/>
          <a:srcRect/>
          <a:stretch>
            <a:fillRect/>
          </a:stretch>
        </p:blipFill>
        <p:spPr bwMode="auto">
          <a:xfrm>
            <a:off x="7519988" y="4803775"/>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9263"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7200" y="56546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291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0688"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2913" y="56578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9263" y="56546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1488"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8313"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7675" y="56626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196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6584" name="Picture 64"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6585" name="Picture 65"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6586" name="Picture 66"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36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536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836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136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43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43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53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53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63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63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73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73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83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83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193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193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03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03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13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13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23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23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33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33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43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43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53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53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63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63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73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73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83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83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293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Associez les bonnes durées de vie aux déchets correspondants lorsqu’ils sont abandonnés dans la nature :</a:t>
            </a:r>
            <a:r>
              <a:rPr lang="fr-FR" sz="3200" smtClean="0"/>
              <a:t> </a:t>
            </a:r>
          </a:p>
        </p:txBody>
      </p:sp>
      <p:sp>
        <p:nvSpPr>
          <p:cNvPr id="6758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42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7605"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7606"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7607"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67674" name="Group 90"/>
          <p:cNvGraphicFramePr>
            <a:graphicFrameLocks noGrp="1"/>
          </p:cNvGraphicFramePr>
          <p:nvPr/>
        </p:nvGraphicFramePr>
        <p:xfrm>
          <a:off x="354013" y="2287588"/>
          <a:ext cx="8361362" cy="2378075"/>
        </p:xfrm>
        <a:graphic>
          <a:graphicData uri="http://schemas.openxmlformats.org/drawingml/2006/table">
            <a:tbl>
              <a:tblPr/>
              <a:tblGrid>
                <a:gridCol w="4181475"/>
                <a:gridCol w="4179887"/>
              </a:tblGrid>
              <a:tr h="2746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Déchets</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Durée de vie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A - Chewing-gum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  - 2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B - Couche de bébé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2 -  5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C - Cartouche d’ancre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3 – 400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 – Briquet en plastique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4 – 450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E – Mégot de cigarette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cap="flat">
                      <a:noFill/>
                    </a:lnB>
                    <a:lnTlToBr>
                      <a:noFill/>
                    </a:lnTlToBr>
                    <a:lnBlToTr>
                      <a:noFill/>
                    </a:lnBlToTr>
                    <a:solidFill>
                      <a:srgbClr val="F2F2F2"/>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5 – 1000 ans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cap="flat">
                      <a:noFill/>
                    </a:lnB>
                    <a:lnTlToBr>
                      <a:noFill/>
                    </a:lnTlToBr>
                    <a:lnBlToTr>
                      <a:noFill/>
                    </a:lnBlToTr>
                    <a:solidFill>
                      <a:srgbClr val="F2F2F2"/>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600"/>
                            </p:stCondLst>
                            <p:childTnLst>
                              <p:par>
                                <p:cTn id="11" presetID="1" presetClass="entr" presetSubtype="0" fill="hold" nodeType="afterEffect">
                                  <p:stCondLst>
                                    <p:cond delay="3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66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6600"/>
                            </p:stCondLst>
                            <p:childTnLst>
                              <p:par>
                                <p:cTn id="17" presetID="1" presetClass="exit" presetSubtype="0" fill="hold" grpId="1" nodeType="afterEffect">
                                  <p:stCondLst>
                                    <p:cond delay="100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760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7600"/>
                            </p:stCondLst>
                            <p:childTnLst>
                              <p:par>
                                <p:cTn id="23" presetID="1" presetClass="exit" presetSubtype="0" fill="hold" grpId="1" nodeType="afterEffect">
                                  <p:stCondLst>
                                    <p:cond delay="100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860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8600"/>
                            </p:stCondLst>
                            <p:childTnLst>
                              <p:par>
                                <p:cTn id="29" presetID="1" presetClass="exit" presetSubtype="0" fill="hold" grpId="1" nodeType="afterEffect">
                                  <p:stCondLst>
                                    <p:cond delay="1000"/>
                                  </p:stCondLst>
                                  <p:childTnLst>
                                    <p:set>
                                      <p:cBhvr>
                                        <p:cTn id="30" dur="1" fill="hold">
                                          <p:stCondLst>
                                            <p:cond delay="0"/>
                                          </p:stCondLst>
                                        </p:cTn>
                                        <p:tgtEl>
                                          <p:spTgt spid="7"/>
                                        </p:tgtEl>
                                        <p:attrNameLst>
                                          <p:attrName>style.visibility</p:attrName>
                                        </p:attrNameLst>
                                      </p:cBhvr>
                                      <p:to>
                                        <p:strVal val="hidden"/>
                                      </p:to>
                                    </p:set>
                                  </p:childTnLst>
                                </p:cTn>
                              </p:par>
                            </p:childTnLst>
                          </p:cTn>
                        </p:par>
                        <p:par>
                          <p:cTn id="31" fill="hold">
                            <p:stCondLst>
                              <p:cond delay="9600"/>
                            </p:stCondLst>
                            <p:childTnLst>
                              <p:par>
                                <p:cTn id="32" presetID="1"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9600"/>
                            </p:stCondLst>
                            <p:childTnLst>
                              <p:par>
                                <p:cTn id="35" presetID="1" presetClass="exit" presetSubtype="0" fill="hold" grpId="1" nodeType="afterEffect">
                                  <p:stCondLst>
                                    <p:cond delay="10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p:stCondLst>
                              <p:cond delay="10600"/>
                            </p:stCondLst>
                            <p:childTnLst>
                              <p:par>
                                <p:cTn id="38" presetID="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10600"/>
                            </p:stCondLst>
                            <p:childTnLst>
                              <p:par>
                                <p:cTn id="41" presetID="1" presetClass="exit" presetSubtype="0" fill="hold" grpId="1" nodeType="afterEffect">
                                  <p:stCondLst>
                                    <p:cond delay="1000"/>
                                  </p:stCondLst>
                                  <p:childTnLst>
                                    <p:set>
                                      <p:cBhvr>
                                        <p:cTn id="42" dur="1" fill="hold">
                                          <p:stCondLst>
                                            <p:cond delay="0"/>
                                          </p:stCondLst>
                                        </p:cTn>
                                        <p:tgtEl>
                                          <p:spTgt spid="9"/>
                                        </p:tgtEl>
                                        <p:attrNameLst>
                                          <p:attrName>style.visibility</p:attrName>
                                        </p:attrNameLst>
                                      </p:cBhvr>
                                      <p:to>
                                        <p:strVal val="hidden"/>
                                      </p:to>
                                    </p:set>
                                  </p:childTnLst>
                                </p:cTn>
                              </p:par>
                            </p:childTnLst>
                          </p:cTn>
                        </p:par>
                        <p:par>
                          <p:cTn id="43" fill="hold">
                            <p:stCondLst>
                              <p:cond delay="11600"/>
                            </p:stCondLst>
                            <p:childTnLst>
                              <p:par>
                                <p:cTn id="44" presetID="1"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p:stCondLst>
                              <p:cond delay="11600"/>
                            </p:stCondLst>
                            <p:childTnLst>
                              <p:par>
                                <p:cTn id="47" presetID="1" presetClass="exit" presetSubtype="0" fill="hold" grpId="1" nodeType="afterEffect">
                                  <p:stCondLst>
                                    <p:cond delay="1000"/>
                                  </p:stCondLst>
                                  <p:childTnLst>
                                    <p:set>
                                      <p:cBhvr>
                                        <p:cTn id="48" dur="1" fill="hold">
                                          <p:stCondLst>
                                            <p:cond delay="0"/>
                                          </p:stCondLst>
                                        </p:cTn>
                                        <p:tgtEl>
                                          <p:spTgt spid="10"/>
                                        </p:tgtEl>
                                        <p:attrNameLst>
                                          <p:attrName>style.visibility</p:attrName>
                                        </p:attrNameLst>
                                      </p:cBhvr>
                                      <p:to>
                                        <p:strVal val="hidden"/>
                                      </p:to>
                                    </p:set>
                                  </p:childTnLst>
                                </p:cTn>
                              </p:par>
                            </p:childTnLst>
                          </p:cTn>
                        </p:par>
                        <p:par>
                          <p:cTn id="49" fill="hold">
                            <p:stCondLst>
                              <p:cond delay="126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12600"/>
                            </p:stCondLst>
                            <p:childTnLst>
                              <p:par>
                                <p:cTn id="53" presetID="1" presetClass="exit" presetSubtype="0" fill="hold" grpId="1" nodeType="afterEffect">
                                  <p:stCondLst>
                                    <p:cond delay="1000"/>
                                  </p:stCondLst>
                                  <p:childTnLst>
                                    <p:set>
                                      <p:cBhvr>
                                        <p:cTn id="54" dur="1" fill="hold">
                                          <p:stCondLst>
                                            <p:cond delay="0"/>
                                          </p:stCondLst>
                                        </p:cTn>
                                        <p:tgtEl>
                                          <p:spTgt spid="11"/>
                                        </p:tgtEl>
                                        <p:attrNameLst>
                                          <p:attrName>style.visibility</p:attrName>
                                        </p:attrNameLst>
                                      </p:cBhvr>
                                      <p:to>
                                        <p:strVal val="hidden"/>
                                      </p:to>
                                    </p:set>
                                  </p:childTnLst>
                                </p:cTn>
                              </p:par>
                            </p:childTnLst>
                          </p:cTn>
                        </p:par>
                        <p:par>
                          <p:cTn id="55" fill="hold">
                            <p:stCondLst>
                              <p:cond delay="13600"/>
                            </p:stCondLst>
                            <p:childTnLst>
                              <p:par>
                                <p:cTn id="56" presetID="1"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13600"/>
                            </p:stCondLst>
                            <p:childTnLst>
                              <p:par>
                                <p:cTn id="59" presetID="1" presetClass="exit" presetSubtype="0" fill="hold" grpId="1" nodeType="afterEffect">
                                  <p:stCondLst>
                                    <p:cond delay="1000"/>
                                  </p:stCondLst>
                                  <p:childTnLst>
                                    <p:set>
                                      <p:cBhvr>
                                        <p:cTn id="60" dur="1" fill="hold">
                                          <p:stCondLst>
                                            <p:cond delay="0"/>
                                          </p:stCondLst>
                                        </p:cTn>
                                        <p:tgtEl>
                                          <p:spTgt spid="12"/>
                                        </p:tgtEl>
                                        <p:attrNameLst>
                                          <p:attrName>style.visibility</p:attrName>
                                        </p:attrNameLst>
                                      </p:cBhvr>
                                      <p:to>
                                        <p:strVal val="hidden"/>
                                      </p:to>
                                    </p:set>
                                  </p:childTnLst>
                                </p:cTn>
                              </p:par>
                            </p:childTnLst>
                          </p:cTn>
                        </p:par>
                        <p:par>
                          <p:cTn id="61" fill="hold">
                            <p:stCondLst>
                              <p:cond delay="14600"/>
                            </p:stCondLst>
                            <p:childTnLst>
                              <p:par>
                                <p:cTn id="62" presetID="1"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par>
                          <p:cTn id="64" fill="hold">
                            <p:stCondLst>
                              <p:cond delay="14600"/>
                            </p:stCondLst>
                            <p:childTnLst>
                              <p:par>
                                <p:cTn id="65" presetID="1" presetClass="exit" presetSubtype="0" fill="hold" grpId="1" nodeType="afterEffect">
                                  <p:stCondLst>
                                    <p:cond delay="100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p:stCondLst>
                              <p:cond delay="15600"/>
                            </p:stCondLst>
                            <p:childTnLst>
                              <p:par>
                                <p:cTn id="68" presetID="1"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par>
                          <p:cTn id="70" fill="hold">
                            <p:stCondLst>
                              <p:cond delay="15600"/>
                            </p:stCondLst>
                            <p:childTnLst>
                              <p:par>
                                <p:cTn id="71" presetID="1" presetClass="exit" presetSubtype="0" fill="hold" grpId="1" nodeType="afterEffect">
                                  <p:stCondLst>
                                    <p:cond delay="1000"/>
                                  </p:stCondLst>
                                  <p:childTnLst>
                                    <p:set>
                                      <p:cBhvr>
                                        <p:cTn id="72" dur="1" fill="hold">
                                          <p:stCondLst>
                                            <p:cond delay="0"/>
                                          </p:stCondLst>
                                        </p:cTn>
                                        <p:tgtEl>
                                          <p:spTgt spid="14"/>
                                        </p:tgtEl>
                                        <p:attrNameLst>
                                          <p:attrName>style.visibility</p:attrName>
                                        </p:attrNameLst>
                                      </p:cBhvr>
                                      <p:to>
                                        <p:strVal val="hidden"/>
                                      </p:to>
                                    </p:set>
                                  </p:childTnLst>
                                </p:cTn>
                              </p:par>
                            </p:childTnLst>
                          </p:cTn>
                        </p:par>
                        <p:par>
                          <p:cTn id="73" fill="hold">
                            <p:stCondLst>
                              <p:cond delay="16600"/>
                            </p:stCondLst>
                            <p:childTnLst>
                              <p:par>
                                <p:cTn id="74" presetID="1"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childTnLst>
                          </p:cTn>
                        </p:par>
                        <p:par>
                          <p:cTn id="76" fill="hold">
                            <p:stCondLst>
                              <p:cond delay="16600"/>
                            </p:stCondLst>
                            <p:childTnLst>
                              <p:par>
                                <p:cTn id="77" presetID="1" presetClass="exit" presetSubtype="0" fill="hold" grpId="1" nodeType="afterEffect">
                                  <p:stCondLst>
                                    <p:cond delay="1000"/>
                                  </p:stCondLst>
                                  <p:childTnLst>
                                    <p:set>
                                      <p:cBhvr>
                                        <p:cTn id="78" dur="1" fill="hold">
                                          <p:stCondLst>
                                            <p:cond delay="0"/>
                                          </p:stCondLst>
                                        </p:cTn>
                                        <p:tgtEl>
                                          <p:spTgt spid="15"/>
                                        </p:tgtEl>
                                        <p:attrNameLst>
                                          <p:attrName>style.visibility</p:attrName>
                                        </p:attrNameLst>
                                      </p:cBhvr>
                                      <p:to>
                                        <p:strVal val="hidden"/>
                                      </p:to>
                                    </p:set>
                                  </p:childTnLst>
                                </p:cTn>
                              </p:par>
                            </p:childTnLst>
                          </p:cTn>
                        </p:par>
                        <p:par>
                          <p:cTn id="79" fill="hold">
                            <p:stCondLst>
                              <p:cond delay="17600"/>
                            </p:stCondLst>
                            <p:childTnLst>
                              <p:par>
                                <p:cTn id="80" presetID="1"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childTnLst>
                          </p:cTn>
                        </p:par>
                        <p:par>
                          <p:cTn id="82" fill="hold">
                            <p:stCondLst>
                              <p:cond delay="17600"/>
                            </p:stCondLst>
                            <p:childTnLst>
                              <p:par>
                                <p:cTn id="83" presetID="1" presetClass="exit" presetSubtype="0" fill="hold" grpId="1" nodeType="afterEffect">
                                  <p:stCondLst>
                                    <p:cond delay="1000"/>
                                  </p:stCondLst>
                                  <p:childTnLst>
                                    <p:set>
                                      <p:cBhvr>
                                        <p:cTn id="84" dur="1" fill="hold">
                                          <p:stCondLst>
                                            <p:cond delay="0"/>
                                          </p:stCondLst>
                                        </p:cTn>
                                        <p:tgtEl>
                                          <p:spTgt spid="16"/>
                                        </p:tgtEl>
                                        <p:attrNameLst>
                                          <p:attrName>style.visibility</p:attrName>
                                        </p:attrNameLst>
                                      </p:cBhvr>
                                      <p:to>
                                        <p:strVal val="hidden"/>
                                      </p:to>
                                    </p:set>
                                  </p:childTnLst>
                                </p:cTn>
                              </p:par>
                            </p:childTnLst>
                          </p:cTn>
                        </p:par>
                        <p:par>
                          <p:cTn id="85" fill="hold">
                            <p:stCondLst>
                              <p:cond delay="18600"/>
                            </p:stCondLst>
                            <p:childTnLst>
                              <p:par>
                                <p:cTn id="86" presetID="1"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par>
                          <p:cTn id="88" fill="hold">
                            <p:stCondLst>
                              <p:cond delay="18600"/>
                            </p:stCondLst>
                            <p:childTnLst>
                              <p:par>
                                <p:cTn id="89" presetID="1" presetClass="exit" presetSubtype="0" fill="hold" grpId="1" nodeType="afterEffect">
                                  <p:stCondLst>
                                    <p:cond delay="1000"/>
                                  </p:stCondLst>
                                  <p:childTnLst>
                                    <p:set>
                                      <p:cBhvr>
                                        <p:cTn id="90" dur="1" fill="hold">
                                          <p:stCondLst>
                                            <p:cond delay="0"/>
                                          </p:stCondLst>
                                        </p:cTn>
                                        <p:tgtEl>
                                          <p:spTgt spid="17"/>
                                        </p:tgtEl>
                                        <p:attrNameLst>
                                          <p:attrName>style.visibility</p:attrName>
                                        </p:attrNameLst>
                                      </p:cBhvr>
                                      <p:to>
                                        <p:strVal val="hidden"/>
                                      </p:to>
                                    </p:set>
                                  </p:childTnLst>
                                </p:cTn>
                              </p:par>
                            </p:childTnLst>
                          </p:cTn>
                        </p:par>
                        <p:par>
                          <p:cTn id="91" fill="hold">
                            <p:stCondLst>
                              <p:cond delay="19600"/>
                            </p:stCondLst>
                            <p:childTnLst>
                              <p:par>
                                <p:cTn id="92" presetID="1" presetClass="entr" presetSubtype="0"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childTnLst>
                                </p:cTn>
                              </p:par>
                            </p:childTnLst>
                          </p:cTn>
                        </p:par>
                        <p:par>
                          <p:cTn id="94" fill="hold">
                            <p:stCondLst>
                              <p:cond delay="19600"/>
                            </p:stCondLst>
                            <p:childTnLst>
                              <p:par>
                                <p:cTn id="95" presetID="1" presetClass="exit" presetSubtype="0" fill="hold" grpId="1" nodeType="afterEffect">
                                  <p:stCondLst>
                                    <p:cond delay="1000"/>
                                  </p:stCondLst>
                                  <p:childTnLst>
                                    <p:set>
                                      <p:cBhvr>
                                        <p:cTn id="96" dur="1" fill="hold">
                                          <p:stCondLst>
                                            <p:cond delay="0"/>
                                          </p:stCondLst>
                                        </p:cTn>
                                        <p:tgtEl>
                                          <p:spTgt spid="18"/>
                                        </p:tgtEl>
                                        <p:attrNameLst>
                                          <p:attrName>style.visibility</p:attrName>
                                        </p:attrNameLst>
                                      </p:cBhvr>
                                      <p:to>
                                        <p:strVal val="hidden"/>
                                      </p:to>
                                    </p:set>
                                  </p:childTnLst>
                                </p:cTn>
                              </p:par>
                            </p:childTnLst>
                          </p:cTn>
                        </p:par>
                        <p:par>
                          <p:cTn id="97" fill="hold">
                            <p:stCondLst>
                              <p:cond delay="20600"/>
                            </p:stCondLst>
                            <p:childTnLst>
                              <p:par>
                                <p:cTn id="98" presetID="1" presetClass="entr" presetSubtype="0" fill="hold" grpId="0" nodeType="after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par>
                          <p:cTn id="100" fill="hold">
                            <p:stCondLst>
                              <p:cond delay="20600"/>
                            </p:stCondLst>
                            <p:childTnLst>
                              <p:par>
                                <p:cTn id="101" presetID="1" presetClass="exit" presetSubtype="0" fill="hold" grpId="1" nodeType="afterEffect">
                                  <p:stCondLst>
                                    <p:cond delay="1000"/>
                                  </p:stCondLst>
                                  <p:childTnLst>
                                    <p:set>
                                      <p:cBhvr>
                                        <p:cTn id="102" dur="1" fill="hold">
                                          <p:stCondLst>
                                            <p:cond delay="0"/>
                                          </p:stCondLst>
                                        </p:cTn>
                                        <p:tgtEl>
                                          <p:spTgt spid="3"/>
                                        </p:tgtEl>
                                        <p:attrNameLst>
                                          <p:attrName>style.visibility</p:attrName>
                                        </p:attrNameLst>
                                      </p:cBhvr>
                                      <p:to>
                                        <p:strVal val="hidden"/>
                                      </p:to>
                                    </p:set>
                                  </p:childTnLst>
                                </p:cTn>
                              </p:par>
                            </p:childTnLst>
                          </p:cTn>
                        </p:par>
                        <p:par>
                          <p:cTn id="103" fill="hold">
                            <p:stCondLst>
                              <p:cond delay="21600"/>
                            </p:stCondLst>
                            <p:childTnLst>
                              <p:par>
                                <p:cTn id="104" presetID="1" presetClass="entr" presetSubtype="0"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800" b="1" smtClean="0"/>
              <a:t>Associez ces consommations d'eau domestique (en litre /personne/jour) avec les pays/continents qui correspondent :</a:t>
            </a:r>
            <a:r>
              <a:rPr lang="fr-FR" sz="3200" smtClean="0"/>
              <a:t> </a:t>
            </a:r>
          </a:p>
        </p:txBody>
      </p:sp>
      <p:sp>
        <p:nvSpPr>
          <p:cNvPr id="6861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Environnement – Question 43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8629"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8630"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8631"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68688" name="Group 80"/>
          <p:cNvGraphicFramePr>
            <a:graphicFrameLocks noGrp="1"/>
          </p:cNvGraphicFramePr>
          <p:nvPr/>
        </p:nvGraphicFramePr>
        <p:xfrm>
          <a:off x="266700" y="2362200"/>
          <a:ext cx="8661400" cy="1981200"/>
        </p:xfrm>
        <a:graphic>
          <a:graphicData uri="http://schemas.openxmlformats.org/drawingml/2006/table">
            <a:tbl>
              <a:tblPr/>
              <a:tblGrid>
                <a:gridCol w="4330700"/>
                <a:gridCol w="4330700"/>
              </a:tblGrid>
              <a:tr h="2746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Consommation d’eau domestique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ea typeface="Times New Roman" pitchFamily="18" charset="0"/>
                          <a:cs typeface="Arial" charset="0"/>
                        </a:rPr>
                        <a:t>Pays</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A – 250 L / personne / jour</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 – Afrique Sub-saharienne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B – 160 L/ personne / jour</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2 – Etats-Unis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C – 50 L par personne / jour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3 – France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D – 10 L / personne / jour </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4 – Asie</a:t>
                      </a:r>
                      <a:endParaRPr kumimoji="0" lang="fr-FR" sz="32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080"/>
                            </p:stCondLst>
                            <p:childTnLst>
                              <p:par>
                                <p:cTn id="11" presetID="1" presetClass="entr" presetSubtype="0" fill="hold" nodeType="afterEffect">
                                  <p:stCondLst>
                                    <p:cond delay="3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708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7080"/>
                            </p:stCondLst>
                            <p:childTnLst>
                              <p:par>
                                <p:cTn id="17" presetID="1" presetClass="exit" presetSubtype="0" fill="hold" grpId="1" nodeType="afterEffect">
                                  <p:stCondLst>
                                    <p:cond delay="100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808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8080"/>
                            </p:stCondLst>
                            <p:childTnLst>
                              <p:par>
                                <p:cTn id="23" presetID="1" presetClass="exit" presetSubtype="0" fill="hold" grpId="1" nodeType="afterEffect">
                                  <p:stCondLst>
                                    <p:cond delay="100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908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9080"/>
                            </p:stCondLst>
                            <p:childTnLst>
                              <p:par>
                                <p:cTn id="29" presetID="1" presetClass="exit" presetSubtype="0" fill="hold" grpId="1" nodeType="afterEffect">
                                  <p:stCondLst>
                                    <p:cond delay="1000"/>
                                  </p:stCondLst>
                                  <p:childTnLst>
                                    <p:set>
                                      <p:cBhvr>
                                        <p:cTn id="30" dur="1" fill="hold">
                                          <p:stCondLst>
                                            <p:cond delay="0"/>
                                          </p:stCondLst>
                                        </p:cTn>
                                        <p:tgtEl>
                                          <p:spTgt spid="7"/>
                                        </p:tgtEl>
                                        <p:attrNameLst>
                                          <p:attrName>style.visibility</p:attrName>
                                        </p:attrNameLst>
                                      </p:cBhvr>
                                      <p:to>
                                        <p:strVal val="hidden"/>
                                      </p:to>
                                    </p:set>
                                  </p:childTnLst>
                                </p:cTn>
                              </p:par>
                            </p:childTnLst>
                          </p:cTn>
                        </p:par>
                        <p:par>
                          <p:cTn id="31" fill="hold">
                            <p:stCondLst>
                              <p:cond delay="10080"/>
                            </p:stCondLst>
                            <p:childTnLst>
                              <p:par>
                                <p:cTn id="32" presetID="1"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10080"/>
                            </p:stCondLst>
                            <p:childTnLst>
                              <p:par>
                                <p:cTn id="35" presetID="1" presetClass="exit" presetSubtype="0" fill="hold" grpId="1" nodeType="afterEffect">
                                  <p:stCondLst>
                                    <p:cond delay="10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p:stCondLst>
                              <p:cond delay="11080"/>
                            </p:stCondLst>
                            <p:childTnLst>
                              <p:par>
                                <p:cTn id="38" presetID="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11080"/>
                            </p:stCondLst>
                            <p:childTnLst>
                              <p:par>
                                <p:cTn id="41" presetID="1" presetClass="exit" presetSubtype="0" fill="hold" grpId="1" nodeType="afterEffect">
                                  <p:stCondLst>
                                    <p:cond delay="1000"/>
                                  </p:stCondLst>
                                  <p:childTnLst>
                                    <p:set>
                                      <p:cBhvr>
                                        <p:cTn id="42" dur="1" fill="hold">
                                          <p:stCondLst>
                                            <p:cond delay="0"/>
                                          </p:stCondLst>
                                        </p:cTn>
                                        <p:tgtEl>
                                          <p:spTgt spid="9"/>
                                        </p:tgtEl>
                                        <p:attrNameLst>
                                          <p:attrName>style.visibility</p:attrName>
                                        </p:attrNameLst>
                                      </p:cBhvr>
                                      <p:to>
                                        <p:strVal val="hidden"/>
                                      </p:to>
                                    </p:set>
                                  </p:childTnLst>
                                </p:cTn>
                              </p:par>
                            </p:childTnLst>
                          </p:cTn>
                        </p:par>
                        <p:par>
                          <p:cTn id="43" fill="hold">
                            <p:stCondLst>
                              <p:cond delay="12080"/>
                            </p:stCondLst>
                            <p:childTnLst>
                              <p:par>
                                <p:cTn id="44" presetID="1"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p:stCondLst>
                              <p:cond delay="12080"/>
                            </p:stCondLst>
                            <p:childTnLst>
                              <p:par>
                                <p:cTn id="47" presetID="1" presetClass="exit" presetSubtype="0" fill="hold" grpId="1" nodeType="afterEffect">
                                  <p:stCondLst>
                                    <p:cond delay="1000"/>
                                  </p:stCondLst>
                                  <p:childTnLst>
                                    <p:set>
                                      <p:cBhvr>
                                        <p:cTn id="48" dur="1" fill="hold">
                                          <p:stCondLst>
                                            <p:cond delay="0"/>
                                          </p:stCondLst>
                                        </p:cTn>
                                        <p:tgtEl>
                                          <p:spTgt spid="10"/>
                                        </p:tgtEl>
                                        <p:attrNameLst>
                                          <p:attrName>style.visibility</p:attrName>
                                        </p:attrNameLst>
                                      </p:cBhvr>
                                      <p:to>
                                        <p:strVal val="hidden"/>
                                      </p:to>
                                    </p:set>
                                  </p:childTnLst>
                                </p:cTn>
                              </p:par>
                            </p:childTnLst>
                          </p:cTn>
                        </p:par>
                        <p:par>
                          <p:cTn id="49" fill="hold">
                            <p:stCondLst>
                              <p:cond delay="1308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13080"/>
                            </p:stCondLst>
                            <p:childTnLst>
                              <p:par>
                                <p:cTn id="53" presetID="1" presetClass="exit" presetSubtype="0" fill="hold" grpId="1" nodeType="afterEffect">
                                  <p:stCondLst>
                                    <p:cond delay="1000"/>
                                  </p:stCondLst>
                                  <p:childTnLst>
                                    <p:set>
                                      <p:cBhvr>
                                        <p:cTn id="54" dur="1" fill="hold">
                                          <p:stCondLst>
                                            <p:cond delay="0"/>
                                          </p:stCondLst>
                                        </p:cTn>
                                        <p:tgtEl>
                                          <p:spTgt spid="11"/>
                                        </p:tgtEl>
                                        <p:attrNameLst>
                                          <p:attrName>style.visibility</p:attrName>
                                        </p:attrNameLst>
                                      </p:cBhvr>
                                      <p:to>
                                        <p:strVal val="hidden"/>
                                      </p:to>
                                    </p:set>
                                  </p:childTnLst>
                                </p:cTn>
                              </p:par>
                            </p:childTnLst>
                          </p:cTn>
                        </p:par>
                        <p:par>
                          <p:cTn id="55" fill="hold">
                            <p:stCondLst>
                              <p:cond delay="14080"/>
                            </p:stCondLst>
                            <p:childTnLst>
                              <p:par>
                                <p:cTn id="56" presetID="1"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14080"/>
                            </p:stCondLst>
                            <p:childTnLst>
                              <p:par>
                                <p:cTn id="59" presetID="1" presetClass="exit" presetSubtype="0" fill="hold" grpId="1" nodeType="afterEffect">
                                  <p:stCondLst>
                                    <p:cond delay="1000"/>
                                  </p:stCondLst>
                                  <p:childTnLst>
                                    <p:set>
                                      <p:cBhvr>
                                        <p:cTn id="60" dur="1" fill="hold">
                                          <p:stCondLst>
                                            <p:cond delay="0"/>
                                          </p:stCondLst>
                                        </p:cTn>
                                        <p:tgtEl>
                                          <p:spTgt spid="12"/>
                                        </p:tgtEl>
                                        <p:attrNameLst>
                                          <p:attrName>style.visibility</p:attrName>
                                        </p:attrNameLst>
                                      </p:cBhvr>
                                      <p:to>
                                        <p:strVal val="hidden"/>
                                      </p:to>
                                    </p:set>
                                  </p:childTnLst>
                                </p:cTn>
                              </p:par>
                            </p:childTnLst>
                          </p:cTn>
                        </p:par>
                        <p:par>
                          <p:cTn id="61" fill="hold">
                            <p:stCondLst>
                              <p:cond delay="15080"/>
                            </p:stCondLst>
                            <p:childTnLst>
                              <p:par>
                                <p:cTn id="62" presetID="1"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par>
                          <p:cTn id="64" fill="hold">
                            <p:stCondLst>
                              <p:cond delay="15080"/>
                            </p:stCondLst>
                            <p:childTnLst>
                              <p:par>
                                <p:cTn id="65" presetID="1" presetClass="exit" presetSubtype="0" fill="hold" grpId="1" nodeType="afterEffect">
                                  <p:stCondLst>
                                    <p:cond delay="100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p:stCondLst>
                              <p:cond delay="16080"/>
                            </p:stCondLst>
                            <p:childTnLst>
                              <p:par>
                                <p:cTn id="68" presetID="1"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par>
                          <p:cTn id="70" fill="hold">
                            <p:stCondLst>
                              <p:cond delay="16080"/>
                            </p:stCondLst>
                            <p:childTnLst>
                              <p:par>
                                <p:cTn id="71" presetID="1" presetClass="exit" presetSubtype="0" fill="hold" grpId="1" nodeType="afterEffect">
                                  <p:stCondLst>
                                    <p:cond delay="1000"/>
                                  </p:stCondLst>
                                  <p:childTnLst>
                                    <p:set>
                                      <p:cBhvr>
                                        <p:cTn id="72" dur="1" fill="hold">
                                          <p:stCondLst>
                                            <p:cond delay="0"/>
                                          </p:stCondLst>
                                        </p:cTn>
                                        <p:tgtEl>
                                          <p:spTgt spid="14"/>
                                        </p:tgtEl>
                                        <p:attrNameLst>
                                          <p:attrName>style.visibility</p:attrName>
                                        </p:attrNameLst>
                                      </p:cBhvr>
                                      <p:to>
                                        <p:strVal val="hidden"/>
                                      </p:to>
                                    </p:set>
                                  </p:childTnLst>
                                </p:cTn>
                              </p:par>
                            </p:childTnLst>
                          </p:cTn>
                        </p:par>
                        <p:par>
                          <p:cTn id="73" fill="hold">
                            <p:stCondLst>
                              <p:cond delay="17080"/>
                            </p:stCondLst>
                            <p:childTnLst>
                              <p:par>
                                <p:cTn id="74" presetID="1"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childTnLst>
                          </p:cTn>
                        </p:par>
                        <p:par>
                          <p:cTn id="76" fill="hold">
                            <p:stCondLst>
                              <p:cond delay="17080"/>
                            </p:stCondLst>
                            <p:childTnLst>
                              <p:par>
                                <p:cTn id="77" presetID="1" presetClass="exit" presetSubtype="0" fill="hold" grpId="1" nodeType="afterEffect">
                                  <p:stCondLst>
                                    <p:cond delay="1000"/>
                                  </p:stCondLst>
                                  <p:childTnLst>
                                    <p:set>
                                      <p:cBhvr>
                                        <p:cTn id="78" dur="1" fill="hold">
                                          <p:stCondLst>
                                            <p:cond delay="0"/>
                                          </p:stCondLst>
                                        </p:cTn>
                                        <p:tgtEl>
                                          <p:spTgt spid="15"/>
                                        </p:tgtEl>
                                        <p:attrNameLst>
                                          <p:attrName>style.visibility</p:attrName>
                                        </p:attrNameLst>
                                      </p:cBhvr>
                                      <p:to>
                                        <p:strVal val="hidden"/>
                                      </p:to>
                                    </p:set>
                                  </p:childTnLst>
                                </p:cTn>
                              </p:par>
                            </p:childTnLst>
                          </p:cTn>
                        </p:par>
                        <p:par>
                          <p:cTn id="79" fill="hold">
                            <p:stCondLst>
                              <p:cond delay="18080"/>
                            </p:stCondLst>
                            <p:childTnLst>
                              <p:par>
                                <p:cTn id="80" presetID="1"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childTnLst>
                          </p:cTn>
                        </p:par>
                        <p:par>
                          <p:cTn id="82" fill="hold">
                            <p:stCondLst>
                              <p:cond delay="18080"/>
                            </p:stCondLst>
                            <p:childTnLst>
                              <p:par>
                                <p:cTn id="83" presetID="1" presetClass="exit" presetSubtype="0" fill="hold" grpId="1" nodeType="afterEffect">
                                  <p:stCondLst>
                                    <p:cond delay="1000"/>
                                  </p:stCondLst>
                                  <p:childTnLst>
                                    <p:set>
                                      <p:cBhvr>
                                        <p:cTn id="84" dur="1" fill="hold">
                                          <p:stCondLst>
                                            <p:cond delay="0"/>
                                          </p:stCondLst>
                                        </p:cTn>
                                        <p:tgtEl>
                                          <p:spTgt spid="16"/>
                                        </p:tgtEl>
                                        <p:attrNameLst>
                                          <p:attrName>style.visibility</p:attrName>
                                        </p:attrNameLst>
                                      </p:cBhvr>
                                      <p:to>
                                        <p:strVal val="hidden"/>
                                      </p:to>
                                    </p:set>
                                  </p:childTnLst>
                                </p:cTn>
                              </p:par>
                            </p:childTnLst>
                          </p:cTn>
                        </p:par>
                        <p:par>
                          <p:cTn id="85" fill="hold">
                            <p:stCondLst>
                              <p:cond delay="19080"/>
                            </p:stCondLst>
                            <p:childTnLst>
                              <p:par>
                                <p:cTn id="86" presetID="1"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par>
                          <p:cTn id="88" fill="hold">
                            <p:stCondLst>
                              <p:cond delay="19080"/>
                            </p:stCondLst>
                            <p:childTnLst>
                              <p:par>
                                <p:cTn id="89" presetID="1" presetClass="exit" presetSubtype="0" fill="hold" grpId="1" nodeType="afterEffect">
                                  <p:stCondLst>
                                    <p:cond delay="1000"/>
                                  </p:stCondLst>
                                  <p:childTnLst>
                                    <p:set>
                                      <p:cBhvr>
                                        <p:cTn id="90" dur="1" fill="hold">
                                          <p:stCondLst>
                                            <p:cond delay="0"/>
                                          </p:stCondLst>
                                        </p:cTn>
                                        <p:tgtEl>
                                          <p:spTgt spid="17"/>
                                        </p:tgtEl>
                                        <p:attrNameLst>
                                          <p:attrName>style.visibility</p:attrName>
                                        </p:attrNameLst>
                                      </p:cBhvr>
                                      <p:to>
                                        <p:strVal val="hidden"/>
                                      </p:to>
                                    </p:set>
                                  </p:childTnLst>
                                </p:cTn>
                              </p:par>
                            </p:childTnLst>
                          </p:cTn>
                        </p:par>
                        <p:par>
                          <p:cTn id="91" fill="hold">
                            <p:stCondLst>
                              <p:cond delay="20080"/>
                            </p:stCondLst>
                            <p:childTnLst>
                              <p:par>
                                <p:cTn id="92" presetID="1" presetClass="entr" presetSubtype="0"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childTnLst>
                                </p:cTn>
                              </p:par>
                            </p:childTnLst>
                          </p:cTn>
                        </p:par>
                        <p:par>
                          <p:cTn id="94" fill="hold">
                            <p:stCondLst>
                              <p:cond delay="20080"/>
                            </p:stCondLst>
                            <p:childTnLst>
                              <p:par>
                                <p:cTn id="95" presetID="1" presetClass="exit" presetSubtype="0" fill="hold" grpId="1" nodeType="afterEffect">
                                  <p:stCondLst>
                                    <p:cond delay="1000"/>
                                  </p:stCondLst>
                                  <p:childTnLst>
                                    <p:set>
                                      <p:cBhvr>
                                        <p:cTn id="96" dur="1" fill="hold">
                                          <p:stCondLst>
                                            <p:cond delay="0"/>
                                          </p:stCondLst>
                                        </p:cTn>
                                        <p:tgtEl>
                                          <p:spTgt spid="18"/>
                                        </p:tgtEl>
                                        <p:attrNameLst>
                                          <p:attrName>style.visibility</p:attrName>
                                        </p:attrNameLst>
                                      </p:cBhvr>
                                      <p:to>
                                        <p:strVal val="hidden"/>
                                      </p:to>
                                    </p:set>
                                  </p:childTnLst>
                                </p:cTn>
                              </p:par>
                            </p:childTnLst>
                          </p:cTn>
                        </p:par>
                        <p:par>
                          <p:cTn id="97" fill="hold">
                            <p:stCondLst>
                              <p:cond delay="21080"/>
                            </p:stCondLst>
                            <p:childTnLst>
                              <p:par>
                                <p:cTn id="98" presetID="1" presetClass="entr" presetSubtype="0" fill="hold" grpId="0" nodeType="after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par>
                          <p:cTn id="100" fill="hold">
                            <p:stCondLst>
                              <p:cond delay="21080"/>
                            </p:stCondLst>
                            <p:childTnLst>
                              <p:par>
                                <p:cTn id="101" presetID="1" presetClass="exit" presetSubtype="0" fill="hold" grpId="1" nodeType="afterEffect">
                                  <p:stCondLst>
                                    <p:cond delay="1000"/>
                                  </p:stCondLst>
                                  <p:childTnLst>
                                    <p:set>
                                      <p:cBhvr>
                                        <p:cTn id="102" dur="1" fill="hold">
                                          <p:stCondLst>
                                            <p:cond delay="0"/>
                                          </p:stCondLst>
                                        </p:cTn>
                                        <p:tgtEl>
                                          <p:spTgt spid="3"/>
                                        </p:tgtEl>
                                        <p:attrNameLst>
                                          <p:attrName>style.visibility</p:attrName>
                                        </p:attrNameLst>
                                      </p:cBhvr>
                                      <p:to>
                                        <p:strVal val="hidden"/>
                                      </p:to>
                                    </p:set>
                                  </p:childTnLst>
                                </p:cTn>
                              </p:par>
                            </p:childTnLst>
                          </p:cTn>
                        </p:par>
                        <p:par>
                          <p:cTn id="103" fill="hold">
                            <p:stCondLst>
                              <p:cond delay="22080"/>
                            </p:stCondLst>
                            <p:childTnLst>
                              <p:par>
                                <p:cTn id="104" presetID="1" presetClass="entr" presetSubtype="0"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Quels sont les piliers de la Responsabilité Sociétale des Entreprises ?</a:t>
            </a:r>
            <a:r>
              <a:rPr lang="fr-FR" smtClean="0"/>
              <a:t> </a:t>
            </a:r>
          </a:p>
        </p:txBody>
      </p:sp>
      <p:sp>
        <p:nvSpPr>
          <p:cNvPr id="256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4598" name="AutoShape 22"/>
          <p:cNvSpPr>
            <a:spLocks noChangeArrowheads="1"/>
          </p:cNvSpPr>
          <p:nvPr/>
        </p:nvSpPr>
        <p:spPr bwMode="auto">
          <a:xfrm>
            <a:off x="819150" y="2798763"/>
            <a:ext cx="7556500" cy="709612"/>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Les mêmes que ceux du développement durable (à savoir Environnement / Social / Économie) + Gouvernance</a:t>
            </a:r>
          </a:p>
        </p:txBody>
      </p:sp>
      <p:sp>
        <p:nvSpPr>
          <p:cNvPr id="24600" name="AutoShape 24"/>
          <p:cNvSpPr>
            <a:spLocks noChangeArrowheads="1"/>
          </p:cNvSpPr>
          <p:nvPr/>
        </p:nvSpPr>
        <p:spPr bwMode="auto">
          <a:xfrm>
            <a:off x="819150" y="36861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Environnement – Humain - Marché - Direction</a:t>
            </a:r>
          </a:p>
        </p:txBody>
      </p:sp>
      <p:sp>
        <p:nvSpPr>
          <p:cNvPr id="24601" name="AutoShape 25"/>
          <p:cNvSpPr>
            <a:spLocks noChangeArrowheads="1"/>
          </p:cNvSpPr>
          <p:nvPr/>
        </p:nvSpPr>
        <p:spPr bwMode="auto">
          <a:xfrm>
            <a:off x="811213" y="42957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Etat – Gouvernance – Economie - Environnement</a:t>
            </a:r>
          </a:p>
        </p:txBody>
      </p:sp>
      <p:pic>
        <p:nvPicPr>
          <p:cNvPr id="25607" name="Picture 20" descr="question"/>
          <p:cNvPicPr>
            <a:picLocks noChangeAspect="1" noChangeArrowheads="1"/>
          </p:cNvPicPr>
          <p:nvPr/>
        </p:nvPicPr>
        <p:blipFill>
          <a:blip r:embed="rId2"/>
          <a:srcRect/>
          <a:stretch>
            <a:fillRect/>
          </a:stretch>
        </p:blipFill>
        <p:spPr bwMode="auto">
          <a:xfrm>
            <a:off x="7859713" y="184150"/>
            <a:ext cx="1031875" cy="931863"/>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2538" y="4813300"/>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1813"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9750" y="5664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546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3238"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5463" y="56673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1813" y="56642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4038"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70863" y="56657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5022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451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25625" name="Picture 55"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5626" name="Picture 56"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5627" name="Picture 57"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480"/>
                            </p:stCondLst>
                            <p:childTnLst>
                              <p:par>
                                <p:cTn id="11" presetID="12" presetClass="entr" presetSubtype="4" fill="hold" grpId="0" nodeType="afterEffect">
                                  <p:stCondLst>
                                    <p:cond delay="5000"/>
                                  </p:stCondLst>
                                  <p:childTnLst>
                                    <p:set>
                                      <p:cBhvr>
                                        <p:cTn id="12" dur="1" fill="hold">
                                          <p:stCondLst>
                                            <p:cond delay="0"/>
                                          </p:stCondLst>
                                        </p:cTn>
                                        <p:tgtEl>
                                          <p:spTgt spid="24598"/>
                                        </p:tgtEl>
                                        <p:attrNameLst>
                                          <p:attrName>style.visibility</p:attrName>
                                        </p:attrNameLst>
                                      </p:cBhvr>
                                      <p:to>
                                        <p:strVal val="visible"/>
                                      </p:to>
                                    </p:set>
                                    <p:animEffect transition="in" filter="slide(fromBottom)">
                                      <p:cBhvr>
                                        <p:cTn id="13" dur="500"/>
                                        <p:tgtEl>
                                          <p:spTgt spid="24598"/>
                                        </p:tgtEl>
                                      </p:cBhvr>
                                    </p:animEffect>
                                  </p:childTnLst>
                                </p:cTn>
                              </p:par>
                            </p:childTnLst>
                          </p:cTn>
                        </p:par>
                        <p:par>
                          <p:cTn id="14" fill="hold">
                            <p:stCondLst>
                              <p:cond delay="7980"/>
                            </p:stCondLst>
                            <p:childTnLst>
                              <p:par>
                                <p:cTn id="15" presetID="12" presetClass="entr" presetSubtype="4" fill="hold" grpId="0" nodeType="afterEffect">
                                  <p:stCondLst>
                                    <p:cond delay="5000"/>
                                  </p:stCondLst>
                                  <p:childTnLst>
                                    <p:set>
                                      <p:cBhvr>
                                        <p:cTn id="16" dur="1" fill="hold">
                                          <p:stCondLst>
                                            <p:cond delay="0"/>
                                          </p:stCondLst>
                                        </p:cTn>
                                        <p:tgtEl>
                                          <p:spTgt spid="24600"/>
                                        </p:tgtEl>
                                        <p:attrNameLst>
                                          <p:attrName>style.visibility</p:attrName>
                                        </p:attrNameLst>
                                      </p:cBhvr>
                                      <p:to>
                                        <p:strVal val="visible"/>
                                      </p:to>
                                    </p:set>
                                    <p:animEffect transition="in" filter="slide(fromBottom)">
                                      <p:cBhvr>
                                        <p:cTn id="17" dur="500"/>
                                        <p:tgtEl>
                                          <p:spTgt spid="24600"/>
                                        </p:tgtEl>
                                      </p:cBhvr>
                                    </p:animEffect>
                                  </p:childTnLst>
                                </p:cTn>
                              </p:par>
                            </p:childTnLst>
                          </p:cTn>
                        </p:par>
                        <p:par>
                          <p:cTn id="18" fill="hold">
                            <p:stCondLst>
                              <p:cond delay="13480"/>
                            </p:stCondLst>
                            <p:childTnLst>
                              <p:par>
                                <p:cTn id="19" presetID="12" presetClass="entr" presetSubtype="4" fill="hold" grpId="0" nodeType="afterEffect">
                                  <p:stCondLst>
                                    <p:cond delay="5000"/>
                                  </p:stCondLst>
                                  <p:childTnLst>
                                    <p:set>
                                      <p:cBhvr>
                                        <p:cTn id="20" dur="1" fill="hold">
                                          <p:stCondLst>
                                            <p:cond delay="0"/>
                                          </p:stCondLst>
                                        </p:cTn>
                                        <p:tgtEl>
                                          <p:spTgt spid="24601"/>
                                        </p:tgtEl>
                                        <p:attrNameLst>
                                          <p:attrName>style.visibility</p:attrName>
                                        </p:attrNameLst>
                                      </p:cBhvr>
                                      <p:to>
                                        <p:strVal val="visible"/>
                                      </p:to>
                                    </p:set>
                                    <p:animEffect transition="in" filter="slide(fromBottom)">
                                      <p:cBhvr>
                                        <p:cTn id="21" dur="500"/>
                                        <p:tgtEl>
                                          <p:spTgt spid="24601"/>
                                        </p:tgtEl>
                                      </p:cBhvr>
                                    </p:animEffect>
                                  </p:childTnLst>
                                </p:cTn>
                              </p:par>
                            </p:childTnLst>
                          </p:cTn>
                        </p:par>
                        <p:par>
                          <p:cTn id="22" fill="hold">
                            <p:stCondLst>
                              <p:cond delay="1898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2198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2198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2298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2298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398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398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498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498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598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598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698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698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798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798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898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898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998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998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3098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3098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3198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3198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3298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3298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398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398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498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498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598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598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698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598" grpId="0" animBg="1"/>
      <p:bldP spid="24600" grpId="0" animBg="1"/>
      <p:bldP spid="2460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1 litre d’huile de vidange jeté dans la nature pollue une surface d’eau de :</a:t>
            </a:r>
            <a:r>
              <a:rPr lang="fr-FR" smtClean="0"/>
              <a:t> </a:t>
            </a:r>
          </a:p>
        </p:txBody>
      </p:sp>
      <p:sp>
        <p:nvSpPr>
          <p:cNvPr id="6963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44</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100 mètres carré</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1000 mètres carré</a:t>
            </a:r>
            <a:r>
              <a:rPr lang="fr-FR"/>
              <a:t>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10 000 mètres carrés</a:t>
            </a:r>
            <a:r>
              <a:rPr lang="fr-FR"/>
              <a:t>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100 000 mètres carrés</a:t>
            </a:r>
            <a:r>
              <a:rPr lang="fr-FR"/>
              <a:t> </a:t>
            </a:r>
          </a:p>
        </p:txBody>
      </p:sp>
      <p:pic>
        <p:nvPicPr>
          <p:cNvPr id="69640" name="Picture 21" descr="eau"/>
          <p:cNvPicPr>
            <a:picLocks noChangeAspect="1" noChangeArrowheads="1"/>
          </p:cNvPicPr>
          <p:nvPr/>
        </p:nvPicPr>
        <p:blipFill>
          <a:blip r:embed="rId2"/>
          <a:srcRect/>
          <a:stretch>
            <a:fillRect/>
          </a:stretch>
        </p:blipFill>
        <p:spPr bwMode="auto">
          <a:xfrm>
            <a:off x="7880350" y="282575"/>
            <a:ext cx="1017588" cy="841375"/>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37450" y="477837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56550" y="5621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42263" y="56308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42263" y="56181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86725"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94663" y="56292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8037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58150" y="5626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80375" y="56324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86725" y="56292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08950"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05775"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85138" y="56372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99425" y="56340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69658" name="Picture 39"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69659" name="Picture 40"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69660" name="Picture 41"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52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652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002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352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702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02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002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102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102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202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202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302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302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402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402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502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502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602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602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702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702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802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802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902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902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002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002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102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102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202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202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302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302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402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402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502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La pollution de l’air dans le monde est responsable, chaque année :</a:t>
            </a:r>
            <a:r>
              <a:rPr lang="fr-FR" smtClean="0"/>
              <a:t> </a:t>
            </a:r>
          </a:p>
        </p:txBody>
      </p:sp>
      <p:sp>
        <p:nvSpPr>
          <p:cNvPr id="7065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Environnement – Question 45</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D’1 décès sur 2</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D’1 décès sur 4</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D’1 décès sur 8</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D’1 décès sur 10</a:t>
            </a:r>
          </a:p>
        </p:txBody>
      </p:sp>
      <p:pic>
        <p:nvPicPr>
          <p:cNvPr id="70664" name="Picture 21" descr="airr"/>
          <p:cNvPicPr>
            <a:picLocks noChangeAspect="1" noChangeArrowheads="1"/>
          </p:cNvPicPr>
          <p:nvPr/>
        </p:nvPicPr>
        <p:blipFill>
          <a:blip r:embed="rId2"/>
          <a:srcRect/>
          <a:stretch>
            <a:fillRect/>
          </a:stretch>
        </p:blipFill>
        <p:spPr bwMode="auto">
          <a:xfrm>
            <a:off x="7489825" y="280988"/>
            <a:ext cx="1412875" cy="842962"/>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0950" y="48260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0050"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5763" y="56784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5763" y="56657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0225"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8163" y="56769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387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1650" y="56737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3875" y="56800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0225" y="56769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2450"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69275"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4863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2925" y="56816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0682" name="Picture 39"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0683" name="Picture 40"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0684" name="Picture 41"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28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6280"/>
                            </p:stCondLst>
                            <p:childTnLst>
                              <p:par>
                                <p:cTn id="15" presetID="12" presetClass="entr" presetSubtype="4" fill="hold" grpId="0" nodeType="afterEffect">
                                  <p:stCondLst>
                                    <p:cond delay="30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9780"/>
                            </p:stCondLst>
                            <p:childTnLst>
                              <p:par>
                                <p:cTn id="19" presetID="12" presetClass="entr" presetSubtype="4" fill="hold" grpId="0" nodeType="afterEffect">
                                  <p:stCondLst>
                                    <p:cond delay="30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3280"/>
                            </p:stCondLst>
                            <p:childTnLst>
                              <p:par>
                                <p:cTn id="23" presetID="12" presetClass="entr" presetSubtype="4" fill="hold" grpId="0" nodeType="afterEffect">
                                  <p:stCondLst>
                                    <p:cond delay="30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678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1978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1978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078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078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178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178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278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278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378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378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478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478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578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578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678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678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778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778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878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878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2978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2978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078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078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178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178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278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278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378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378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478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p:cNvSpPr>
          <p:nvPr>
            <p:ph type="title"/>
          </p:nvPr>
        </p:nvSpPr>
        <p:spPr/>
        <p:txBody>
          <a:bodyPr/>
          <a:lstStyle/>
          <a:p>
            <a:r>
              <a:rPr lang="fr-FR" smtClean="0"/>
              <a:t>VIDEO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Titre 1"/>
          <p:cNvSpPr>
            <a:spLocks noGrp="1"/>
          </p:cNvSpPr>
          <p:nvPr>
            <p:ph type="ctrTitle" idx="4294967295"/>
          </p:nvPr>
        </p:nvSpPr>
        <p:spPr>
          <a:xfrm>
            <a:off x="0" y="2157413"/>
            <a:ext cx="8915400" cy="877887"/>
          </a:xfrm>
        </p:spPr>
        <p:txBody>
          <a:bodyPr/>
          <a:lstStyle/>
          <a:p>
            <a:pPr eaLnBrk="1" hangingPunct="1"/>
            <a:r>
              <a:rPr lang="fr-FR" b="1" smtClean="0"/>
              <a:t>Thème 4 : Social</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71684" name="Picture 6" descr="QVT"/>
          <p:cNvPicPr>
            <a:picLocks noChangeAspect="1" noChangeArrowheads="1"/>
          </p:cNvPicPr>
          <p:nvPr/>
        </p:nvPicPr>
        <p:blipFill>
          <a:blip r:embed="rId2"/>
          <a:srcRect/>
          <a:stretch>
            <a:fillRect/>
          </a:stretch>
        </p:blipFill>
        <p:spPr bwMode="auto">
          <a:xfrm>
            <a:off x="914400" y="3035300"/>
            <a:ext cx="8001000"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4034">
                                            <p:txEl>
                                              <p:charRg st="4294967295" end="4294967295"/>
                                            </p:txEl>
                                          </p:spTgt>
                                        </p:tgtEl>
                                        <p:attrNameLst>
                                          <p:attrName>style.visibility</p:attrName>
                                        </p:attrNameLst>
                                      </p:cBhvr>
                                      <p:to>
                                        <p:strVal val="visible"/>
                                      </p:to>
                                    </p:set>
                                    <p:animEffect transition="in" filter="fade">
                                      <p:cBhvr>
                                        <p:cTn id="7" dur="768" decel="100000"/>
                                        <p:tgtEl>
                                          <p:spTgt spid="44034">
                                            <p:txEl>
                                              <p:charRg st="4294967295" end="4294967295"/>
                                            </p:txEl>
                                          </p:spTgt>
                                        </p:tgtEl>
                                      </p:cBhvr>
                                    </p:animEffect>
                                    <p:animScale>
                                      <p:cBhvr>
                                        <p:cTn id="8" dur="768" decel="100000"/>
                                        <p:tgtEl>
                                          <p:spTgt spid="44034">
                                            <p:txEl>
                                              <p:charRg st="4294967295" end="4294967295"/>
                                            </p:txEl>
                                          </p:spTgt>
                                        </p:tgtEl>
                                      </p:cBhvr>
                                      <p:from x="10000" y="10000"/>
                                      <p:to x="200000" y="450000"/>
                                    </p:animScale>
                                    <p:animScale>
                                      <p:cBhvr>
                                        <p:cTn id="9" dur="1230" accel="100000" fill="hold">
                                          <p:stCondLst>
                                            <p:cond delay="768"/>
                                          </p:stCondLst>
                                        </p:cTn>
                                        <p:tgtEl>
                                          <p:spTgt spid="44034">
                                            <p:txEl>
                                              <p:charRg st="4294967295" end="4294967295"/>
                                            </p:txEl>
                                          </p:spTgt>
                                        </p:tgtEl>
                                      </p:cBhvr>
                                      <p:from x="200000" y="450000"/>
                                      <p:to x="100000" y="100000"/>
                                    </p:animScale>
                                    <p:set>
                                      <p:cBhvr>
                                        <p:cTn id="10" dur="768" fill="hold"/>
                                        <p:tgtEl>
                                          <p:spTgt spid="44034">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4034">
                                            <p:txEl>
                                              <p:charRg st="4294967295" end="4294967295"/>
                                            </p:txEl>
                                          </p:spTgt>
                                        </p:tgtEl>
                                        <p:attrNameLst>
                                          <p:attrName>ppt_x</p:attrName>
                                        </p:attrNameLst>
                                      </p:cBhvr>
                                    </p:anim>
                                    <p:set>
                                      <p:cBhvr>
                                        <p:cTn id="12" dur="768" fill="hold"/>
                                        <p:tgtEl>
                                          <p:spTgt spid="44034">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4034">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Comment l’employeur peut-il favoriser le lien employeur/employé ?</a:t>
            </a:r>
          </a:p>
        </p:txBody>
      </p:sp>
      <p:sp>
        <p:nvSpPr>
          <p:cNvPr id="727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46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organisant une journée d’intégration des nouveaux arrivants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permettant l’évolution professionnelle à ses employés</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ne considérant pas les suggestions des employés</a:t>
            </a:r>
            <a:r>
              <a:rPr lang="fr-FR"/>
              <a:t> </a:t>
            </a:r>
          </a:p>
        </p:txBody>
      </p:sp>
      <p:sp>
        <p:nvSpPr>
          <p:cNvPr id="42010" name="AutoShape 26"/>
          <p:cNvSpPr>
            <a:spLocks noChangeArrowheads="1"/>
          </p:cNvSpPr>
          <p:nvPr/>
        </p:nvSpPr>
        <p:spPr bwMode="auto">
          <a:xfrm>
            <a:off x="468313" y="38909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prônant le respect à tous les niveaux de l’organisation (superviseur et employés, employés entre eux…) </a:t>
            </a:r>
          </a:p>
        </p:txBody>
      </p:sp>
      <p:sp>
        <p:nvSpPr>
          <p:cNvPr id="42011" name="AutoShape 27"/>
          <p:cNvSpPr>
            <a:spLocks noChangeArrowheads="1"/>
          </p:cNvSpPr>
          <p:nvPr/>
        </p:nvSpPr>
        <p:spPr bwMode="auto">
          <a:xfrm>
            <a:off x="469900" y="4648200"/>
            <a:ext cx="5937250"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 permettant des moments de rencontres formelles et informelles</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2745"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2746"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2747"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36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686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136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586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036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486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886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2986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2986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086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086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186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186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286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286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386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386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486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486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586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586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686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686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786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786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886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886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3986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3986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086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086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186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186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286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286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386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386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486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486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586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586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686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686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786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786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886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886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4986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4986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086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086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186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186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286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286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386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386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486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486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586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586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686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686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786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786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886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b="1" smtClean="0"/>
              <a:t>Vrai ou Faux ?</a:t>
            </a:r>
          </a:p>
        </p:txBody>
      </p:sp>
      <p:sp>
        <p:nvSpPr>
          <p:cNvPr id="7373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47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4" name="Image 3"/>
          <p:cNvPicPr>
            <a:picLocks noChangeAspect="1"/>
          </p:cNvPicPr>
          <p:nvPr/>
        </p:nvPicPr>
        <p:blipFill>
          <a:blip r:embed="rId2"/>
          <a:srcRect/>
          <a:stretch>
            <a:fillRect/>
          </a:stretch>
        </p:blipFill>
        <p:spPr bwMode="auto">
          <a:xfrm>
            <a:off x="7505700" y="4787900"/>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24800" y="56308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10513" y="5640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10513" y="56276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54975"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62913" y="56388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4862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26400" y="5635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48625" y="5641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54975" y="5638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77200"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74025" y="5640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533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67675" y="5643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3749" name="Picture 38"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3750" name="Picture 39"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3751" name="Picture 40"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graphicFrame>
        <p:nvGraphicFramePr>
          <p:cNvPr id="73795" name="Group 67"/>
          <p:cNvGraphicFramePr>
            <a:graphicFrameLocks noGrp="1"/>
          </p:cNvGraphicFramePr>
          <p:nvPr/>
        </p:nvGraphicFramePr>
        <p:xfrm>
          <a:off x="450850" y="2233613"/>
          <a:ext cx="8242300" cy="2508250"/>
        </p:xfrm>
        <a:graphic>
          <a:graphicData uri="http://schemas.openxmlformats.org/drawingml/2006/table">
            <a:tbl>
              <a:tblPr/>
              <a:tblGrid>
                <a:gridCol w="1477963"/>
                <a:gridCol w="6764337"/>
              </a:tblGrid>
              <a:tr h="749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1</a:t>
                      </a:r>
                      <a:endParaRPr kumimoji="0" lang="fr-FR" sz="3600" b="0" i="0" u="none" strike="noStrike" cap="none" normalizeH="0" baseline="0" smtClean="0">
                        <a:ln>
                          <a:noFill/>
                        </a:ln>
                        <a:solidFill>
                          <a:schemeClr val="bg2"/>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La reconnaissance est un facteur d'implication et d'engagement au travail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Le manque de reconnaissance est aujourd'hui l'un des principaux motifs d'insatisfaction des salariés français</a:t>
                      </a:r>
                      <a:r>
                        <a:rPr kumimoji="0" lang="fr-FR" sz="1600" b="0" i="0" u="none" strike="noStrike" cap="none" normalizeH="0" baseline="0" smtClean="0">
                          <a:ln>
                            <a:noFill/>
                          </a:ln>
                          <a:solidFill>
                            <a:srgbClr val="000000"/>
                          </a:solidFill>
                          <a:effectLst/>
                          <a:latin typeface="Century Gothic" pitchFamily="34"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Le manque de reconnaissance a un effet sur la santé des salariés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bg2"/>
                          </a:solidFill>
                          <a:effectLst/>
                          <a:latin typeface="Arial" charset="0"/>
                          <a:ea typeface="Times New Roman" pitchFamily="18" charset="0"/>
                          <a:cs typeface="Arial"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ts val="2000"/>
                        </a:spcBef>
                        <a:spcAft>
                          <a:spcPct val="0"/>
                        </a:spcAft>
                        <a:buClr>
                          <a:schemeClr val="accent1"/>
                        </a:buClr>
                        <a:buSzTx/>
                        <a:buFont typeface="Wingdings 2" pitchFamily="18" charset="2"/>
                        <a:buNone/>
                        <a:tabLst/>
                      </a:pPr>
                      <a:r>
                        <a:rPr kumimoji="0" lang="fr-FR" sz="1600" b="0" i="0" u="none" strike="noStrike" cap="none" normalizeH="0" baseline="0" smtClean="0">
                          <a:ln>
                            <a:noFill/>
                          </a:ln>
                          <a:solidFill>
                            <a:schemeClr val="tx1"/>
                          </a:solidFill>
                          <a:effectLst/>
                          <a:latin typeface="Arial" charset="0"/>
                          <a:ea typeface="Times New Roman" pitchFamily="18" charset="0"/>
                          <a:cs typeface="Arial" charset="0"/>
                        </a:rPr>
                        <a:t>Les grandes entreprises ont plus d'atouts que les petites à faire valoir en matière de reconnaissances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80"/>
                            </p:stCondLst>
                            <p:childTnLst>
                              <p:par>
                                <p:cTn id="11" presetID="1" presetClass="entr" presetSubtype="0" fill="hold" nodeType="afterEffect">
                                  <p:stCondLst>
                                    <p:cond delay="3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48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3480"/>
                            </p:stCondLst>
                            <p:childTnLst>
                              <p:par>
                                <p:cTn id="17" presetID="1" presetClass="exit" presetSubtype="0" fill="hold" grpId="1" nodeType="afterEffect">
                                  <p:stCondLst>
                                    <p:cond delay="100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448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4480"/>
                            </p:stCondLst>
                            <p:childTnLst>
                              <p:par>
                                <p:cTn id="23" presetID="1" presetClass="exit" presetSubtype="0" fill="hold" grpId="1" nodeType="afterEffect">
                                  <p:stCondLst>
                                    <p:cond delay="100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548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5480"/>
                            </p:stCondLst>
                            <p:childTnLst>
                              <p:par>
                                <p:cTn id="29" presetID="1" presetClass="exit" presetSubtype="0" fill="hold" grpId="1" nodeType="afterEffect">
                                  <p:stCondLst>
                                    <p:cond delay="1000"/>
                                  </p:stCondLst>
                                  <p:childTnLst>
                                    <p:set>
                                      <p:cBhvr>
                                        <p:cTn id="30" dur="1" fill="hold">
                                          <p:stCondLst>
                                            <p:cond delay="0"/>
                                          </p:stCondLst>
                                        </p:cTn>
                                        <p:tgtEl>
                                          <p:spTgt spid="7"/>
                                        </p:tgtEl>
                                        <p:attrNameLst>
                                          <p:attrName>style.visibility</p:attrName>
                                        </p:attrNameLst>
                                      </p:cBhvr>
                                      <p:to>
                                        <p:strVal val="hidden"/>
                                      </p:to>
                                    </p:set>
                                  </p:childTnLst>
                                </p:cTn>
                              </p:par>
                            </p:childTnLst>
                          </p:cTn>
                        </p:par>
                        <p:par>
                          <p:cTn id="31" fill="hold">
                            <p:stCondLst>
                              <p:cond delay="6480"/>
                            </p:stCondLst>
                            <p:childTnLst>
                              <p:par>
                                <p:cTn id="32" presetID="1"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6480"/>
                            </p:stCondLst>
                            <p:childTnLst>
                              <p:par>
                                <p:cTn id="35" presetID="1" presetClass="exit" presetSubtype="0" fill="hold" grpId="1" nodeType="afterEffect">
                                  <p:stCondLst>
                                    <p:cond delay="10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p:stCondLst>
                              <p:cond delay="7480"/>
                            </p:stCondLst>
                            <p:childTnLst>
                              <p:par>
                                <p:cTn id="38" presetID="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7480"/>
                            </p:stCondLst>
                            <p:childTnLst>
                              <p:par>
                                <p:cTn id="41" presetID="1" presetClass="exit" presetSubtype="0" fill="hold" grpId="1" nodeType="afterEffect">
                                  <p:stCondLst>
                                    <p:cond delay="1000"/>
                                  </p:stCondLst>
                                  <p:childTnLst>
                                    <p:set>
                                      <p:cBhvr>
                                        <p:cTn id="42" dur="1" fill="hold">
                                          <p:stCondLst>
                                            <p:cond delay="0"/>
                                          </p:stCondLst>
                                        </p:cTn>
                                        <p:tgtEl>
                                          <p:spTgt spid="9"/>
                                        </p:tgtEl>
                                        <p:attrNameLst>
                                          <p:attrName>style.visibility</p:attrName>
                                        </p:attrNameLst>
                                      </p:cBhvr>
                                      <p:to>
                                        <p:strVal val="hidden"/>
                                      </p:to>
                                    </p:set>
                                  </p:childTnLst>
                                </p:cTn>
                              </p:par>
                            </p:childTnLst>
                          </p:cTn>
                        </p:par>
                        <p:par>
                          <p:cTn id="43" fill="hold">
                            <p:stCondLst>
                              <p:cond delay="8480"/>
                            </p:stCondLst>
                            <p:childTnLst>
                              <p:par>
                                <p:cTn id="44" presetID="1"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p:stCondLst>
                              <p:cond delay="8480"/>
                            </p:stCondLst>
                            <p:childTnLst>
                              <p:par>
                                <p:cTn id="47" presetID="1" presetClass="exit" presetSubtype="0" fill="hold" grpId="1" nodeType="afterEffect">
                                  <p:stCondLst>
                                    <p:cond delay="1000"/>
                                  </p:stCondLst>
                                  <p:childTnLst>
                                    <p:set>
                                      <p:cBhvr>
                                        <p:cTn id="48" dur="1" fill="hold">
                                          <p:stCondLst>
                                            <p:cond delay="0"/>
                                          </p:stCondLst>
                                        </p:cTn>
                                        <p:tgtEl>
                                          <p:spTgt spid="10"/>
                                        </p:tgtEl>
                                        <p:attrNameLst>
                                          <p:attrName>style.visibility</p:attrName>
                                        </p:attrNameLst>
                                      </p:cBhvr>
                                      <p:to>
                                        <p:strVal val="hidden"/>
                                      </p:to>
                                    </p:set>
                                  </p:childTnLst>
                                </p:cTn>
                              </p:par>
                            </p:childTnLst>
                          </p:cTn>
                        </p:par>
                        <p:par>
                          <p:cTn id="49" fill="hold">
                            <p:stCondLst>
                              <p:cond delay="948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9480"/>
                            </p:stCondLst>
                            <p:childTnLst>
                              <p:par>
                                <p:cTn id="53" presetID="1" presetClass="exit" presetSubtype="0" fill="hold" grpId="1" nodeType="afterEffect">
                                  <p:stCondLst>
                                    <p:cond delay="1000"/>
                                  </p:stCondLst>
                                  <p:childTnLst>
                                    <p:set>
                                      <p:cBhvr>
                                        <p:cTn id="54" dur="1" fill="hold">
                                          <p:stCondLst>
                                            <p:cond delay="0"/>
                                          </p:stCondLst>
                                        </p:cTn>
                                        <p:tgtEl>
                                          <p:spTgt spid="11"/>
                                        </p:tgtEl>
                                        <p:attrNameLst>
                                          <p:attrName>style.visibility</p:attrName>
                                        </p:attrNameLst>
                                      </p:cBhvr>
                                      <p:to>
                                        <p:strVal val="hidden"/>
                                      </p:to>
                                    </p:set>
                                  </p:childTnLst>
                                </p:cTn>
                              </p:par>
                            </p:childTnLst>
                          </p:cTn>
                        </p:par>
                        <p:par>
                          <p:cTn id="55" fill="hold">
                            <p:stCondLst>
                              <p:cond delay="10480"/>
                            </p:stCondLst>
                            <p:childTnLst>
                              <p:par>
                                <p:cTn id="56" presetID="1"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10480"/>
                            </p:stCondLst>
                            <p:childTnLst>
                              <p:par>
                                <p:cTn id="59" presetID="1" presetClass="exit" presetSubtype="0" fill="hold" grpId="1" nodeType="afterEffect">
                                  <p:stCondLst>
                                    <p:cond delay="1000"/>
                                  </p:stCondLst>
                                  <p:childTnLst>
                                    <p:set>
                                      <p:cBhvr>
                                        <p:cTn id="60" dur="1" fill="hold">
                                          <p:stCondLst>
                                            <p:cond delay="0"/>
                                          </p:stCondLst>
                                        </p:cTn>
                                        <p:tgtEl>
                                          <p:spTgt spid="12"/>
                                        </p:tgtEl>
                                        <p:attrNameLst>
                                          <p:attrName>style.visibility</p:attrName>
                                        </p:attrNameLst>
                                      </p:cBhvr>
                                      <p:to>
                                        <p:strVal val="hidden"/>
                                      </p:to>
                                    </p:set>
                                  </p:childTnLst>
                                </p:cTn>
                              </p:par>
                            </p:childTnLst>
                          </p:cTn>
                        </p:par>
                        <p:par>
                          <p:cTn id="61" fill="hold">
                            <p:stCondLst>
                              <p:cond delay="11480"/>
                            </p:stCondLst>
                            <p:childTnLst>
                              <p:par>
                                <p:cTn id="62" presetID="1"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par>
                          <p:cTn id="64" fill="hold">
                            <p:stCondLst>
                              <p:cond delay="11480"/>
                            </p:stCondLst>
                            <p:childTnLst>
                              <p:par>
                                <p:cTn id="65" presetID="1" presetClass="exit" presetSubtype="0" fill="hold" grpId="1" nodeType="afterEffect">
                                  <p:stCondLst>
                                    <p:cond delay="100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p:stCondLst>
                              <p:cond delay="12480"/>
                            </p:stCondLst>
                            <p:childTnLst>
                              <p:par>
                                <p:cTn id="68" presetID="1"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par>
                          <p:cTn id="70" fill="hold">
                            <p:stCondLst>
                              <p:cond delay="12480"/>
                            </p:stCondLst>
                            <p:childTnLst>
                              <p:par>
                                <p:cTn id="71" presetID="1" presetClass="exit" presetSubtype="0" fill="hold" grpId="1" nodeType="afterEffect">
                                  <p:stCondLst>
                                    <p:cond delay="1000"/>
                                  </p:stCondLst>
                                  <p:childTnLst>
                                    <p:set>
                                      <p:cBhvr>
                                        <p:cTn id="72" dur="1" fill="hold">
                                          <p:stCondLst>
                                            <p:cond delay="0"/>
                                          </p:stCondLst>
                                        </p:cTn>
                                        <p:tgtEl>
                                          <p:spTgt spid="14"/>
                                        </p:tgtEl>
                                        <p:attrNameLst>
                                          <p:attrName>style.visibility</p:attrName>
                                        </p:attrNameLst>
                                      </p:cBhvr>
                                      <p:to>
                                        <p:strVal val="hidden"/>
                                      </p:to>
                                    </p:set>
                                  </p:childTnLst>
                                </p:cTn>
                              </p:par>
                            </p:childTnLst>
                          </p:cTn>
                        </p:par>
                        <p:par>
                          <p:cTn id="73" fill="hold">
                            <p:stCondLst>
                              <p:cond delay="13480"/>
                            </p:stCondLst>
                            <p:childTnLst>
                              <p:par>
                                <p:cTn id="74" presetID="1"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childTnLst>
                          </p:cTn>
                        </p:par>
                        <p:par>
                          <p:cTn id="76" fill="hold">
                            <p:stCondLst>
                              <p:cond delay="13480"/>
                            </p:stCondLst>
                            <p:childTnLst>
                              <p:par>
                                <p:cTn id="77" presetID="1" presetClass="exit" presetSubtype="0" fill="hold" grpId="1" nodeType="afterEffect">
                                  <p:stCondLst>
                                    <p:cond delay="1000"/>
                                  </p:stCondLst>
                                  <p:childTnLst>
                                    <p:set>
                                      <p:cBhvr>
                                        <p:cTn id="78" dur="1" fill="hold">
                                          <p:stCondLst>
                                            <p:cond delay="0"/>
                                          </p:stCondLst>
                                        </p:cTn>
                                        <p:tgtEl>
                                          <p:spTgt spid="15"/>
                                        </p:tgtEl>
                                        <p:attrNameLst>
                                          <p:attrName>style.visibility</p:attrName>
                                        </p:attrNameLst>
                                      </p:cBhvr>
                                      <p:to>
                                        <p:strVal val="hidden"/>
                                      </p:to>
                                    </p:set>
                                  </p:childTnLst>
                                </p:cTn>
                              </p:par>
                            </p:childTnLst>
                          </p:cTn>
                        </p:par>
                        <p:par>
                          <p:cTn id="79" fill="hold">
                            <p:stCondLst>
                              <p:cond delay="14480"/>
                            </p:stCondLst>
                            <p:childTnLst>
                              <p:par>
                                <p:cTn id="80" presetID="1"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childTnLst>
                          </p:cTn>
                        </p:par>
                        <p:par>
                          <p:cTn id="82" fill="hold">
                            <p:stCondLst>
                              <p:cond delay="14480"/>
                            </p:stCondLst>
                            <p:childTnLst>
                              <p:par>
                                <p:cTn id="83" presetID="1" presetClass="exit" presetSubtype="0" fill="hold" grpId="1" nodeType="afterEffect">
                                  <p:stCondLst>
                                    <p:cond delay="1000"/>
                                  </p:stCondLst>
                                  <p:childTnLst>
                                    <p:set>
                                      <p:cBhvr>
                                        <p:cTn id="84" dur="1" fill="hold">
                                          <p:stCondLst>
                                            <p:cond delay="0"/>
                                          </p:stCondLst>
                                        </p:cTn>
                                        <p:tgtEl>
                                          <p:spTgt spid="16"/>
                                        </p:tgtEl>
                                        <p:attrNameLst>
                                          <p:attrName>style.visibility</p:attrName>
                                        </p:attrNameLst>
                                      </p:cBhvr>
                                      <p:to>
                                        <p:strVal val="hidden"/>
                                      </p:to>
                                    </p:set>
                                  </p:childTnLst>
                                </p:cTn>
                              </p:par>
                            </p:childTnLst>
                          </p:cTn>
                        </p:par>
                        <p:par>
                          <p:cTn id="85" fill="hold">
                            <p:stCondLst>
                              <p:cond delay="15480"/>
                            </p:stCondLst>
                            <p:childTnLst>
                              <p:par>
                                <p:cTn id="86" presetID="1"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par>
                          <p:cTn id="88" fill="hold">
                            <p:stCondLst>
                              <p:cond delay="15480"/>
                            </p:stCondLst>
                            <p:childTnLst>
                              <p:par>
                                <p:cTn id="89" presetID="1" presetClass="exit" presetSubtype="0" fill="hold" grpId="1" nodeType="afterEffect">
                                  <p:stCondLst>
                                    <p:cond delay="1000"/>
                                  </p:stCondLst>
                                  <p:childTnLst>
                                    <p:set>
                                      <p:cBhvr>
                                        <p:cTn id="90" dur="1" fill="hold">
                                          <p:stCondLst>
                                            <p:cond delay="0"/>
                                          </p:stCondLst>
                                        </p:cTn>
                                        <p:tgtEl>
                                          <p:spTgt spid="17"/>
                                        </p:tgtEl>
                                        <p:attrNameLst>
                                          <p:attrName>style.visibility</p:attrName>
                                        </p:attrNameLst>
                                      </p:cBhvr>
                                      <p:to>
                                        <p:strVal val="hidden"/>
                                      </p:to>
                                    </p:set>
                                  </p:childTnLst>
                                </p:cTn>
                              </p:par>
                            </p:childTnLst>
                          </p:cTn>
                        </p:par>
                        <p:par>
                          <p:cTn id="91" fill="hold">
                            <p:stCondLst>
                              <p:cond delay="16480"/>
                            </p:stCondLst>
                            <p:childTnLst>
                              <p:par>
                                <p:cTn id="92" presetID="1" presetClass="entr" presetSubtype="0"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childTnLst>
                                </p:cTn>
                              </p:par>
                            </p:childTnLst>
                          </p:cTn>
                        </p:par>
                        <p:par>
                          <p:cTn id="94" fill="hold">
                            <p:stCondLst>
                              <p:cond delay="16480"/>
                            </p:stCondLst>
                            <p:childTnLst>
                              <p:par>
                                <p:cTn id="95" presetID="1" presetClass="exit" presetSubtype="0" fill="hold" grpId="1" nodeType="afterEffect">
                                  <p:stCondLst>
                                    <p:cond delay="1000"/>
                                  </p:stCondLst>
                                  <p:childTnLst>
                                    <p:set>
                                      <p:cBhvr>
                                        <p:cTn id="96" dur="1" fill="hold">
                                          <p:stCondLst>
                                            <p:cond delay="0"/>
                                          </p:stCondLst>
                                        </p:cTn>
                                        <p:tgtEl>
                                          <p:spTgt spid="18"/>
                                        </p:tgtEl>
                                        <p:attrNameLst>
                                          <p:attrName>style.visibility</p:attrName>
                                        </p:attrNameLst>
                                      </p:cBhvr>
                                      <p:to>
                                        <p:strVal val="hidden"/>
                                      </p:to>
                                    </p:set>
                                  </p:childTnLst>
                                </p:cTn>
                              </p:par>
                            </p:childTnLst>
                          </p:cTn>
                        </p:par>
                        <p:par>
                          <p:cTn id="97" fill="hold">
                            <p:stCondLst>
                              <p:cond delay="17480"/>
                            </p:stCondLst>
                            <p:childTnLst>
                              <p:par>
                                <p:cTn id="98" presetID="1" presetClass="entr" presetSubtype="0" fill="hold" grpId="0" nodeType="after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par>
                          <p:cTn id="100" fill="hold">
                            <p:stCondLst>
                              <p:cond delay="17480"/>
                            </p:stCondLst>
                            <p:childTnLst>
                              <p:par>
                                <p:cTn id="101" presetID="1" presetClass="exit" presetSubtype="0" fill="hold" grpId="1" nodeType="afterEffect">
                                  <p:stCondLst>
                                    <p:cond delay="1000"/>
                                  </p:stCondLst>
                                  <p:childTnLst>
                                    <p:set>
                                      <p:cBhvr>
                                        <p:cTn id="102" dur="1" fill="hold">
                                          <p:stCondLst>
                                            <p:cond delay="0"/>
                                          </p:stCondLst>
                                        </p:cTn>
                                        <p:tgtEl>
                                          <p:spTgt spid="3"/>
                                        </p:tgtEl>
                                        <p:attrNameLst>
                                          <p:attrName>style.visibility</p:attrName>
                                        </p:attrNameLst>
                                      </p:cBhvr>
                                      <p:to>
                                        <p:strVal val="hidden"/>
                                      </p:to>
                                    </p:set>
                                  </p:childTnLst>
                                </p:cTn>
                              </p:par>
                            </p:childTnLst>
                          </p:cTn>
                        </p:par>
                        <p:par>
                          <p:cTn id="103" fill="hold">
                            <p:stCondLst>
                              <p:cond delay="18480"/>
                            </p:stCondLst>
                            <p:childTnLst>
                              <p:par>
                                <p:cTn id="104" presetID="1" presetClass="entr" presetSubtype="0"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800" b="1" smtClean="0"/>
              <a:t>1/3 des accidents du travail en France sont des accidents dus :</a:t>
            </a:r>
          </a:p>
        </p:txBody>
      </p:sp>
      <p:sp>
        <p:nvSpPr>
          <p:cNvPr id="7475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48</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Aux produits chimiques par contact ou inhalation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A l'électricité</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 une chute de hauteur ou de plain pied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 une source de chaleur</a:t>
            </a:r>
          </a:p>
        </p:txBody>
      </p:sp>
      <p:pic>
        <p:nvPicPr>
          <p:cNvPr id="4" name="Image 3"/>
          <p:cNvPicPr>
            <a:picLocks noChangeAspect="1"/>
          </p:cNvPicPr>
          <p:nvPr/>
        </p:nvPicPr>
        <p:blipFill>
          <a:blip r:embed="rId2"/>
          <a:srcRect/>
          <a:stretch>
            <a:fillRect/>
          </a:stretch>
        </p:blipFill>
        <p:spPr bwMode="auto">
          <a:xfrm>
            <a:off x="751840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76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561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13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3910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132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767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899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672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608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03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4777"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4778"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4779"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12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6120"/>
                            </p:stCondLst>
                            <p:childTnLst>
                              <p:par>
                                <p:cTn id="15" presetID="12" presetClass="entr" presetSubtype="4" fill="hold" grpId="0" nodeType="afterEffect">
                                  <p:stCondLst>
                                    <p:cond delay="35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0120"/>
                            </p:stCondLst>
                            <p:childTnLst>
                              <p:par>
                                <p:cTn id="19" presetID="12" presetClass="entr" presetSubtype="4" fill="hold" grpId="0" nodeType="afterEffect">
                                  <p:stCondLst>
                                    <p:cond delay="35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4120"/>
                            </p:stCondLst>
                            <p:childTnLst>
                              <p:par>
                                <p:cTn id="23" presetID="12" presetClass="entr" presetSubtype="4" fill="hold" grpId="0" nodeType="afterEffect">
                                  <p:stCondLst>
                                    <p:cond delay="35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812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112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112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212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212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312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312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412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412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512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512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612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612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712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712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812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812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912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912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012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012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112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112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212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212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312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312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412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412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512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512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612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Quels sont les facteurs pouvant générer du stress au travail ?</a:t>
            </a:r>
          </a:p>
        </p:txBody>
      </p:sp>
      <p:sp>
        <p:nvSpPr>
          <p:cNvPr id="7577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49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 manque de reconnaissance du travail accompli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 manque de communication</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Les problèmes d’organisation</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La surcharge de travail</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Les efforts à faire pour avoir de bonnes relations avec les autres</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5817"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5818"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5819"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12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662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112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562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012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462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862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2962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2962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062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062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162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162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262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262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362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362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462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462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562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562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662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662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762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762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862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862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3962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3962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062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062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162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162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262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262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362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362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462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462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562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562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662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662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762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762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862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862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4962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4962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062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062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162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162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262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262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362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362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462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462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562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562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662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662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762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762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862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400" b="1" smtClean="0"/>
              <a:t>En France, à combien était estimé le coût du stress d’origine professionnelle en 2007 ?</a:t>
            </a:r>
            <a:r>
              <a:rPr lang="fr-FR" smtClean="0"/>
              <a:t> </a:t>
            </a:r>
          </a:p>
        </p:txBody>
      </p:sp>
      <p:sp>
        <p:nvSpPr>
          <p:cNvPr id="7680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50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- 100 millions d’euros</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 milliard d’euros</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- 3 milliards d’euros</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- 4 milliards d’euros</a:t>
            </a:r>
            <a:endParaRPr lang="fr-FR">
              <a:latin typeface="Bliss Light" pitchFamily="2" charset="0"/>
            </a:endParaRPr>
          </a:p>
        </p:txBody>
      </p:sp>
      <p:pic>
        <p:nvPicPr>
          <p:cNvPr id="76808" name="Picture 21" descr="coût"/>
          <p:cNvPicPr>
            <a:picLocks noChangeAspect="1" noChangeArrowheads="1"/>
          </p:cNvPicPr>
          <p:nvPr/>
        </p:nvPicPr>
        <p:blipFill>
          <a:blip r:embed="rId2"/>
          <a:srcRect/>
          <a:stretch>
            <a:fillRect/>
          </a:stretch>
        </p:blipFill>
        <p:spPr bwMode="auto">
          <a:xfrm>
            <a:off x="7473950" y="228600"/>
            <a:ext cx="1436688" cy="892175"/>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1840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76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561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13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3910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132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767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899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672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608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03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6826" name="Picture 39"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6827" name="Picture 40"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6828" name="Picture 41"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96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6960"/>
                            </p:stCondLst>
                            <p:childTnLst>
                              <p:par>
                                <p:cTn id="15" presetID="12" presetClass="entr" presetSubtype="4" fill="hold" grpId="0" nodeType="afterEffect">
                                  <p:stCondLst>
                                    <p:cond delay="35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0960"/>
                            </p:stCondLst>
                            <p:childTnLst>
                              <p:par>
                                <p:cTn id="19" presetID="12" presetClass="entr" presetSubtype="4" fill="hold" grpId="0" nodeType="afterEffect">
                                  <p:stCondLst>
                                    <p:cond delay="35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4960"/>
                            </p:stCondLst>
                            <p:childTnLst>
                              <p:par>
                                <p:cTn id="23" presetID="12" presetClass="entr" presetSubtype="4" fill="hold" grpId="0" nodeType="afterEffect">
                                  <p:stCondLst>
                                    <p:cond delay="35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896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196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196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296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296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396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396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496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496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596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596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696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696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796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796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896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896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996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996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096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096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196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196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296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296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396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396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496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496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596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596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696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Grâce à quels indicateurs une entreprise peut mesurer la qualité de vie au travail ?</a:t>
            </a:r>
            <a:r>
              <a:rPr lang="fr-FR" smtClean="0"/>
              <a:t> </a:t>
            </a:r>
          </a:p>
        </p:txBody>
      </p:sp>
      <p:sp>
        <p:nvSpPr>
          <p:cNvPr id="7782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Par le taux d’accidents du travail</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Par le taux d’arrêts maladies</a:t>
            </a:r>
            <a:r>
              <a:rPr lang="fr-FR"/>
              <a:t> </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Par le taux de rotation du personnel </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Par le taux de satisfaction des salariés </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Par le taux de fraude déjouée et évitée </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7865"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7866"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7867"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84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734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184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634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084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534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934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034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034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134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134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234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234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334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334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434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434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534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534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634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634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734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734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834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834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934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934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034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034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134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134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234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234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334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334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434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434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534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534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634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634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734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734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834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834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934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934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034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034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134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134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234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234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334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334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434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434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534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534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634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634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734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734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834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834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934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On entend souvent dire que la RSE est une démarche «vertueuse » : pourquoi ?</a:t>
            </a:r>
            <a:r>
              <a:rPr lang="fr-FR" smtClean="0"/>
              <a:t> </a:t>
            </a:r>
          </a:p>
        </p:txBody>
      </p:sp>
      <p:sp>
        <p:nvSpPr>
          <p:cNvPr id="2662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4598" name="AutoShape 22"/>
          <p:cNvSpPr>
            <a:spLocks noChangeArrowheads="1"/>
          </p:cNvSpPr>
          <p:nvPr/>
        </p:nvSpPr>
        <p:spPr bwMode="auto">
          <a:xfrm>
            <a:off x="833438" y="29495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A - Parce qu’elle ne permet pas de Redonner du Sens Ensemble </a:t>
            </a:r>
          </a:p>
        </p:txBody>
      </p:sp>
      <p:sp>
        <p:nvSpPr>
          <p:cNvPr id="24600" name="AutoShape 24"/>
          <p:cNvSpPr>
            <a:spLocks noChangeArrowheads="1"/>
          </p:cNvSpPr>
          <p:nvPr/>
        </p:nvSpPr>
        <p:spPr bwMode="auto">
          <a:xfrm>
            <a:off x="804863" y="3463925"/>
            <a:ext cx="7556500" cy="709613"/>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B – Parce qu’elle pose un certain nombre de principes et de valeurs qui cherchent à être en amélioration continue sur l’ensemble des piliers</a:t>
            </a:r>
          </a:p>
        </p:txBody>
      </p:sp>
      <p:sp>
        <p:nvSpPr>
          <p:cNvPr id="24601" name="AutoShape 25"/>
          <p:cNvSpPr>
            <a:spLocks noChangeArrowheads="1"/>
          </p:cNvSpPr>
          <p:nvPr/>
        </p:nvSpPr>
        <p:spPr bwMode="auto">
          <a:xfrm>
            <a:off x="811213" y="4295775"/>
            <a:ext cx="7527925" cy="406400"/>
          </a:xfrm>
          <a:prstGeom prst="roundRect">
            <a:avLst>
              <a:gd name="adj" fmla="val 16667"/>
            </a:avLst>
          </a:prstGeom>
          <a:solidFill>
            <a:schemeClr val="accent1">
              <a:alpha val="87842"/>
            </a:schemeClr>
          </a:solidFill>
          <a:ln w="9525">
            <a:solidFill>
              <a:schemeClr val="folHlink"/>
            </a:solidFill>
            <a:round/>
            <a:headEnd/>
            <a:tailEnd/>
          </a:ln>
        </p:spPr>
        <p:txBody>
          <a:bodyPr anchor="ctr">
            <a:spAutoFit/>
          </a:bodyPr>
          <a:lstStyle/>
          <a:p>
            <a:r>
              <a:rPr lang="fr-FR">
                <a:solidFill>
                  <a:schemeClr val="bg1"/>
                </a:solidFill>
                <a:latin typeface="Bliss Light" pitchFamily="2" charset="0"/>
              </a:rPr>
              <a:t>C – Parce qu’elle ne met pas l’humain au cœur des préoccupations</a:t>
            </a:r>
          </a:p>
        </p:txBody>
      </p:sp>
      <p:pic>
        <p:nvPicPr>
          <p:cNvPr id="4" name="Image 3"/>
          <p:cNvPicPr>
            <a:picLocks noChangeAspect="1"/>
          </p:cNvPicPr>
          <p:nvPr/>
        </p:nvPicPr>
        <p:blipFill>
          <a:blip r:embed="rId2"/>
          <a:srcRect/>
          <a:stretch>
            <a:fillRect/>
          </a:stretch>
        </p:blipFill>
        <p:spPr bwMode="auto">
          <a:xfrm>
            <a:off x="7602538" y="4813300"/>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8021638"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8007350" y="56657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8007350" y="56530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51813"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59750" y="5664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4546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123238" y="56610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45463" y="56673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51813" y="56642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74038"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70863" y="56657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5022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64513" y="56689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26648" name="Picture 55"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6649" name="Picture 56"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6650" name="Picture 57"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520"/>
                            </p:stCondLst>
                            <p:childTnLst>
                              <p:par>
                                <p:cTn id="11" presetID="12" presetClass="entr" presetSubtype="4" fill="hold" grpId="0" nodeType="afterEffect">
                                  <p:stCondLst>
                                    <p:cond delay="5000"/>
                                  </p:stCondLst>
                                  <p:childTnLst>
                                    <p:set>
                                      <p:cBhvr>
                                        <p:cTn id="12" dur="1" fill="hold">
                                          <p:stCondLst>
                                            <p:cond delay="0"/>
                                          </p:stCondLst>
                                        </p:cTn>
                                        <p:tgtEl>
                                          <p:spTgt spid="24598"/>
                                        </p:tgtEl>
                                        <p:attrNameLst>
                                          <p:attrName>style.visibility</p:attrName>
                                        </p:attrNameLst>
                                      </p:cBhvr>
                                      <p:to>
                                        <p:strVal val="visible"/>
                                      </p:to>
                                    </p:set>
                                    <p:animEffect transition="in" filter="slide(fromBottom)">
                                      <p:cBhvr>
                                        <p:cTn id="13" dur="500"/>
                                        <p:tgtEl>
                                          <p:spTgt spid="24598"/>
                                        </p:tgtEl>
                                      </p:cBhvr>
                                    </p:animEffect>
                                  </p:childTnLst>
                                </p:cTn>
                              </p:par>
                            </p:childTnLst>
                          </p:cTn>
                        </p:par>
                        <p:par>
                          <p:cTn id="14" fill="hold">
                            <p:stCondLst>
                              <p:cond delay="8020"/>
                            </p:stCondLst>
                            <p:childTnLst>
                              <p:par>
                                <p:cTn id="15" presetID="12" presetClass="entr" presetSubtype="4" fill="hold" grpId="0" nodeType="afterEffect">
                                  <p:stCondLst>
                                    <p:cond delay="5000"/>
                                  </p:stCondLst>
                                  <p:childTnLst>
                                    <p:set>
                                      <p:cBhvr>
                                        <p:cTn id="16" dur="1" fill="hold">
                                          <p:stCondLst>
                                            <p:cond delay="0"/>
                                          </p:stCondLst>
                                        </p:cTn>
                                        <p:tgtEl>
                                          <p:spTgt spid="24600"/>
                                        </p:tgtEl>
                                        <p:attrNameLst>
                                          <p:attrName>style.visibility</p:attrName>
                                        </p:attrNameLst>
                                      </p:cBhvr>
                                      <p:to>
                                        <p:strVal val="visible"/>
                                      </p:to>
                                    </p:set>
                                    <p:animEffect transition="in" filter="slide(fromBottom)">
                                      <p:cBhvr>
                                        <p:cTn id="17" dur="500"/>
                                        <p:tgtEl>
                                          <p:spTgt spid="24600"/>
                                        </p:tgtEl>
                                      </p:cBhvr>
                                    </p:animEffect>
                                  </p:childTnLst>
                                </p:cTn>
                              </p:par>
                            </p:childTnLst>
                          </p:cTn>
                        </p:par>
                        <p:par>
                          <p:cTn id="18" fill="hold">
                            <p:stCondLst>
                              <p:cond delay="13520"/>
                            </p:stCondLst>
                            <p:childTnLst>
                              <p:par>
                                <p:cTn id="19" presetID="12" presetClass="entr" presetSubtype="4" fill="hold" grpId="0" nodeType="afterEffect">
                                  <p:stCondLst>
                                    <p:cond delay="5000"/>
                                  </p:stCondLst>
                                  <p:childTnLst>
                                    <p:set>
                                      <p:cBhvr>
                                        <p:cTn id="20" dur="1" fill="hold">
                                          <p:stCondLst>
                                            <p:cond delay="0"/>
                                          </p:stCondLst>
                                        </p:cTn>
                                        <p:tgtEl>
                                          <p:spTgt spid="24601"/>
                                        </p:tgtEl>
                                        <p:attrNameLst>
                                          <p:attrName>style.visibility</p:attrName>
                                        </p:attrNameLst>
                                      </p:cBhvr>
                                      <p:to>
                                        <p:strVal val="visible"/>
                                      </p:to>
                                    </p:set>
                                    <p:animEffect transition="in" filter="slide(fromBottom)">
                                      <p:cBhvr>
                                        <p:cTn id="21" dur="500"/>
                                        <p:tgtEl>
                                          <p:spTgt spid="24601"/>
                                        </p:tgtEl>
                                      </p:cBhvr>
                                    </p:animEffect>
                                  </p:childTnLst>
                                </p:cTn>
                              </p:par>
                            </p:childTnLst>
                          </p:cTn>
                        </p:par>
                        <p:par>
                          <p:cTn id="22" fill="hold">
                            <p:stCondLst>
                              <p:cond delay="1902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2202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2202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2302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2302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402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402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502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502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602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602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702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702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802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802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902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902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3002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3002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3102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3102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3202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3202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3302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3302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402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402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502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502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602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602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702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598" grpId="0" animBg="1"/>
      <p:bldP spid="24600" grpId="0" animBg="1"/>
      <p:bldP spid="2460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1600" b="1" smtClean="0"/>
              <a:t>Voici des exemples d’actions qui permettent de contribuer à améliorer la qualité de vie au travail. Lesquelles n’y contribuent pas ?</a:t>
            </a:r>
            <a:r>
              <a:rPr lang="fr-FR" smtClean="0"/>
              <a:t> </a:t>
            </a:r>
          </a:p>
        </p:txBody>
      </p:sp>
      <p:sp>
        <p:nvSpPr>
          <p:cNvPr id="788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Modifier souvent la composition des équipes</a:t>
            </a:r>
            <a:r>
              <a:rPr lang="fr-FR"/>
              <a:t>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Diffuser un baromètre social aux salariés</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Favoriser l’équilibre vie professionnelle / vie privée</a:t>
            </a:r>
            <a:r>
              <a:rPr lang="fr-FR"/>
              <a:t> </a:t>
            </a:r>
          </a:p>
        </p:txBody>
      </p:sp>
      <p:sp>
        <p:nvSpPr>
          <p:cNvPr id="42010" name="AutoShape 26"/>
          <p:cNvSpPr>
            <a:spLocks noChangeArrowheads="1"/>
          </p:cNvSpPr>
          <p:nvPr/>
        </p:nvSpPr>
        <p:spPr bwMode="auto">
          <a:xfrm>
            <a:off x="482600" y="38862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Optimiser l’aménagement des locaux</a:t>
            </a:r>
            <a:r>
              <a:rPr lang="fr-FR"/>
              <a:t> </a:t>
            </a:r>
          </a:p>
        </p:txBody>
      </p:sp>
      <p:sp>
        <p:nvSpPr>
          <p:cNvPr id="42011" name="AutoShape 27"/>
          <p:cNvSpPr>
            <a:spLocks noChangeArrowheads="1"/>
          </p:cNvSpPr>
          <p:nvPr/>
        </p:nvSpPr>
        <p:spPr bwMode="auto">
          <a:xfrm>
            <a:off x="492125" y="4784725"/>
            <a:ext cx="59086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Déménager ou changer souvent de locaux, de bureaux, ...</a:t>
            </a:r>
            <a:r>
              <a:rPr lang="fr-FR"/>
              <a:t> </a:t>
            </a:r>
          </a:p>
        </p:txBody>
      </p:sp>
      <p:sp>
        <p:nvSpPr>
          <p:cNvPr id="3" name="AutoShape 27"/>
          <p:cNvSpPr>
            <a:spLocks noChangeArrowheads="1"/>
          </p:cNvSpPr>
          <p:nvPr/>
        </p:nvSpPr>
        <p:spPr bwMode="auto">
          <a:xfrm>
            <a:off x="469900" y="43338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Permettre l’aménagement des horaires de travail</a:t>
            </a:r>
            <a:r>
              <a:rPr lang="fr-FR"/>
              <a:t> </a:t>
            </a:r>
          </a:p>
        </p:txBody>
      </p:sp>
      <p:pic>
        <p:nvPicPr>
          <p:cNvPr id="78858" name="Picture 48" descr="qvt4"/>
          <p:cNvPicPr>
            <a:picLocks noChangeAspect="1" noChangeArrowheads="1"/>
          </p:cNvPicPr>
          <p:nvPr/>
        </p:nvPicPr>
        <p:blipFill>
          <a:blip r:embed="rId2"/>
          <a:srcRect/>
          <a:stretch>
            <a:fillRect/>
          </a:stretch>
        </p:blipFill>
        <p:spPr bwMode="auto">
          <a:xfrm>
            <a:off x="7473950" y="214313"/>
            <a:ext cx="1438275" cy="901700"/>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21575" y="4864100"/>
            <a:ext cx="1471613" cy="1927225"/>
          </a:xfrm>
          <a:prstGeom prst="rect">
            <a:avLst/>
          </a:prstGeom>
          <a:noFill/>
          <a:ln w="9525">
            <a:noFill/>
            <a:miter lim="800000"/>
            <a:headEnd/>
            <a:tailEnd/>
          </a:ln>
        </p:spPr>
      </p:pic>
      <p:sp>
        <p:nvSpPr>
          <p:cNvPr id="31" name="ZoneTexte 30"/>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94067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9406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796448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947025" y="57023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54963"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937500" y="57023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926388" y="56911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926388" y="56721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926388" y="56673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926388" y="57086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937500" y="57165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7964488" y="57292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078788" y="57150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06450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042275" y="5711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064500"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070850"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093075"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089900"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0692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08355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8891" name="Picture 81"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8892" name="Picture 82"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8893" name="Picture 83"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52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902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352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802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2520"/>
                            </p:stCondLst>
                            <p:childTnLst>
                              <p:par>
                                <p:cTn id="27" presetID="12" presetClass="entr" presetSubtype="4" fill="hold" grpId="0" nodeType="afterEffect">
                                  <p:stCondLst>
                                    <p:cond delay="4000"/>
                                  </p:stCondLst>
                                  <p:childTnLst>
                                    <p:set>
                                      <p:cBhvr>
                                        <p:cTn id="28" dur="1" fill="hold">
                                          <p:stCondLst>
                                            <p:cond delay="0"/>
                                          </p:stCondLst>
                                        </p:cTn>
                                        <p:tgtEl>
                                          <p:spTgt spid="3"/>
                                        </p:tgtEl>
                                        <p:attrNameLst>
                                          <p:attrName>style.visibility</p:attrName>
                                        </p:attrNameLst>
                                      </p:cBhvr>
                                      <p:to>
                                        <p:strVal val="visible"/>
                                      </p:to>
                                    </p:set>
                                    <p:animEffect transition="in" filter="slide(fromBottom)">
                                      <p:cBhvr>
                                        <p:cTn id="29" dur="500"/>
                                        <p:tgtEl>
                                          <p:spTgt spid="3"/>
                                        </p:tgtEl>
                                      </p:cBhvr>
                                    </p:animEffect>
                                  </p:childTnLst>
                                </p:cTn>
                              </p:par>
                            </p:childTnLst>
                          </p:cTn>
                        </p:par>
                        <p:par>
                          <p:cTn id="30" fill="hold">
                            <p:stCondLst>
                              <p:cond delay="27020"/>
                            </p:stCondLst>
                            <p:childTnLst>
                              <p:par>
                                <p:cTn id="31" presetID="12" presetClass="entr" presetSubtype="4" fill="hold" grpId="0" nodeType="afterEffect">
                                  <p:stCondLst>
                                    <p:cond delay="4000"/>
                                  </p:stCondLst>
                                  <p:childTnLst>
                                    <p:set>
                                      <p:cBhvr>
                                        <p:cTn id="32" dur="1" fill="hold">
                                          <p:stCondLst>
                                            <p:cond delay="0"/>
                                          </p:stCondLst>
                                        </p:cTn>
                                        <p:tgtEl>
                                          <p:spTgt spid="42011"/>
                                        </p:tgtEl>
                                        <p:attrNameLst>
                                          <p:attrName>style.visibility</p:attrName>
                                        </p:attrNameLst>
                                      </p:cBhvr>
                                      <p:to>
                                        <p:strVal val="visible"/>
                                      </p:to>
                                    </p:set>
                                    <p:animEffect transition="in" filter="slide(fromBottom)">
                                      <p:cBhvr>
                                        <p:cTn id="33" dur="500"/>
                                        <p:tgtEl>
                                          <p:spTgt spid="42011"/>
                                        </p:tgtEl>
                                      </p:cBhvr>
                                    </p:animEffect>
                                  </p:childTnLst>
                                </p:cTn>
                              </p:par>
                            </p:childTnLst>
                          </p:cTn>
                        </p:par>
                        <p:par>
                          <p:cTn id="34" fill="hold">
                            <p:stCondLst>
                              <p:cond delay="31520"/>
                            </p:stCondLst>
                            <p:childTnLst>
                              <p:par>
                                <p:cTn id="35" presetID="1" presetClass="entr" presetSubtype="0" fill="hold" nodeType="afterEffect">
                                  <p:stCondLst>
                                    <p:cond delay="350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35020"/>
                            </p:stCondLst>
                            <p:childTnLst>
                              <p:par>
                                <p:cTn id="40" presetID="1" presetClass="exit" presetSubtype="0" fill="hold" grpId="1" nodeType="afterEffect">
                                  <p:stCondLst>
                                    <p:cond delay="1000"/>
                                  </p:stCondLst>
                                  <p:childTnLst>
                                    <p:set>
                                      <p:cBhvr>
                                        <p:cTn id="41" dur="1" fill="hold">
                                          <p:stCondLst>
                                            <p:cond delay="0"/>
                                          </p:stCondLst>
                                        </p:cTn>
                                        <p:tgtEl>
                                          <p:spTgt spid="31"/>
                                        </p:tgtEl>
                                        <p:attrNameLst>
                                          <p:attrName>style.visibility</p:attrName>
                                        </p:attrNameLst>
                                      </p:cBhvr>
                                      <p:to>
                                        <p:strVal val="hidden"/>
                                      </p:to>
                                    </p:set>
                                  </p:childTnLst>
                                </p:cTn>
                              </p:par>
                            </p:childTnLst>
                          </p:cTn>
                        </p:par>
                        <p:par>
                          <p:cTn id="42" fill="hold">
                            <p:stCondLst>
                              <p:cond delay="36020"/>
                            </p:stCondLst>
                            <p:childTnLst>
                              <p:par>
                                <p:cTn id="43" presetID="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par>
                          <p:cTn id="45" fill="hold">
                            <p:stCondLst>
                              <p:cond delay="36020"/>
                            </p:stCondLst>
                            <p:childTnLst>
                              <p:par>
                                <p:cTn id="46" presetID="1" presetClass="exit" presetSubtype="0" fill="hold" grpId="1" nodeType="afterEffect">
                                  <p:stCondLst>
                                    <p:cond delay="1000"/>
                                  </p:stCondLst>
                                  <p:childTnLst>
                                    <p:set>
                                      <p:cBhvr>
                                        <p:cTn id="47" dur="1" fill="hold">
                                          <p:stCondLst>
                                            <p:cond delay="0"/>
                                          </p:stCondLst>
                                        </p:cTn>
                                        <p:tgtEl>
                                          <p:spTgt spid="35"/>
                                        </p:tgtEl>
                                        <p:attrNameLst>
                                          <p:attrName>style.visibility</p:attrName>
                                        </p:attrNameLst>
                                      </p:cBhvr>
                                      <p:to>
                                        <p:strVal val="hidden"/>
                                      </p:to>
                                    </p:set>
                                  </p:childTnLst>
                                </p:cTn>
                              </p:par>
                            </p:childTnLst>
                          </p:cTn>
                        </p:par>
                        <p:par>
                          <p:cTn id="48" fill="hold">
                            <p:stCondLst>
                              <p:cond delay="37020"/>
                            </p:stCondLst>
                            <p:childTnLst>
                              <p:par>
                                <p:cTn id="49" presetID="1"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par>
                          <p:cTn id="51" fill="hold">
                            <p:stCondLst>
                              <p:cond delay="37020"/>
                            </p:stCondLst>
                            <p:childTnLst>
                              <p:par>
                                <p:cTn id="52" presetID="1" presetClass="exit" presetSubtype="0" fill="hold" grpId="1" nodeType="afterEffect">
                                  <p:stCondLst>
                                    <p:cond delay="1000"/>
                                  </p:stCondLst>
                                  <p:childTnLst>
                                    <p:set>
                                      <p:cBhvr>
                                        <p:cTn id="53" dur="1" fill="hold">
                                          <p:stCondLst>
                                            <p:cond delay="0"/>
                                          </p:stCondLst>
                                        </p:cTn>
                                        <p:tgtEl>
                                          <p:spTgt spid="36"/>
                                        </p:tgtEl>
                                        <p:attrNameLst>
                                          <p:attrName>style.visibility</p:attrName>
                                        </p:attrNameLst>
                                      </p:cBhvr>
                                      <p:to>
                                        <p:strVal val="hidden"/>
                                      </p:to>
                                    </p:set>
                                  </p:childTnLst>
                                </p:cTn>
                              </p:par>
                            </p:childTnLst>
                          </p:cTn>
                        </p:par>
                        <p:par>
                          <p:cTn id="54" fill="hold">
                            <p:stCondLst>
                              <p:cond delay="38020"/>
                            </p:stCondLst>
                            <p:childTnLst>
                              <p:par>
                                <p:cTn id="55" presetID="1"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par>
                          <p:cTn id="57" fill="hold">
                            <p:stCondLst>
                              <p:cond delay="38020"/>
                            </p:stCondLst>
                            <p:childTnLst>
                              <p:par>
                                <p:cTn id="58" presetID="1" presetClass="exit" presetSubtype="0" fill="hold" grpId="1" nodeType="afterEffect">
                                  <p:stCondLst>
                                    <p:cond delay="100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3902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par>
                          <p:cTn id="63" fill="hold">
                            <p:stCondLst>
                              <p:cond delay="39020"/>
                            </p:stCondLst>
                            <p:childTnLst>
                              <p:par>
                                <p:cTn id="64" presetID="1" presetClass="exit" presetSubtype="0" fill="hold" grpId="1" nodeType="afterEffect">
                                  <p:stCondLst>
                                    <p:cond delay="1000"/>
                                  </p:stCondLst>
                                  <p:childTnLst>
                                    <p:set>
                                      <p:cBhvr>
                                        <p:cTn id="65" dur="1" fill="hold">
                                          <p:stCondLst>
                                            <p:cond delay="0"/>
                                          </p:stCondLst>
                                        </p:cTn>
                                        <p:tgtEl>
                                          <p:spTgt spid="38"/>
                                        </p:tgtEl>
                                        <p:attrNameLst>
                                          <p:attrName>style.visibility</p:attrName>
                                        </p:attrNameLst>
                                      </p:cBhvr>
                                      <p:to>
                                        <p:strVal val="hidden"/>
                                      </p:to>
                                    </p:set>
                                  </p:childTnLst>
                                </p:cTn>
                              </p:par>
                            </p:childTnLst>
                          </p:cTn>
                        </p:par>
                        <p:par>
                          <p:cTn id="66" fill="hold">
                            <p:stCondLst>
                              <p:cond delay="40020"/>
                            </p:stCondLst>
                            <p:childTnLst>
                              <p:par>
                                <p:cTn id="67" presetID="1" presetClass="entr" presetSubtype="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40020"/>
                            </p:stCondLst>
                            <p:childTnLst>
                              <p:par>
                                <p:cTn id="70" presetID="1" presetClass="exit" presetSubtype="0" fill="hold" grpId="1" nodeType="afterEffect">
                                  <p:stCondLst>
                                    <p:cond delay="1000"/>
                                  </p:stCondLst>
                                  <p:childTnLst>
                                    <p:set>
                                      <p:cBhvr>
                                        <p:cTn id="71" dur="1" fill="hold">
                                          <p:stCondLst>
                                            <p:cond delay="0"/>
                                          </p:stCondLst>
                                        </p:cTn>
                                        <p:tgtEl>
                                          <p:spTgt spid="39"/>
                                        </p:tgtEl>
                                        <p:attrNameLst>
                                          <p:attrName>style.visibility</p:attrName>
                                        </p:attrNameLst>
                                      </p:cBhvr>
                                      <p:to>
                                        <p:strVal val="hidden"/>
                                      </p:to>
                                    </p:set>
                                  </p:childTnLst>
                                </p:cTn>
                              </p:par>
                            </p:childTnLst>
                          </p:cTn>
                        </p:par>
                        <p:par>
                          <p:cTn id="72" fill="hold">
                            <p:stCondLst>
                              <p:cond delay="41020"/>
                            </p:stCondLst>
                            <p:childTnLst>
                              <p:par>
                                <p:cTn id="73" presetID="1"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par>
                          <p:cTn id="75" fill="hold">
                            <p:stCondLst>
                              <p:cond delay="41020"/>
                            </p:stCondLst>
                            <p:childTnLst>
                              <p:par>
                                <p:cTn id="76" presetID="1" presetClass="exit" presetSubtype="0" fill="hold" grpId="1" nodeType="afterEffect">
                                  <p:stCondLst>
                                    <p:cond delay="1000"/>
                                  </p:stCondLst>
                                  <p:childTnLst>
                                    <p:set>
                                      <p:cBhvr>
                                        <p:cTn id="77" dur="1" fill="hold">
                                          <p:stCondLst>
                                            <p:cond delay="0"/>
                                          </p:stCondLst>
                                        </p:cTn>
                                        <p:tgtEl>
                                          <p:spTgt spid="40"/>
                                        </p:tgtEl>
                                        <p:attrNameLst>
                                          <p:attrName>style.visibility</p:attrName>
                                        </p:attrNameLst>
                                      </p:cBhvr>
                                      <p:to>
                                        <p:strVal val="hidden"/>
                                      </p:to>
                                    </p:set>
                                  </p:childTnLst>
                                </p:cTn>
                              </p:par>
                            </p:childTnLst>
                          </p:cTn>
                        </p:par>
                        <p:par>
                          <p:cTn id="78" fill="hold">
                            <p:stCondLst>
                              <p:cond delay="42020"/>
                            </p:stCondLst>
                            <p:childTnLst>
                              <p:par>
                                <p:cTn id="79" presetID="1"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par>
                          <p:cTn id="81" fill="hold">
                            <p:stCondLst>
                              <p:cond delay="42020"/>
                            </p:stCondLst>
                            <p:childTnLst>
                              <p:par>
                                <p:cTn id="82" presetID="1" presetClass="exit" presetSubtype="0" fill="hold" grpId="1" nodeType="afterEffect">
                                  <p:stCondLst>
                                    <p:cond delay="1000"/>
                                  </p:stCondLst>
                                  <p:childTnLst>
                                    <p:set>
                                      <p:cBhvr>
                                        <p:cTn id="83" dur="1" fill="hold">
                                          <p:stCondLst>
                                            <p:cond delay="0"/>
                                          </p:stCondLst>
                                        </p:cTn>
                                        <p:tgtEl>
                                          <p:spTgt spid="41"/>
                                        </p:tgtEl>
                                        <p:attrNameLst>
                                          <p:attrName>style.visibility</p:attrName>
                                        </p:attrNameLst>
                                      </p:cBhvr>
                                      <p:to>
                                        <p:strVal val="hidden"/>
                                      </p:to>
                                    </p:set>
                                  </p:childTnLst>
                                </p:cTn>
                              </p:par>
                            </p:childTnLst>
                          </p:cTn>
                        </p:par>
                        <p:par>
                          <p:cTn id="84" fill="hold">
                            <p:stCondLst>
                              <p:cond delay="43020"/>
                            </p:stCondLst>
                            <p:childTnLst>
                              <p:par>
                                <p:cTn id="85" presetID="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par>
                          <p:cTn id="87" fill="hold">
                            <p:stCondLst>
                              <p:cond delay="43020"/>
                            </p:stCondLst>
                            <p:childTnLst>
                              <p:par>
                                <p:cTn id="88" presetID="1" presetClass="exit" presetSubtype="0" fill="hold" grpId="1" nodeType="afterEffect">
                                  <p:stCondLst>
                                    <p:cond delay="1000"/>
                                  </p:stCondLst>
                                  <p:childTnLst>
                                    <p:set>
                                      <p:cBhvr>
                                        <p:cTn id="89" dur="1" fill="hold">
                                          <p:stCondLst>
                                            <p:cond delay="0"/>
                                          </p:stCondLst>
                                        </p:cTn>
                                        <p:tgtEl>
                                          <p:spTgt spid="42"/>
                                        </p:tgtEl>
                                        <p:attrNameLst>
                                          <p:attrName>style.visibility</p:attrName>
                                        </p:attrNameLst>
                                      </p:cBhvr>
                                      <p:to>
                                        <p:strVal val="hidden"/>
                                      </p:to>
                                    </p:set>
                                  </p:childTnLst>
                                </p:cTn>
                              </p:par>
                            </p:childTnLst>
                          </p:cTn>
                        </p:par>
                        <p:par>
                          <p:cTn id="90" fill="hold">
                            <p:stCondLst>
                              <p:cond delay="44020"/>
                            </p:stCondLst>
                            <p:childTnLst>
                              <p:par>
                                <p:cTn id="91" presetID="1"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44020"/>
                            </p:stCondLst>
                            <p:childTnLst>
                              <p:par>
                                <p:cTn id="94" presetID="1" presetClass="exit" presetSubtype="0" fill="hold" grpId="1" nodeType="afterEffect">
                                  <p:stCondLst>
                                    <p:cond delay="1000"/>
                                  </p:stCondLst>
                                  <p:childTnLst>
                                    <p:set>
                                      <p:cBhvr>
                                        <p:cTn id="95" dur="1" fill="hold">
                                          <p:stCondLst>
                                            <p:cond delay="0"/>
                                          </p:stCondLst>
                                        </p:cTn>
                                        <p:tgtEl>
                                          <p:spTgt spid="43"/>
                                        </p:tgtEl>
                                        <p:attrNameLst>
                                          <p:attrName>style.visibility</p:attrName>
                                        </p:attrNameLst>
                                      </p:cBhvr>
                                      <p:to>
                                        <p:strVal val="hidden"/>
                                      </p:to>
                                    </p:set>
                                  </p:childTnLst>
                                </p:cTn>
                              </p:par>
                            </p:childTnLst>
                          </p:cTn>
                        </p:par>
                        <p:par>
                          <p:cTn id="96" fill="hold">
                            <p:stCondLst>
                              <p:cond delay="4502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par>
                          <p:cTn id="99" fill="hold">
                            <p:stCondLst>
                              <p:cond delay="45020"/>
                            </p:stCondLst>
                            <p:childTnLst>
                              <p:par>
                                <p:cTn id="100" presetID="1" presetClass="exit" presetSubtype="0" fill="hold" grpId="1" nodeType="afterEffect">
                                  <p:stCondLst>
                                    <p:cond delay="1000"/>
                                  </p:stCondLst>
                                  <p:childTnLst>
                                    <p:set>
                                      <p:cBhvr>
                                        <p:cTn id="101" dur="1" fill="hold">
                                          <p:stCondLst>
                                            <p:cond delay="0"/>
                                          </p:stCondLst>
                                        </p:cTn>
                                        <p:tgtEl>
                                          <p:spTgt spid="44"/>
                                        </p:tgtEl>
                                        <p:attrNameLst>
                                          <p:attrName>style.visibility</p:attrName>
                                        </p:attrNameLst>
                                      </p:cBhvr>
                                      <p:to>
                                        <p:strVal val="hidden"/>
                                      </p:to>
                                    </p:set>
                                  </p:childTnLst>
                                </p:cTn>
                              </p:par>
                            </p:childTnLst>
                          </p:cTn>
                        </p:par>
                        <p:par>
                          <p:cTn id="102" fill="hold">
                            <p:stCondLst>
                              <p:cond delay="46020"/>
                            </p:stCondLst>
                            <p:childTnLst>
                              <p:par>
                                <p:cTn id="103" presetID="1"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par>
                          <p:cTn id="105" fill="hold">
                            <p:stCondLst>
                              <p:cond delay="46020"/>
                            </p:stCondLst>
                            <p:childTnLst>
                              <p:par>
                                <p:cTn id="106" presetID="1" presetClass="exit" presetSubtype="0" fill="hold" grpId="1" nodeType="afterEffect">
                                  <p:stCondLst>
                                    <p:cond delay="1000"/>
                                  </p:stCondLst>
                                  <p:childTnLst>
                                    <p:set>
                                      <p:cBhvr>
                                        <p:cTn id="107" dur="1" fill="hold">
                                          <p:stCondLst>
                                            <p:cond delay="0"/>
                                          </p:stCondLst>
                                        </p:cTn>
                                        <p:tgtEl>
                                          <p:spTgt spid="45"/>
                                        </p:tgtEl>
                                        <p:attrNameLst>
                                          <p:attrName>style.visibility</p:attrName>
                                        </p:attrNameLst>
                                      </p:cBhvr>
                                      <p:to>
                                        <p:strVal val="hidden"/>
                                      </p:to>
                                    </p:set>
                                  </p:childTnLst>
                                </p:cTn>
                              </p:par>
                            </p:childTnLst>
                          </p:cTn>
                        </p:par>
                        <p:par>
                          <p:cTn id="108" fill="hold">
                            <p:stCondLst>
                              <p:cond delay="47020"/>
                            </p:stCondLst>
                            <p:childTnLst>
                              <p:par>
                                <p:cTn id="109" presetID="1" presetClass="entr" presetSubtype="0"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par>
                          <p:cTn id="111" fill="hold">
                            <p:stCondLst>
                              <p:cond delay="47020"/>
                            </p:stCondLst>
                            <p:childTnLst>
                              <p:par>
                                <p:cTn id="112" presetID="1" presetClass="exit" presetSubtype="0" fill="hold" grpId="1" nodeType="afterEffect">
                                  <p:stCondLst>
                                    <p:cond delay="1000"/>
                                  </p:stCondLst>
                                  <p:childTnLst>
                                    <p:set>
                                      <p:cBhvr>
                                        <p:cTn id="113" dur="1" fill="hold">
                                          <p:stCondLst>
                                            <p:cond delay="0"/>
                                          </p:stCondLst>
                                        </p:cTn>
                                        <p:tgtEl>
                                          <p:spTgt spid="46"/>
                                        </p:tgtEl>
                                        <p:attrNameLst>
                                          <p:attrName>style.visibility</p:attrName>
                                        </p:attrNameLst>
                                      </p:cBhvr>
                                      <p:to>
                                        <p:strVal val="hidden"/>
                                      </p:to>
                                    </p:set>
                                  </p:childTnLst>
                                </p:cTn>
                              </p:par>
                            </p:childTnLst>
                          </p:cTn>
                        </p:par>
                        <p:par>
                          <p:cTn id="114" fill="hold">
                            <p:stCondLst>
                              <p:cond delay="4802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48020"/>
                            </p:stCondLst>
                            <p:childTnLst>
                              <p:par>
                                <p:cTn id="118" presetID="1" presetClass="exit" presetSubtype="0" fill="hold" grpId="1" nodeType="afterEffect">
                                  <p:stCondLst>
                                    <p:cond delay="1000"/>
                                  </p:stCondLst>
                                  <p:childTnLst>
                                    <p:set>
                                      <p:cBhvr>
                                        <p:cTn id="119" dur="1" fill="hold">
                                          <p:stCondLst>
                                            <p:cond delay="0"/>
                                          </p:stCondLst>
                                        </p:cTn>
                                        <p:tgtEl>
                                          <p:spTgt spid="47"/>
                                        </p:tgtEl>
                                        <p:attrNameLst>
                                          <p:attrName>style.visibility</p:attrName>
                                        </p:attrNameLst>
                                      </p:cBhvr>
                                      <p:to>
                                        <p:strVal val="hidden"/>
                                      </p:to>
                                    </p:set>
                                  </p:childTnLst>
                                </p:cTn>
                              </p:par>
                            </p:childTnLst>
                          </p:cTn>
                        </p:par>
                        <p:par>
                          <p:cTn id="120" fill="hold">
                            <p:stCondLst>
                              <p:cond delay="49020"/>
                            </p:stCondLst>
                            <p:childTnLst>
                              <p:par>
                                <p:cTn id="121" presetID="1" presetClass="entr" presetSubtype="0"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49020"/>
                            </p:stCondLst>
                            <p:childTnLst>
                              <p:par>
                                <p:cTn id="124" presetID="1" presetClass="exit" presetSubtype="0" fill="hold" grpId="1" nodeType="afterEffect">
                                  <p:stCondLst>
                                    <p:cond delay="100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50020"/>
                            </p:stCondLst>
                            <p:childTnLst>
                              <p:par>
                                <p:cTn id="127" presetID="1"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childTnLst>
                          </p:cTn>
                        </p:par>
                        <p:par>
                          <p:cTn id="129" fill="hold">
                            <p:stCondLst>
                              <p:cond delay="50020"/>
                            </p:stCondLst>
                            <p:childTnLst>
                              <p:par>
                                <p:cTn id="130" presetID="1" presetClass="exit" presetSubtype="0" fill="hold" grpId="1" nodeType="afterEffect">
                                  <p:stCondLst>
                                    <p:cond delay="100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51020"/>
                            </p:stCondLst>
                            <p:childTnLst>
                              <p:par>
                                <p:cTn id="133" presetID="1" presetClass="entr" presetSubtype="0" fill="hold" grpId="0" nodeType="after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51020"/>
                            </p:stCondLst>
                            <p:childTnLst>
                              <p:par>
                                <p:cTn id="136" presetID="1" presetClass="exit" presetSubtype="0" fill="hold" grpId="1" nodeType="afterEffect">
                                  <p:stCondLst>
                                    <p:cond delay="1000"/>
                                  </p:stCondLst>
                                  <p:childTnLst>
                                    <p:set>
                                      <p:cBhvr>
                                        <p:cTn id="137" dur="1" fill="hold">
                                          <p:stCondLst>
                                            <p:cond delay="0"/>
                                          </p:stCondLst>
                                        </p:cTn>
                                        <p:tgtEl>
                                          <p:spTgt spid="50"/>
                                        </p:tgtEl>
                                        <p:attrNameLst>
                                          <p:attrName>style.visibility</p:attrName>
                                        </p:attrNameLst>
                                      </p:cBhvr>
                                      <p:to>
                                        <p:strVal val="hidden"/>
                                      </p:to>
                                    </p:set>
                                  </p:childTnLst>
                                </p:cTn>
                              </p:par>
                            </p:childTnLst>
                          </p:cTn>
                        </p:par>
                        <p:par>
                          <p:cTn id="138" fill="hold">
                            <p:stCondLst>
                              <p:cond delay="52020"/>
                            </p:stCondLst>
                            <p:childTnLst>
                              <p:par>
                                <p:cTn id="139" presetID="1" presetClass="entr" presetSubtype="0" fill="hold" grpId="0" nodeType="after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52020"/>
                            </p:stCondLst>
                            <p:childTnLst>
                              <p:par>
                                <p:cTn id="142" presetID="1" presetClass="exit" presetSubtype="0" fill="hold" grpId="1" nodeType="afterEffect">
                                  <p:stCondLst>
                                    <p:cond delay="1000"/>
                                  </p:stCondLst>
                                  <p:childTnLst>
                                    <p:set>
                                      <p:cBhvr>
                                        <p:cTn id="143" dur="1" fill="hold">
                                          <p:stCondLst>
                                            <p:cond delay="0"/>
                                          </p:stCondLst>
                                        </p:cTn>
                                        <p:tgtEl>
                                          <p:spTgt spid="51"/>
                                        </p:tgtEl>
                                        <p:attrNameLst>
                                          <p:attrName>style.visibility</p:attrName>
                                        </p:attrNameLst>
                                      </p:cBhvr>
                                      <p:to>
                                        <p:strVal val="hidden"/>
                                      </p:to>
                                    </p:set>
                                  </p:childTnLst>
                                </p:cTn>
                              </p:par>
                            </p:childTnLst>
                          </p:cTn>
                        </p:par>
                        <p:par>
                          <p:cTn id="144" fill="hold">
                            <p:stCondLst>
                              <p:cond delay="53020"/>
                            </p:stCondLst>
                            <p:childTnLst>
                              <p:par>
                                <p:cTn id="145" presetID="1" presetClass="entr" presetSubtype="0" fill="hold" grpId="0" nodeType="after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par>
                          <p:cTn id="147" fill="hold">
                            <p:stCondLst>
                              <p:cond delay="53020"/>
                            </p:stCondLst>
                            <p:childTnLst>
                              <p:par>
                                <p:cTn id="148" presetID="1" presetClass="exit" presetSubtype="0" fill="hold" grpId="1" nodeType="afterEffect">
                                  <p:stCondLst>
                                    <p:cond delay="1000"/>
                                  </p:stCondLst>
                                  <p:childTnLst>
                                    <p:set>
                                      <p:cBhvr>
                                        <p:cTn id="149" dur="1" fill="hold">
                                          <p:stCondLst>
                                            <p:cond delay="0"/>
                                          </p:stCondLst>
                                        </p:cTn>
                                        <p:tgtEl>
                                          <p:spTgt spid="52"/>
                                        </p:tgtEl>
                                        <p:attrNameLst>
                                          <p:attrName>style.visibility</p:attrName>
                                        </p:attrNameLst>
                                      </p:cBhvr>
                                      <p:to>
                                        <p:strVal val="hidden"/>
                                      </p:to>
                                    </p:set>
                                  </p:childTnLst>
                                </p:cTn>
                              </p:par>
                            </p:childTnLst>
                          </p:cTn>
                        </p:par>
                        <p:par>
                          <p:cTn id="150" fill="hold">
                            <p:stCondLst>
                              <p:cond delay="54020"/>
                            </p:stCondLst>
                            <p:childTnLst>
                              <p:par>
                                <p:cTn id="151" presetID="1" presetClass="entr" presetSubtype="0" fill="hold" grpId="0" nodeType="after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childTnLst>
                          </p:cTn>
                        </p:par>
                        <p:par>
                          <p:cTn id="153" fill="hold">
                            <p:stCondLst>
                              <p:cond delay="54020"/>
                            </p:stCondLst>
                            <p:childTnLst>
                              <p:par>
                                <p:cTn id="154" presetID="1" presetClass="exit" presetSubtype="0" fill="hold" grpId="1" nodeType="afterEffect">
                                  <p:stCondLst>
                                    <p:cond delay="1000"/>
                                  </p:stCondLst>
                                  <p:childTnLst>
                                    <p:set>
                                      <p:cBhvr>
                                        <p:cTn id="155" dur="1" fill="hold">
                                          <p:stCondLst>
                                            <p:cond delay="0"/>
                                          </p:stCondLst>
                                        </p:cTn>
                                        <p:tgtEl>
                                          <p:spTgt spid="53"/>
                                        </p:tgtEl>
                                        <p:attrNameLst>
                                          <p:attrName>style.visibility</p:attrName>
                                        </p:attrNameLst>
                                      </p:cBhvr>
                                      <p:to>
                                        <p:strVal val="hidden"/>
                                      </p:to>
                                    </p:set>
                                  </p:childTnLst>
                                </p:cTn>
                              </p:par>
                            </p:childTnLst>
                          </p:cTn>
                        </p:par>
                        <p:par>
                          <p:cTn id="156" fill="hold">
                            <p:stCondLst>
                              <p:cond delay="55020"/>
                            </p:stCondLst>
                            <p:childTnLst>
                              <p:par>
                                <p:cTn id="157" presetID="1"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par>
                          <p:cTn id="159" fill="hold">
                            <p:stCondLst>
                              <p:cond delay="55020"/>
                            </p:stCondLst>
                            <p:childTnLst>
                              <p:par>
                                <p:cTn id="160" presetID="1" presetClass="exit" presetSubtype="0" fill="hold" grpId="1" nodeType="afterEffect">
                                  <p:stCondLst>
                                    <p:cond delay="1000"/>
                                  </p:stCondLst>
                                  <p:childTnLst>
                                    <p:set>
                                      <p:cBhvr>
                                        <p:cTn id="161" dur="1" fill="hold">
                                          <p:stCondLst>
                                            <p:cond delay="0"/>
                                          </p:stCondLst>
                                        </p:cTn>
                                        <p:tgtEl>
                                          <p:spTgt spid="54"/>
                                        </p:tgtEl>
                                        <p:attrNameLst>
                                          <p:attrName>style.visibility</p:attrName>
                                        </p:attrNameLst>
                                      </p:cBhvr>
                                      <p:to>
                                        <p:strVal val="hidden"/>
                                      </p:to>
                                    </p:set>
                                  </p:childTnLst>
                                </p:cTn>
                              </p:par>
                            </p:childTnLst>
                          </p:cTn>
                        </p:par>
                        <p:par>
                          <p:cTn id="162" fill="hold">
                            <p:stCondLst>
                              <p:cond delay="56020"/>
                            </p:stCondLst>
                            <p:childTnLst>
                              <p:par>
                                <p:cTn id="163" presetID="1" presetClass="entr" presetSubtype="0" fill="hold" grpId="0" nodeType="afterEffect">
                                  <p:stCondLst>
                                    <p:cond delay="0"/>
                                  </p:stCondLst>
                                  <p:childTnLst>
                                    <p:set>
                                      <p:cBhvr>
                                        <p:cTn id="164" dur="1" fill="hold">
                                          <p:stCondLst>
                                            <p:cond delay="0"/>
                                          </p:stCondLst>
                                        </p:cTn>
                                        <p:tgtEl>
                                          <p:spTgt spid="55"/>
                                        </p:tgtEl>
                                        <p:attrNameLst>
                                          <p:attrName>style.visibility</p:attrName>
                                        </p:attrNameLst>
                                      </p:cBhvr>
                                      <p:to>
                                        <p:strVal val="visible"/>
                                      </p:to>
                                    </p:set>
                                  </p:childTnLst>
                                </p:cTn>
                              </p:par>
                            </p:childTnLst>
                          </p:cTn>
                        </p:par>
                        <p:par>
                          <p:cTn id="165" fill="hold">
                            <p:stCondLst>
                              <p:cond delay="56020"/>
                            </p:stCondLst>
                            <p:childTnLst>
                              <p:par>
                                <p:cTn id="166" presetID="1" presetClass="exit" presetSubtype="0" fill="hold" grpId="1" nodeType="afterEffect">
                                  <p:stCondLst>
                                    <p:cond delay="1000"/>
                                  </p:stCondLst>
                                  <p:childTnLst>
                                    <p:set>
                                      <p:cBhvr>
                                        <p:cTn id="167" dur="1" fill="hold">
                                          <p:stCondLst>
                                            <p:cond delay="0"/>
                                          </p:stCondLst>
                                        </p:cTn>
                                        <p:tgtEl>
                                          <p:spTgt spid="55"/>
                                        </p:tgtEl>
                                        <p:attrNameLst>
                                          <p:attrName>style.visibility</p:attrName>
                                        </p:attrNameLst>
                                      </p:cBhvr>
                                      <p:to>
                                        <p:strVal val="hidden"/>
                                      </p:to>
                                    </p:set>
                                  </p:childTnLst>
                                </p:cTn>
                              </p:par>
                            </p:childTnLst>
                          </p:cTn>
                        </p:par>
                        <p:par>
                          <p:cTn id="168" fill="hold">
                            <p:stCondLst>
                              <p:cond delay="57020"/>
                            </p:stCondLst>
                            <p:childTnLst>
                              <p:par>
                                <p:cTn id="169" presetID="1" presetClass="entr" presetSubtype="0" fill="hold" grpId="0" nodeType="after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par>
                          <p:cTn id="171" fill="hold">
                            <p:stCondLst>
                              <p:cond delay="57020"/>
                            </p:stCondLst>
                            <p:childTnLst>
                              <p:par>
                                <p:cTn id="172" presetID="1" presetClass="exit" presetSubtype="0" fill="hold" grpId="1" nodeType="afterEffect">
                                  <p:stCondLst>
                                    <p:cond delay="1000"/>
                                  </p:stCondLst>
                                  <p:childTnLst>
                                    <p:set>
                                      <p:cBhvr>
                                        <p:cTn id="173" dur="1" fill="hold">
                                          <p:stCondLst>
                                            <p:cond delay="0"/>
                                          </p:stCondLst>
                                        </p:cTn>
                                        <p:tgtEl>
                                          <p:spTgt spid="56"/>
                                        </p:tgtEl>
                                        <p:attrNameLst>
                                          <p:attrName>style.visibility</p:attrName>
                                        </p:attrNameLst>
                                      </p:cBhvr>
                                      <p:to>
                                        <p:strVal val="hidden"/>
                                      </p:to>
                                    </p:set>
                                  </p:childTnLst>
                                </p:cTn>
                              </p:par>
                            </p:childTnLst>
                          </p:cTn>
                        </p:par>
                        <p:par>
                          <p:cTn id="174" fill="hold">
                            <p:stCondLst>
                              <p:cond delay="58020"/>
                            </p:stCondLst>
                            <p:childTnLst>
                              <p:par>
                                <p:cTn id="175" presetID="1" presetClass="entr" presetSubtype="0" fill="hold" grpId="0" nodeType="afterEffect">
                                  <p:stCondLst>
                                    <p:cond delay="0"/>
                                  </p:stCondLst>
                                  <p:childTnLst>
                                    <p:set>
                                      <p:cBhvr>
                                        <p:cTn id="176" dur="1" fill="hold">
                                          <p:stCondLst>
                                            <p:cond delay="0"/>
                                          </p:stCondLst>
                                        </p:cTn>
                                        <p:tgtEl>
                                          <p:spTgt spid="57"/>
                                        </p:tgtEl>
                                        <p:attrNameLst>
                                          <p:attrName>style.visibility</p:attrName>
                                        </p:attrNameLst>
                                      </p:cBhvr>
                                      <p:to>
                                        <p:strVal val="visible"/>
                                      </p:to>
                                    </p:set>
                                  </p:childTnLst>
                                </p:cTn>
                              </p:par>
                            </p:childTnLst>
                          </p:cTn>
                        </p:par>
                        <p:par>
                          <p:cTn id="177" fill="hold">
                            <p:stCondLst>
                              <p:cond delay="58020"/>
                            </p:stCondLst>
                            <p:childTnLst>
                              <p:par>
                                <p:cTn id="178" presetID="1" presetClass="exit" presetSubtype="0" fill="hold" grpId="1" nodeType="afterEffect">
                                  <p:stCondLst>
                                    <p:cond delay="1000"/>
                                  </p:stCondLst>
                                  <p:childTnLst>
                                    <p:set>
                                      <p:cBhvr>
                                        <p:cTn id="179" dur="1" fill="hold">
                                          <p:stCondLst>
                                            <p:cond delay="0"/>
                                          </p:stCondLst>
                                        </p:cTn>
                                        <p:tgtEl>
                                          <p:spTgt spid="57"/>
                                        </p:tgtEl>
                                        <p:attrNameLst>
                                          <p:attrName>style.visibility</p:attrName>
                                        </p:attrNameLst>
                                      </p:cBhvr>
                                      <p:to>
                                        <p:strVal val="hidden"/>
                                      </p:to>
                                    </p:set>
                                  </p:childTnLst>
                                </p:cTn>
                              </p:par>
                            </p:childTnLst>
                          </p:cTn>
                        </p:par>
                        <p:par>
                          <p:cTn id="180" fill="hold">
                            <p:stCondLst>
                              <p:cond delay="59020"/>
                            </p:stCondLst>
                            <p:childTnLst>
                              <p:par>
                                <p:cTn id="181" presetID="1" presetClass="entr" presetSubtype="0" fill="hold" grpId="0" nodeType="after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childTnLst>
                          </p:cTn>
                        </p:par>
                        <p:par>
                          <p:cTn id="183" fill="hold">
                            <p:stCondLst>
                              <p:cond delay="59020"/>
                            </p:stCondLst>
                            <p:childTnLst>
                              <p:par>
                                <p:cTn id="184" presetID="1" presetClass="exit" presetSubtype="0" fill="hold" grpId="1" nodeType="afterEffect">
                                  <p:stCondLst>
                                    <p:cond delay="1000"/>
                                  </p:stCondLst>
                                  <p:childTnLst>
                                    <p:set>
                                      <p:cBhvr>
                                        <p:cTn id="185" dur="1" fill="hold">
                                          <p:stCondLst>
                                            <p:cond delay="0"/>
                                          </p:stCondLst>
                                        </p:cTn>
                                        <p:tgtEl>
                                          <p:spTgt spid="58"/>
                                        </p:tgtEl>
                                        <p:attrNameLst>
                                          <p:attrName>style.visibility</p:attrName>
                                        </p:attrNameLst>
                                      </p:cBhvr>
                                      <p:to>
                                        <p:strVal val="hidden"/>
                                      </p:to>
                                    </p:set>
                                  </p:childTnLst>
                                </p:cTn>
                              </p:par>
                            </p:childTnLst>
                          </p:cTn>
                        </p:par>
                        <p:par>
                          <p:cTn id="186" fill="hold">
                            <p:stCondLst>
                              <p:cond delay="60020"/>
                            </p:stCondLst>
                            <p:childTnLst>
                              <p:par>
                                <p:cTn id="187" presetID="1" presetClass="entr" presetSubtype="0" fill="hold" grpId="0" nodeType="afterEffect">
                                  <p:stCondLst>
                                    <p:cond delay="0"/>
                                  </p:stCondLst>
                                  <p:childTnLst>
                                    <p:set>
                                      <p:cBhvr>
                                        <p:cTn id="188" dur="1" fill="hold">
                                          <p:stCondLst>
                                            <p:cond delay="0"/>
                                          </p:stCondLst>
                                        </p:cTn>
                                        <p:tgtEl>
                                          <p:spTgt spid="59"/>
                                        </p:tgtEl>
                                        <p:attrNameLst>
                                          <p:attrName>style.visibility</p:attrName>
                                        </p:attrNameLst>
                                      </p:cBhvr>
                                      <p:to>
                                        <p:strVal val="visible"/>
                                      </p:to>
                                    </p:set>
                                  </p:childTnLst>
                                </p:cTn>
                              </p:par>
                            </p:childTnLst>
                          </p:cTn>
                        </p:par>
                        <p:par>
                          <p:cTn id="189" fill="hold">
                            <p:stCondLst>
                              <p:cond delay="60020"/>
                            </p:stCondLst>
                            <p:childTnLst>
                              <p:par>
                                <p:cTn id="190" presetID="1" presetClass="exit" presetSubtype="0" fill="hold" grpId="1" nodeType="afterEffect">
                                  <p:stCondLst>
                                    <p:cond delay="1000"/>
                                  </p:stCondLst>
                                  <p:childTnLst>
                                    <p:set>
                                      <p:cBhvr>
                                        <p:cTn id="191" dur="1" fill="hold">
                                          <p:stCondLst>
                                            <p:cond delay="0"/>
                                          </p:stCondLst>
                                        </p:cTn>
                                        <p:tgtEl>
                                          <p:spTgt spid="59"/>
                                        </p:tgtEl>
                                        <p:attrNameLst>
                                          <p:attrName>style.visibility</p:attrName>
                                        </p:attrNameLst>
                                      </p:cBhvr>
                                      <p:to>
                                        <p:strVal val="hidden"/>
                                      </p:to>
                                    </p:set>
                                  </p:childTnLst>
                                </p:cTn>
                              </p:par>
                            </p:childTnLst>
                          </p:cTn>
                        </p:par>
                        <p:par>
                          <p:cTn id="192" fill="hold">
                            <p:stCondLst>
                              <p:cond delay="61020"/>
                            </p:stCondLst>
                            <p:childTnLst>
                              <p:par>
                                <p:cTn id="193" presetID="1" presetClass="entr" presetSubtype="0" fill="hold" grpId="0" nodeType="afterEffect">
                                  <p:stCondLst>
                                    <p:cond delay="0"/>
                                  </p:stCondLst>
                                  <p:childTnLst>
                                    <p:set>
                                      <p:cBhvr>
                                        <p:cTn id="194" dur="1" fill="hold">
                                          <p:stCondLst>
                                            <p:cond delay="0"/>
                                          </p:stCondLst>
                                        </p:cTn>
                                        <p:tgtEl>
                                          <p:spTgt spid="60"/>
                                        </p:tgtEl>
                                        <p:attrNameLst>
                                          <p:attrName>style.visibility</p:attrName>
                                        </p:attrNameLst>
                                      </p:cBhvr>
                                      <p:to>
                                        <p:strVal val="visible"/>
                                      </p:to>
                                    </p:set>
                                  </p:childTnLst>
                                </p:cTn>
                              </p:par>
                            </p:childTnLst>
                          </p:cTn>
                        </p:par>
                        <p:par>
                          <p:cTn id="195" fill="hold">
                            <p:stCondLst>
                              <p:cond delay="61020"/>
                            </p:stCondLst>
                            <p:childTnLst>
                              <p:par>
                                <p:cTn id="196" presetID="1" presetClass="exit" presetSubtype="0" fill="hold" grpId="1"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62020"/>
                            </p:stCondLst>
                            <p:childTnLst>
                              <p:par>
                                <p:cTn id="199" presetID="1" presetClass="entr" presetSubtype="0" fill="hold" grpId="0" nodeType="afterEffect">
                                  <p:stCondLst>
                                    <p:cond delay="0"/>
                                  </p:stCondLst>
                                  <p:childTnLst>
                                    <p:set>
                                      <p:cBhvr>
                                        <p:cTn id="200" dur="1" fill="hold">
                                          <p:stCondLst>
                                            <p:cond delay="0"/>
                                          </p:stCondLst>
                                        </p:cTn>
                                        <p:tgtEl>
                                          <p:spTgt spid="61"/>
                                        </p:tgtEl>
                                        <p:attrNameLst>
                                          <p:attrName>style.visibility</p:attrName>
                                        </p:attrNameLst>
                                      </p:cBhvr>
                                      <p:to>
                                        <p:strVal val="visible"/>
                                      </p:to>
                                    </p:set>
                                  </p:childTnLst>
                                </p:cTn>
                              </p:par>
                            </p:childTnLst>
                          </p:cTn>
                        </p:par>
                        <p:par>
                          <p:cTn id="201" fill="hold">
                            <p:stCondLst>
                              <p:cond delay="62020"/>
                            </p:stCondLst>
                            <p:childTnLst>
                              <p:par>
                                <p:cTn id="202" presetID="1" presetClass="exit" presetSubtype="0" fill="hold" grpId="1" nodeType="afterEffect">
                                  <p:stCondLst>
                                    <p:cond delay="1000"/>
                                  </p:stCondLst>
                                  <p:childTnLst>
                                    <p:set>
                                      <p:cBhvr>
                                        <p:cTn id="203" dur="1" fill="hold">
                                          <p:stCondLst>
                                            <p:cond delay="0"/>
                                          </p:stCondLst>
                                        </p:cTn>
                                        <p:tgtEl>
                                          <p:spTgt spid="61"/>
                                        </p:tgtEl>
                                        <p:attrNameLst>
                                          <p:attrName>style.visibility</p:attrName>
                                        </p:attrNameLst>
                                      </p:cBhvr>
                                      <p:to>
                                        <p:strVal val="hidden"/>
                                      </p:to>
                                    </p:set>
                                  </p:childTnLst>
                                </p:cTn>
                              </p:par>
                            </p:childTnLst>
                          </p:cTn>
                        </p:par>
                        <p:par>
                          <p:cTn id="204" fill="hold">
                            <p:stCondLst>
                              <p:cond delay="63020"/>
                            </p:stCondLst>
                            <p:childTnLst>
                              <p:par>
                                <p:cTn id="205" presetID="1" presetClass="entr" presetSubtype="0" fill="hold" grpId="0" nodeType="afterEffect">
                                  <p:stCondLst>
                                    <p:cond delay="0"/>
                                  </p:stCondLst>
                                  <p:childTnLst>
                                    <p:set>
                                      <p:cBhvr>
                                        <p:cTn id="206" dur="1" fill="hold">
                                          <p:stCondLst>
                                            <p:cond delay="0"/>
                                          </p:stCondLst>
                                        </p:cTn>
                                        <p:tgtEl>
                                          <p:spTgt spid="62"/>
                                        </p:tgtEl>
                                        <p:attrNameLst>
                                          <p:attrName>style.visibility</p:attrName>
                                        </p:attrNameLst>
                                      </p:cBhvr>
                                      <p:to>
                                        <p:strVal val="visible"/>
                                      </p:to>
                                    </p:set>
                                  </p:childTnLst>
                                </p:cTn>
                              </p:par>
                            </p:childTnLst>
                          </p:cTn>
                        </p:par>
                        <p:par>
                          <p:cTn id="207" fill="hold">
                            <p:stCondLst>
                              <p:cond delay="63020"/>
                            </p:stCondLst>
                            <p:childTnLst>
                              <p:par>
                                <p:cTn id="208" presetID="1" presetClass="exit" presetSubtype="0" fill="hold" grpId="1" nodeType="afterEffect">
                                  <p:stCondLst>
                                    <p:cond delay="1000"/>
                                  </p:stCondLst>
                                  <p:childTnLst>
                                    <p:set>
                                      <p:cBhvr>
                                        <p:cTn id="209" dur="1" fill="hold">
                                          <p:stCondLst>
                                            <p:cond delay="0"/>
                                          </p:stCondLst>
                                        </p:cTn>
                                        <p:tgtEl>
                                          <p:spTgt spid="62"/>
                                        </p:tgtEl>
                                        <p:attrNameLst>
                                          <p:attrName>style.visibility</p:attrName>
                                        </p:attrNameLst>
                                      </p:cBhvr>
                                      <p:to>
                                        <p:strVal val="hidden"/>
                                      </p:to>
                                    </p:set>
                                  </p:childTnLst>
                                </p:cTn>
                              </p:par>
                            </p:childTnLst>
                          </p:cTn>
                        </p:par>
                        <p:par>
                          <p:cTn id="210" fill="hold">
                            <p:stCondLst>
                              <p:cond delay="64020"/>
                            </p:stCondLst>
                            <p:childTnLst>
                              <p:par>
                                <p:cTn id="211" presetID="1" presetClass="entr" presetSubtype="0" fill="hold" grpId="0" nodeType="afterEffect">
                                  <p:stCondLst>
                                    <p:cond delay="0"/>
                                  </p:stCondLst>
                                  <p:childTnLst>
                                    <p:set>
                                      <p:cBhvr>
                                        <p:cTn id="212" dur="1" fill="hold">
                                          <p:stCondLst>
                                            <p:cond delay="0"/>
                                          </p:stCondLst>
                                        </p:cTn>
                                        <p:tgtEl>
                                          <p:spTgt spid="63"/>
                                        </p:tgtEl>
                                        <p:attrNameLst>
                                          <p:attrName>style.visibility</p:attrName>
                                        </p:attrNameLst>
                                      </p:cBhvr>
                                      <p:to>
                                        <p:strVal val="visible"/>
                                      </p:to>
                                    </p:set>
                                  </p:childTnLst>
                                </p:cTn>
                              </p:par>
                            </p:childTnLst>
                          </p:cTn>
                        </p:par>
                        <p:par>
                          <p:cTn id="213" fill="hold">
                            <p:stCondLst>
                              <p:cond delay="64020"/>
                            </p:stCondLst>
                            <p:childTnLst>
                              <p:par>
                                <p:cTn id="214" presetID="1" presetClass="exit" presetSubtype="0" fill="hold" grpId="1" nodeType="afterEffect">
                                  <p:stCondLst>
                                    <p:cond delay="1000"/>
                                  </p:stCondLst>
                                  <p:childTnLst>
                                    <p:set>
                                      <p:cBhvr>
                                        <p:cTn id="215" dur="1" fill="hold">
                                          <p:stCondLst>
                                            <p:cond delay="0"/>
                                          </p:stCondLst>
                                        </p:cTn>
                                        <p:tgtEl>
                                          <p:spTgt spid="63"/>
                                        </p:tgtEl>
                                        <p:attrNameLst>
                                          <p:attrName>style.visibility</p:attrName>
                                        </p:attrNameLst>
                                      </p:cBhvr>
                                      <p:to>
                                        <p:strVal val="hidden"/>
                                      </p:to>
                                    </p:set>
                                  </p:childTnLst>
                                </p:cTn>
                              </p:par>
                            </p:childTnLst>
                          </p:cTn>
                        </p:par>
                        <p:par>
                          <p:cTn id="216" fill="hold">
                            <p:stCondLst>
                              <p:cond delay="65020"/>
                            </p:stCondLst>
                            <p:childTnLst>
                              <p:par>
                                <p:cTn id="217" presetID="1" presetClass="entr" presetSubtype="0" fill="hold" grpId="0" nodeType="afterEffect">
                                  <p:stCondLst>
                                    <p:cond delay="0"/>
                                  </p:stCondLst>
                                  <p:childTnLst>
                                    <p:set>
                                      <p:cBhvr>
                                        <p:cTn id="2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Dans quel cas la visite médicale n’est elle pas obligatoire ?</a:t>
            </a:r>
          </a:p>
        </p:txBody>
      </p:sp>
      <p:sp>
        <p:nvSpPr>
          <p:cNvPr id="7987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 l'embauche</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Une fois tous les deux ans</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Après une absence pour cause de  maladie professionnelle</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Après un congé maternité</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A la suite d’un licenciement</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79913"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79914"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79915"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08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658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108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558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008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458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858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2958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2958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058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058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158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158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258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258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358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358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458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458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558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558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658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658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758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758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858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858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3958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3958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058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058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158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158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258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258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358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358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458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458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558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558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658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658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758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758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858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858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4958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4958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058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058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158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158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258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258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358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358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458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458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558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558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658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658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758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758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858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000" b="1" smtClean="0"/>
              <a:t>Sous estimer la sécurité de ses salariés peut coûter à un chef d'entreprise:</a:t>
            </a:r>
            <a:r>
              <a:rPr lang="fr-FR" smtClean="0"/>
              <a:t> </a:t>
            </a:r>
          </a:p>
        </p:txBody>
      </p:sp>
      <p:sp>
        <p:nvSpPr>
          <p:cNvPr id="8089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Rien du tout</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avertissement</a:t>
            </a:r>
          </a:p>
        </p:txBody>
      </p:sp>
      <p:sp>
        <p:nvSpPr>
          <p:cNvPr id="43031" name="AutoShape 23"/>
          <p:cNvSpPr>
            <a:spLocks noChangeArrowheads="1"/>
          </p:cNvSpPr>
          <p:nvPr/>
        </p:nvSpPr>
        <p:spPr bwMode="auto">
          <a:xfrm>
            <a:off x="400050" y="366712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Une peine d'emprisonnement et/ ou une contravention pouvant aller jusqu'à 45 000euros</a:t>
            </a:r>
            <a:r>
              <a:rPr lang="fr-FR">
                <a:latin typeface="Bliss Light" pitchFamily="2" charset="0"/>
              </a:rPr>
              <a:t> </a:t>
            </a:r>
          </a:p>
        </p:txBody>
      </p:sp>
      <p:pic>
        <p:nvPicPr>
          <p:cNvPr id="80903" name="Picture 45" descr="sécurité2"/>
          <p:cNvPicPr>
            <a:picLocks noChangeAspect="1" noChangeArrowheads="1"/>
          </p:cNvPicPr>
          <p:nvPr/>
        </p:nvPicPr>
        <p:blipFill>
          <a:blip r:embed="rId2"/>
          <a:srcRect/>
          <a:stretch>
            <a:fillRect/>
          </a:stretch>
        </p:blipFill>
        <p:spPr bwMode="auto">
          <a:xfrm>
            <a:off x="8299450" y="196850"/>
            <a:ext cx="611188" cy="919163"/>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0921" name="Picture 6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0922" name="Picture 6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0923" name="Picture 6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60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660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060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460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81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81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91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91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01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01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11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11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21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21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31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31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41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41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51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51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61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61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71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71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81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81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91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91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01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01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11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11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21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21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31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D'après vous, quelle est la définition du burnout ?</a:t>
            </a:r>
          </a:p>
        </p:txBody>
      </p:sp>
      <p:sp>
        <p:nvSpPr>
          <p:cNvPr id="8192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Ce sont personnes hyperactives</a:t>
            </a:r>
          </a:p>
        </p:txBody>
      </p:sp>
      <p:sp>
        <p:nvSpPr>
          <p:cNvPr id="43030" name="AutoShape 22"/>
          <p:cNvSpPr>
            <a:spLocks noChangeArrowheads="1"/>
          </p:cNvSpPr>
          <p:nvPr/>
        </p:nvSpPr>
        <p:spPr bwMode="auto">
          <a:xfrm>
            <a:off x="390525" y="3181350"/>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Ce sont des personnes dans un état d’épuisement physique, mental et psychique dû à un environnement professionnel stressant</a:t>
            </a:r>
          </a:p>
        </p:txBody>
      </p:sp>
      <p:sp>
        <p:nvSpPr>
          <p:cNvPr id="43031" name="AutoShape 23"/>
          <p:cNvSpPr>
            <a:spLocks noChangeArrowheads="1"/>
          </p:cNvSpPr>
          <p:nvPr/>
        </p:nvSpPr>
        <p:spPr bwMode="auto">
          <a:xfrm>
            <a:off x="400050" y="39608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Ce sont des personnes qui brûlent des calories plus rapidement que d’autres </a:t>
            </a: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1944"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1945"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1946"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76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576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976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376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72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72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82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82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92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92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02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02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12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12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22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22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32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32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42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42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52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52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62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62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72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72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82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82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92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92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02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02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12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12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22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Le document unique d’évaluation des risques, c’est :</a:t>
            </a:r>
            <a:r>
              <a:rPr lang="fr-FR" smtClean="0"/>
              <a:t> </a:t>
            </a:r>
          </a:p>
        </p:txBody>
      </p:sp>
      <p:sp>
        <p:nvSpPr>
          <p:cNvPr id="8294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56</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65138" y="24558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Un document à usage unique, qui permet de lister tous les risques professionnels et de le transmettre aux médecins du travail</a:t>
            </a:r>
          </a:p>
        </p:txBody>
      </p:sp>
      <p:sp>
        <p:nvSpPr>
          <p:cNvPr id="40983" name="AutoShape 23"/>
          <p:cNvSpPr>
            <a:spLocks noChangeArrowheads="1"/>
          </p:cNvSpPr>
          <p:nvPr/>
        </p:nvSpPr>
        <p:spPr bwMode="auto">
          <a:xfrm>
            <a:off x="465138" y="321151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document non obligatoire, mais qui permet de retranscrire tout ce que l’on fait en termes de prévention</a:t>
            </a:r>
          </a:p>
        </p:txBody>
      </p:sp>
      <p:sp>
        <p:nvSpPr>
          <p:cNvPr id="40985" name="AutoShape 25"/>
          <p:cNvSpPr>
            <a:spLocks noChangeArrowheads="1"/>
          </p:cNvSpPr>
          <p:nvPr/>
        </p:nvSpPr>
        <p:spPr bwMode="auto">
          <a:xfrm>
            <a:off x="465138" y="39671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Un document obligatoire qui permet de transcrire les résultats de l’évaluation des risques</a:t>
            </a:r>
          </a:p>
        </p:txBody>
      </p:sp>
      <p:sp>
        <p:nvSpPr>
          <p:cNvPr id="40986" name="AutoShape 26"/>
          <p:cNvSpPr>
            <a:spLocks noChangeArrowheads="1"/>
          </p:cNvSpPr>
          <p:nvPr/>
        </p:nvSpPr>
        <p:spPr bwMode="auto">
          <a:xfrm>
            <a:off x="476250" y="4730750"/>
            <a:ext cx="56483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Un document qui n’existe qu’en un seul exemplaire</a:t>
            </a:r>
          </a:p>
        </p:txBody>
      </p:sp>
      <p:pic>
        <p:nvPicPr>
          <p:cNvPr id="4" name="Image 3"/>
          <p:cNvPicPr>
            <a:picLocks noChangeAspect="1"/>
          </p:cNvPicPr>
          <p:nvPr/>
        </p:nvPicPr>
        <p:blipFill>
          <a:blip r:embed="rId2"/>
          <a:srcRect/>
          <a:stretch>
            <a:fillRect/>
          </a:stretch>
        </p:blipFill>
        <p:spPr bwMode="auto">
          <a:xfrm>
            <a:off x="751840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76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561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13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3910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132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767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899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672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608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03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2969"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2970"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2971"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84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5840"/>
                            </p:stCondLst>
                            <p:childTnLst>
                              <p:par>
                                <p:cTn id="15" presetID="12" presetClass="entr" presetSubtype="4" fill="hold" grpId="0" nodeType="afterEffect">
                                  <p:stCondLst>
                                    <p:cond delay="35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9840"/>
                            </p:stCondLst>
                            <p:childTnLst>
                              <p:par>
                                <p:cTn id="19" presetID="12" presetClass="entr" presetSubtype="4" fill="hold" grpId="0" nodeType="afterEffect">
                                  <p:stCondLst>
                                    <p:cond delay="35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3840"/>
                            </p:stCondLst>
                            <p:childTnLst>
                              <p:par>
                                <p:cTn id="23" presetID="12" presetClass="entr" presetSubtype="4" fill="hold" grpId="0" nodeType="afterEffect">
                                  <p:stCondLst>
                                    <p:cond delay="35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784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84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084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184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184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284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284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384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384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484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484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584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584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684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684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784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784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884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884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984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984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084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084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184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184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284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284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384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384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484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484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584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Comment une entreprise peut/doit agir en faveur de la sécurité de ses salariés ?</a:t>
            </a:r>
            <a:r>
              <a:rPr lang="fr-FR" smtClean="0"/>
              <a:t> </a:t>
            </a:r>
          </a:p>
        </p:txBody>
      </p:sp>
      <p:sp>
        <p:nvSpPr>
          <p:cNvPr id="8397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organisant des exercices d’évacuation des locaux</a:t>
            </a:r>
            <a:r>
              <a:rPr lang="fr-FR"/>
              <a:t>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organisant des formations Sauveteurs Secouristes du Travail </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affichant les consignes d’évacuation</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distribuant un livret de consignes de sécurité</a:t>
            </a:r>
            <a:r>
              <a:rPr lang="fr-FR"/>
              <a:t> </a:t>
            </a:r>
          </a:p>
        </p:txBody>
      </p:sp>
      <p:sp>
        <p:nvSpPr>
          <p:cNvPr id="42011" name="AutoShape 27"/>
          <p:cNvSpPr>
            <a:spLocks noChangeArrowheads="1"/>
          </p:cNvSpPr>
          <p:nvPr/>
        </p:nvSpPr>
        <p:spPr bwMode="auto">
          <a:xfrm>
            <a:off x="469900" y="4319588"/>
            <a:ext cx="59372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En mettant en place tous systèmes de prévention des risques</a:t>
            </a:r>
          </a:p>
        </p:txBody>
      </p:sp>
      <p:pic>
        <p:nvPicPr>
          <p:cNvPr id="83977" name="Picture 48" descr="Sécurité"/>
          <p:cNvPicPr>
            <a:picLocks noChangeAspect="1" noChangeArrowheads="1"/>
          </p:cNvPicPr>
          <p:nvPr/>
        </p:nvPicPr>
        <p:blipFill>
          <a:blip r:embed="rId2"/>
          <a:srcRect/>
          <a:stretch>
            <a:fillRect/>
          </a:stretch>
        </p:blipFill>
        <p:spPr bwMode="auto">
          <a:xfrm>
            <a:off x="7421563" y="198438"/>
            <a:ext cx="1485900" cy="914400"/>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4010" name="Picture 81"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4011" name="Picture 82"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4012" name="Picture 83"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72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722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172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622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072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522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922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022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022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122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122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222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222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322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322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422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422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522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522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622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622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722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722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822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822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922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922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022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022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122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122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222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222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322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322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422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422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522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522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622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622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722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722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822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822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922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922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022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022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122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122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222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222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322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322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422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422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522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522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622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622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722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722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822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822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922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En cas de danger imminent, les salariés peuvent :</a:t>
            </a:r>
            <a:r>
              <a:rPr lang="fr-FR" smtClean="0"/>
              <a:t> </a:t>
            </a:r>
          </a:p>
        </p:txBody>
      </p:sp>
      <p:sp>
        <p:nvSpPr>
          <p:cNvPr id="8499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58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Quitter leurs postes si cela ne met pas autrui en danger</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Courir</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Rester tant que l'alerte n'est pas donnée</a:t>
            </a:r>
          </a:p>
        </p:txBody>
      </p:sp>
      <p:sp>
        <p:nvSpPr>
          <p:cNvPr id="42010" name="AutoShape 26"/>
          <p:cNvSpPr>
            <a:spLocks noChangeArrowheads="1"/>
          </p:cNvSpPr>
          <p:nvPr/>
        </p:nvSpPr>
        <p:spPr bwMode="auto">
          <a:xfrm>
            <a:off x="482600" y="38846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Prévenir immédiatement le responsable sur le lieu de travail</a:t>
            </a:r>
          </a:p>
        </p:txBody>
      </p:sp>
      <p:sp>
        <p:nvSpPr>
          <p:cNvPr id="42011" name="AutoShape 27"/>
          <p:cNvSpPr>
            <a:spLocks noChangeArrowheads="1"/>
          </p:cNvSpPr>
          <p:nvPr/>
        </p:nvSpPr>
        <p:spPr bwMode="auto">
          <a:xfrm>
            <a:off x="484188" y="4341813"/>
            <a:ext cx="590867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Ne pas alerter les autres du danger</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5033"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5034"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5035"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68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618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068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518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1968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418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818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2918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2918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018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018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118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118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218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218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318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318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418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418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518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518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618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618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718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718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818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818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3918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3918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018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018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118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118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218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218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318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318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418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418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518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518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618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618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718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718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818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818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4918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4918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018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018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118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118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218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218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318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318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418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418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518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518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618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618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718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718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818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Qui sont les acteurs du dialogue social en entreprise ?</a:t>
            </a:r>
            <a:r>
              <a:rPr lang="fr-FR" smtClean="0"/>
              <a:t> </a:t>
            </a:r>
          </a:p>
        </p:txBody>
      </p:sp>
      <p:sp>
        <p:nvSpPr>
          <p:cNvPr id="8601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59</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direction</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Les représentants du personnel et les instances</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L'encadrement</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Les salariés</a:t>
            </a:r>
          </a:p>
        </p:txBody>
      </p:sp>
      <p:pic>
        <p:nvPicPr>
          <p:cNvPr id="4" name="Image 3"/>
          <p:cNvPicPr>
            <a:picLocks noChangeAspect="1"/>
          </p:cNvPicPr>
          <p:nvPr/>
        </p:nvPicPr>
        <p:blipFill>
          <a:blip r:embed="rId2"/>
          <a:srcRect/>
          <a:stretch>
            <a:fillRect/>
          </a:stretch>
        </p:blipFill>
        <p:spPr bwMode="auto">
          <a:xfrm>
            <a:off x="751840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76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561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13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3910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132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767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899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672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608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03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6041"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6042"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6043"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88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5880"/>
                            </p:stCondLst>
                            <p:childTnLst>
                              <p:par>
                                <p:cTn id="15" presetID="12" presetClass="entr" presetSubtype="4" fill="hold" grpId="0" nodeType="afterEffect">
                                  <p:stCondLst>
                                    <p:cond delay="35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9880"/>
                            </p:stCondLst>
                            <p:childTnLst>
                              <p:par>
                                <p:cTn id="19" presetID="12" presetClass="entr" presetSubtype="4" fill="hold" grpId="0" nodeType="afterEffect">
                                  <p:stCondLst>
                                    <p:cond delay="35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3880"/>
                            </p:stCondLst>
                            <p:childTnLst>
                              <p:par>
                                <p:cTn id="23" presetID="12" presetClass="entr" presetSubtype="4" fill="hold" grpId="0" nodeType="afterEffect">
                                  <p:stCondLst>
                                    <p:cond delay="35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788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88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088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188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188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288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288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388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388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488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488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588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588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688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688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788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788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888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888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988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988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088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088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188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188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288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288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388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388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488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488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588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Quels sont les enjeux du dialogue social en entreprise ?</a:t>
            </a:r>
            <a:r>
              <a:rPr lang="fr-FR" smtClean="0"/>
              <a:t> </a:t>
            </a:r>
          </a:p>
        </p:txBody>
      </p:sp>
      <p:sp>
        <p:nvSpPr>
          <p:cNvPr id="8704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Faire émerger un climat de confiance </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Favoriser la communication interne</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Favoriser la relation employeur / employé par rapport à des projets en cours </a:t>
            </a:r>
          </a:p>
        </p:txBody>
      </p:sp>
      <p:sp>
        <p:nvSpPr>
          <p:cNvPr id="42010" name="AutoShape 26"/>
          <p:cNvSpPr>
            <a:spLocks noChangeArrowheads="1"/>
          </p:cNvSpPr>
          <p:nvPr/>
        </p:nvSpPr>
        <p:spPr bwMode="auto">
          <a:xfrm>
            <a:off x="482600" y="388461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Contribuer à la performance globale de l’entreprise </a:t>
            </a:r>
          </a:p>
        </p:txBody>
      </p:sp>
      <p:sp>
        <p:nvSpPr>
          <p:cNvPr id="42011" name="AutoShape 27"/>
          <p:cNvSpPr>
            <a:spLocks noChangeArrowheads="1"/>
          </p:cNvSpPr>
          <p:nvPr/>
        </p:nvSpPr>
        <p:spPr bwMode="auto">
          <a:xfrm>
            <a:off x="484188" y="4341813"/>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Permettre de consulter, rarement, les représentants du personnel </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7081"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7082"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7083"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92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642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092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542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1992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442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842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2942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2942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042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042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142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142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242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242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342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342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442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442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542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542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642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642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742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742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842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842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3942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3942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042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042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142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142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242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242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342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342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442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442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542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542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642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642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742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742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842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842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4942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4942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042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042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142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142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242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242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342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342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442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442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542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542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642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642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742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742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842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Vous venez d’être nommé délégué du personnel. Laquelle de ces missions n’est pas la vôtre ?</a:t>
            </a:r>
          </a:p>
        </p:txBody>
      </p:sp>
      <p:sp>
        <p:nvSpPr>
          <p:cNvPr id="8806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5138" y="208915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Représenter le personnel auprès de l’employeur et lui faire part de toute réclamation individuelle ou collective en matière d’application de la réglementation du travail </a:t>
            </a:r>
          </a:p>
        </p:txBody>
      </p:sp>
      <p:sp>
        <p:nvSpPr>
          <p:cNvPr id="42008" name="AutoShape 24"/>
          <p:cNvSpPr>
            <a:spLocks noChangeArrowheads="1"/>
          </p:cNvSpPr>
          <p:nvPr/>
        </p:nvSpPr>
        <p:spPr bwMode="auto">
          <a:xfrm>
            <a:off x="450850" y="2832100"/>
            <a:ext cx="8493125" cy="10144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Etre consulté, en l’absence de comité d’entreprise, sur les licenciements économiques, la durée du travail (heures supplémentaires, horaires individualisés), la formation professionnelle</a:t>
            </a:r>
          </a:p>
        </p:txBody>
      </p:sp>
      <p:sp>
        <p:nvSpPr>
          <p:cNvPr id="42009" name="AutoShape 25"/>
          <p:cNvSpPr>
            <a:spLocks noChangeArrowheads="1"/>
          </p:cNvSpPr>
          <p:nvPr/>
        </p:nvSpPr>
        <p:spPr bwMode="auto">
          <a:xfrm>
            <a:off x="444500" y="3871913"/>
            <a:ext cx="8493125" cy="10144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Rencontrer au cours de leurs déplacements les salariés y compris à leur poste de travail sous réserve de ne pas leur apporter de gêne important à l’accomplissement de leur travail</a:t>
            </a:r>
          </a:p>
        </p:txBody>
      </p:sp>
      <p:sp>
        <p:nvSpPr>
          <p:cNvPr id="42010" name="AutoShape 26"/>
          <p:cNvSpPr>
            <a:spLocks noChangeArrowheads="1"/>
          </p:cNvSpPr>
          <p:nvPr/>
        </p:nvSpPr>
        <p:spPr bwMode="auto">
          <a:xfrm>
            <a:off x="468313" y="4919663"/>
            <a:ext cx="7005637"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Assister les salariés lors des entretiens préalables à un licenciement ou à une sanction disciplinaire</a:t>
            </a:r>
          </a:p>
        </p:txBody>
      </p:sp>
      <p:sp>
        <p:nvSpPr>
          <p:cNvPr id="42011" name="AutoShape 27"/>
          <p:cNvSpPr>
            <a:spLocks noChangeArrowheads="1"/>
          </p:cNvSpPr>
          <p:nvPr/>
        </p:nvSpPr>
        <p:spPr bwMode="auto">
          <a:xfrm>
            <a:off x="484188" y="5670550"/>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Décider des plats du jour pour le restaurant d’entreprise</a:t>
            </a:r>
            <a:r>
              <a:rPr lang="fr-FR"/>
              <a:t> </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8105"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8106"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8107"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08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758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208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658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108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558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958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058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058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158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158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258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258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358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358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458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458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558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558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658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658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758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758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858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858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958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958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058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058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158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158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258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258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358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358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458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458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558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558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658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658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758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758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858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858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958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958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058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058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158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158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258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258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358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358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458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458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558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558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658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658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758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758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858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858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958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Parmi les listes de mots suivantes, laquelle ne reflète pas des valeurs de la RSE ?</a:t>
            </a:r>
            <a:r>
              <a:rPr lang="fr-FR" smtClean="0"/>
              <a:t> </a:t>
            </a:r>
          </a:p>
        </p:txBody>
      </p:sp>
      <p:sp>
        <p:nvSpPr>
          <p:cNvPr id="276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Généralités – Question 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25622" name="AutoShape 22"/>
          <p:cNvSpPr>
            <a:spLocks noChangeArrowheads="1"/>
          </p:cNvSpPr>
          <p:nvPr/>
        </p:nvSpPr>
        <p:spPr bwMode="auto">
          <a:xfrm>
            <a:off x="847725" y="2466975"/>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A - Entraide  - Echanges - Partage - Pérennité </a:t>
            </a:r>
          </a:p>
        </p:txBody>
      </p:sp>
      <p:sp>
        <p:nvSpPr>
          <p:cNvPr id="25623" name="AutoShape 23"/>
          <p:cNvSpPr>
            <a:spLocks noChangeArrowheads="1"/>
          </p:cNvSpPr>
          <p:nvPr/>
        </p:nvSpPr>
        <p:spPr bwMode="auto">
          <a:xfrm>
            <a:off x="833438" y="3067050"/>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B - Transparence - Création de valeur - Diversité</a:t>
            </a:r>
          </a:p>
        </p:txBody>
      </p:sp>
      <p:sp>
        <p:nvSpPr>
          <p:cNvPr id="25624" name="AutoShape 24"/>
          <p:cNvSpPr>
            <a:spLocks noChangeArrowheads="1"/>
          </p:cNvSpPr>
          <p:nvPr/>
        </p:nvSpPr>
        <p:spPr bwMode="auto">
          <a:xfrm>
            <a:off x="819150" y="4268788"/>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D - Egalité - Epanouissement - Convivialité - Amélioration continue </a:t>
            </a:r>
          </a:p>
        </p:txBody>
      </p:sp>
      <p:sp>
        <p:nvSpPr>
          <p:cNvPr id="3" name="AutoShape 23"/>
          <p:cNvSpPr>
            <a:spLocks noChangeArrowheads="1"/>
          </p:cNvSpPr>
          <p:nvPr/>
        </p:nvSpPr>
        <p:spPr bwMode="auto">
          <a:xfrm>
            <a:off x="819150" y="3660775"/>
            <a:ext cx="7527925"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spcBef>
                <a:spcPts val="2000"/>
              </a:spcBef>
              <a:buClr>
                <a:schemeClr val="accent1"/>
              </a:buClr>
              <a:buFont typeface="Wingdings 2" pitchFamily="18" charset="2"/>
              <a:buNone/>
            </a:pPr>
            <a:r>
              <a:rPr lang="fr-FR">
                <a:solidFill>
                  <a:schemeClr val="bg1"/>
                </a:solidFill>
                <a:latin typeface="Bliss Light" pitchFamily="2" charset="0"/>
              </a:rPr>
              <a:t>C - Individualisme - Brièveté - Déloyale</a:t>
            </a:r>
          </a:p>
        </p:txBody>
      </p:sp>
      <p:pic>
        <p:nvPicPr>
          <p:cNvPr id="27656" name="Picture 46" descr="valeurs 2"/>
          <p:cNvPicPr>
            <a:picLocks noChangeAspect="1" noChangeArrowheads="1"/>
          </p:cNvPicPr>
          <p:nvPr/>
        </p:nvPicPr>
        <p:blipFill>
          <a:blip r:embed="rId2"/>
          <a:srcRect/>
          <a:stretch>
            <a:fillRect/>
          </a:stretch>
        </p:blipFill>
        <p:spPr bwMode="auto">
          <a:xfrm>
            <a:off x="8375650" y="2873375"/>
            <a:ext cx="768350" cy="1631950"/>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569200" y="486727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8300" y="57102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8300" y="57102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740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74013" y="57070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740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74013" y="57070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8475"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6413" y="57181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12125"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9900"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12125"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8475"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40700"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7525"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21" name="ZoneTexte 18"/>
          <p:cNvSpPr txBox="1">
            <a:spLocks noChangeArrowheads="1"/>
          </p:cNvSpPr>
          <p:nvPr/>
        </p:nvSpPr>
        <p:spPr bwMode="auto">
          <a:xfrm>
            <a:off x="8116888"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31175"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27674" name="Picture 64"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27675" name="Picture 65"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27676" name="Picture 66"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760"/>
                            </p:stCondLst>
                            <p:childTnLst>
                              <p:par>
                                <p:cTn id="11" presetID="12" presetClass="entr" presetSubtype="4" fill="hold" grpId="0" nodeType="afterEffect">
                                  <p:stCondLst>
                                    <p:cond delay="5000"/>
                                  </p:stCondLst>
                                  <p:childTnLst>
                                    <p:set>
                                      <p:cBhvr>
                                        <p:cTn id="12" dur="1" fill="hold">
                                          <p:stCondLst>
                                            <p:cond delay="0"/>
                                          </p:stCondLst>
                                        </p:cTn>
                                        <p:tgtEl>
                                          <p:spTgt spid="25622"/>
                                        </p:tgtEl>
                                        <p:attrNameLst>
                                          <p:attrName>style.visibility</p:attrName>
                                        </p:attrNameLst>
                                      </p:cBhvr>
                                      <p:to>
                                        <p:strVal val="visible"/>
                                      </p:to>
                                    </p:set>
                                    <p:animEffect transition="in" filter="slide(fromBottom)">
                                      <p:cBhvr>
                                        <p:cTn id="13" dur="500"/>
                                        <p:tgtEl>
                                          <p:spTgt spid="25622"/>
                                        </p:tgtEl>
                                      </p:cBhvr>
                                    </p:animEffect>
                                  </p:childTnLst>
                                </p:cTn>
                              </p:par>
                            </p:childTnLst>
                          </p:cTn>
                        </p:par>
                        <p:par>
                          <p:cTn id="14" fill="hold">
                            <p:stCondLst>
                              <p:cond delay="8260"/>
                            </p:stCondLst>
                            <p:childTnLst>
                              <p:par>
                                <p:cTn id="15" presetID="12" presetClass="entr" presetSubtype="4" fill="hold" grpId="0" nodeType="afterEffect">
                                  <p:stCondLst>
                                    <p:cond delay="5000"/>
                                  </p:stCondLst>
                                  <p:childTnLst>
                                    <p:set>
                                      <p:cBhvr>
                                        <p:cTn id="16" dur="1" fill="hold">
                                          <p:stCondLst>
                                            <p:cond delay="0"/>
                                          </p:stCondLst>
                                        </p:cTn>
                                        <p:tgtEl>
                                          <p:spTgt spid="25623"/>
                                        </p:tgtEl>
                                        <p:attrNameLst>
                                          <p:attrName>style.visibility</p:attrName>
                                        </p:attrNameLst>
                                      </p:cBhvr>
                                      <p:to>
                                        <p:strVal val="visible"/>
                                      </p:to>
                                    </p:set>
                                    <p:animEffect transition="in" filter="slide(fromBottom)">
                                      <p:cBhvr>
                                        <p:cTn id="17" dur="500"/>
                                        <p:tgtEl>
                                          <p:spTgt spid="25623"/>
                                        </p:tgtEl>
                                      </p:cBhvr>
                                    </p:animEffect>
                                  </p:childTnLst>
                                </p:cTn>
                              </p:par>
                            </p:childTnLst>
                          </p:cTn>
                        </p:par>
                        <p:par>
                          <p:cTn id="18" fill="hold">
                            <p:stCondLst>
                              <p:cond delay="13760"/>
                            </p:stCondLst>
                            <p:childTnLst>
                              <p:par>
                                <p:cTn id="19" presetID="12" presetClass="entr" presetSubtype="4" fill="hold" grpId="0" nodeType="afterEffect">
                                  <p:stCondLst>
                                    <p:cond delay="5000"/>
                                  </p:stCondLst>
                                  <p:childTnLst>
                                    <p:set>
                                      <p:cBhvr>
                                        <p:cTn id="20" dur="1" fill="hold">
                                          <p:stCondLst>
                                            <p:cond delay="0"/>
                                          </p:stCondLst>
                                        </p:cTn>
                                        <p:tgtEl>
                                          <p:spTgt spid="3"/>
                                        </p:tgtEl>
                                        <p:attrNameLst>
                                          <p:attrName>style.visibility</p:attrName>
                                        </p:attrNameLst>
                                      </p:cBhvr>
                                      <p:to>
                                        <p:strVal val="visible"/>
                                      </p:to>
                                    </p:set>
                                    <p:animEffect transition="in" filter="slide(fromBottom)">
                                      <p:cBhvr>
                                        <p:cTn id="21" dur="500"/>
                                        <p:tgtEl>
                                          <p:spTgt spid="3"/>
                                        </p:tgtEl>
                                      </p:cBhvr>
                                    </p:animEffect>
                                  </p:childTnLst>
                                </p:cTn>
                              </p:par>
                            </p:childTnLst>
                          </p:cTn>
                        </p:par>
                        <p:par>
                          <p:cTn id="22" fill="hold">
                            <p:stCondLst>
                              <p:cond delay="19260"/>
                            </p:stCondLst>
                            <p:childTnLst>
                              <p:par>
                                <p:cTn id="23" presetID="12" presetClass="entr" presetSubtype="4" fill="hold" grpId="0" nodeType="afterEffect">
                                  <p:stCondLst>
                                    <p:cond delay="5000"/>
                                  </p:stCondLst>
                                  <p:childTnLst>
                                    <p:set>
                                      <p:cBhvr>
                                        <p:cTn id="24" dur="1" fill="hold">
                                          <p:stCondLst>
                                            <p:cond delay="0"/>
                                          </p:stCondLst>
                                        </p:cTn>
                                        <p:tgtEl>
                                          <p:spTgt spid="25624"/>
                                        </p:tgtEl>
                                        <p:attrNameLst>
                                          <p:attrName>style.visibility</p:attrName>
                                        </p:attrNameLst>
                                      </p:cBhvr>
                                      <p:to>
                                        <p:strVal val="visible"/>
                                      </p:to>
                                    </p:set>
                                    <p:animEffect transition="in" filter="slide(fromBottom)">
                                      <p:cBhvr>
                                        <p:cTn id="25" dur="500"/>
                                        <p:tgtEl>
                                          <p:spTgt spid="25624"/>
                                        </p:tgtEl>
                                      </p:cBhvr>
                                    </p:animEffect>
                                  </p:childTnLst>
                                </p:cTn>
                              </p:par>
                            </p:childTnLst>
                          </p:cTn>
                        </p:par>
                        <p:par>
                          <p:cTn id="26" fill="hold">
                            <p:stCondLst>
                              <p:cond delay="2476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776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776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876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876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976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976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3076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3076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3176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3176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3276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3276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3376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3376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3476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3476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3576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3576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676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676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776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776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876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876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976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976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4076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4076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41760"/>
                            </p:stCondLst>
                            <p:childTnLst>
                              <p:par>
                                <p:cTn id="114" presetID="1" presetClass="entr" presetSubtype="0" fill="hold" grpId="0" nodeType="afterEffect">
                                  <p:stCondLst>
                                    <p:cond delay="0"/>
                                  </p:stCondLst>
                                  <p:childTnLst>
                                    <p:set>
                                      <p:cBhvr>
                                        <p:cTn id="115" dur="1" fill="hold">
                                          <p:stCondLst>
                                            <p:cond delay="0"/>
                                          </p:stCondLst>
                                        </p:cTn>
                                        <p:tgtEl>
                                          <p:spTgt spid="21"/>
                                        </p:tgtEl>
                                        <p:attrNameLst>
                                          <p:attrName>style.visibility</p:attrName>
                                        </p:attrNameLst>
                                      </p:cBhvr>
                                      <p:to>
                                        <p:strVal val="visible"/>
                                      </p:to>
                                    </p:set>
                                  </p:childTnLst>
                                </p:cTn>
                              </p:par>
                            </p:childTnLst>
                          </p:cTn>
                        </p:par>
                        <p:par>
                          <p:cTn id="116" fill="hold">
                            <p:stCondLst>
                              <p:cond delay="41760"/>
                            </p:stCondLst>
                            <p:childTnLst>
                              <p:par>
                                <p:cTn id="117" presetID="1" presetClass="exit" presetSubtype="0" fill="hold" grpId="1" nodeType="afterEffect">
                                  <p:stCondLst>
                                    <p:cond delay="1000"/>
                                  </p:stCondLst>
                                  <p:childTnLst>
                                    <p:set>
                                      <p:cBhvr>
                                        <p:cTn id="118" dur="1" fill="hold">
                                          <p:stCondLst>
                                            <p:cond delay="0"/>
                                          </p:stCondLst>
                                        </p:cTn>
                                        <p:tgtEl>
                                          <p:spTgt spid="21"/>
                                        </p:tgtEl>
                                        <p:attrNameLst>
                                          <p:attrName>style.visibility</p:attrName>
                                        </p:attrNameLst>
                                      </p:cBhvr>
                                      <p:to>
                                        <p:strVal val="hidden"/>
                                      </p:to>
                                    </p:set>
                                  </p:childTnLst>
                                </p:cTn>
                              </p:par>
                            </p:childTnLst>
                          </p:cTn>
                        </p:par>
                        <p:par>
                          <p:cTn id="119" fill="hold">
                            <p:stCondLst>
                              <p:cond delay="4276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622" grpId="0" animBg="1"/>
      <p:bldP spid="25623" grpId="0" animBg="1"/>
      <p:bldP spid="25624" grpId="0" animBg="1"/>
      <p:bldP spid="3"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21" grpId="0"/>
      <p:bldP spid="21" grpId="1"/>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Un délégué du personnel peut-il s'entretenir avec un salarié à son poste de travail ?</a:t>
            </a:r>
          </a:p>
        </p:txBody>
      </p:sp>
      <p:sp>
        <p:nvSpPr>
          <p:cNvPr id="89090"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62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Non, ces rencontres doivent avoir lieu en dehors du temps de travail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Non, il doit faire venir le salarié à son bureau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Oui, à condition de ne gêner personne</a:t>
            </a:r>
            <a:r>
              <a:rPr lang="fr-FR"/>
              <a:t>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Oui, il a tous les droits </a:t>
            </a:r>
          </a:p>
        </p:txBody>
      </p:sp>
      <p:pic>
        <p:nvPicPr>
          <p:cNvPr id="4" name="Image 3"/>
          <p:cNvPicPr>
            <a:picLocks noChangeAspect="1"/>
          </p:cNvPicPr>
          <p:nvPr/>
        </p:nvPicPr>
        <p:blipFill>
          <a:blip r:embed="rId2"/>
          <a:srcRect/>
          <a:stretch>
            <a:fillRect/>
          </a:stretch>
        </p:blipFill>
        <p:spPr bwMode="auto">
          <a:xfrm>
            <a:off x="751840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76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561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13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3910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132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767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899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672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608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03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89113"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89114"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89115"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88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6880"/>
                            </p:stCondLst>
                            <p:childTnLst>
                              <p:par>
                                <p:cTn id="15" presetID="12" presetClass="entr" presetSubtype="4" fill="hold" grpId="0" nodeType="afterEffect">
                                  <p:stCondLst>
                                    <p:cond delay="35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0880"/>
                            </p:stCondLst>
                            <p:childTnLst>
                              <p:par>
                                <p:cTn id="19" presetID="12" presetClass="entr" presetSubtype="4" fill="hold" grpId="0" nodeType="afterEffect">
                                  <p:stCondLst>
                                    <p:cond delay="35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4880"/>
                            </p:stCondLst>
                            <p:childTnLst>
                              <p:par>
                                <p:cTn id="23" presetID="12" presetClass="entr" presetSubtype="4" fill="hold" grpId="0" nodeType="afterEffect">
                                  <p:stCondLst>
                                    <p:cond delay="35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888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188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188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288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288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388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388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488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488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588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588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688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688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788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788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888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888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988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988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088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088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188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188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288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288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388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388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488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488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588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588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688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Pourquoi une entreprise a tout intérêt d’aller au-delà des obligations légales en matière de dialogue social ?</a:t>
            </a:r>
            <a:r>
              <a:rPr lang="fr-FR" smtClean="0"/>
              <a:t> </a:t>
            </a:r>
          </a:p>
        </p:txBody>
      </p:sp>
      <p:sp>
        <p:nvSpPr>
          <p:cNvPr id="9011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63</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79425" y="26066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Pour anticiper sur la qualité des projets </a:t>
            </a:r>
          </a:p>
        </p:txBody>
      </p:sp>
      <p:sp>
        <p:nvSpPr>
          <p:cNvPr id="40983" name="AutoShape 23"/>
          <p:cNvSpPr>
            <a:spLocks noChangeArrowheads="1"/>
          </p:cNvSpPr>
          <p:nvPr/>
        </p:nvSpPr>
        <p:spPr bwMode="auto">
          <a:xfrm>
            <a:off x="479425" y="30765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améliorer le niveau de consultation des parties prenantes internes </a:t>
            </a:r>
          </a:p>
        </p:txBody>
      </p:sp>
      <p:sp>
        <p:nvSpPr>
          <p:cNvPr id="40985" name="AutoShape 25"/>
          <p:cNvSpPr>
            <a:spLocks noChangeArrowheads="1"/>
          </p:cNvSpPr>
          <p:nvPr/>
        </p:nvSpPr>
        <p:spPr bwMode="auto">
          <a:xfrm>
            <a:off x="479425" y="35464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Pour faciliter une issue positive au projet </a:t>
            </a:r>
          </a:p>
        </p:txBody>
      </p:sp>
      <p:sp>
        <p:nvSpPr>
          <p:cNvPr id="40986" name="AutoShape 26"/>
          <p:cNvSpPr>
            <a:spLocks noChangeArrowheads="1"/>
          </p:cNvSpPr>
          <p:nvPr/>
        </p:nvSpPr>
        <p:spPr bwMode="auto">
          <a:xfrm>
            <a:off x="476250" y="40163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Pour être les premiers de la classe en matière de dialogue social </a:t>
            </a:r>
          </a:p>
        </p:txBody>
      </p:sp>
      <p:pic>
        <p:nvPicPr>
          <p:cNvPr id="4" name="Image 3"/>
          <p:cNvPicPr>
            <a:picLocks noChangeAspect="1"/>
          </p:cNvPicPr>
          <p:nvPr/>
        </p:nvPicPr>
        <p:blipFill>
          <a:blip r:embed="rId2"/>
          <a:srcRect/>
          <a:stretch>
            <a:fillRect/>
          </a:stretch>
        </p:blipFill>
        <p:spPr bwMode="auto">
          <a:xfrm>
            <a:off x="751840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76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561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13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3910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132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767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899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672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608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03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0137"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0138"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0139"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80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7800"/>
                            </p:stCondLst>
                            <p:childTnLst>
                              <p:par>
                                <p:cTn id="15" presetID="12" presetClass="entr" presetSubtype="4" fill="hold" grpId="0" nodeType="afterEffect">
                                  <p:stCondLst>
                                    <p:cond delay="35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11800"/>
                            </p:stCondLst>
                            <p:childTnLst>
                              <p:par>
                                <p:cTn id="19" presetID="12" presetClass="entr" presetSubtype="4" fill="hold" grpId="0" nodeType="afterEffect">
                                  <p:stCondLst>
                                    <p:cond delay="35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5800"/>
                            </p:stCondLst>
                            <p:childTnLst>
                              <p:par>
                                <p:cTn id="23" presetID="12" presetClass="entr" presetSubtype="4" fill="hold" grpId="0" nodeType="afterEffect">
                                  <p:stCondLst>
                                    <p:cond delay="35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980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280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280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38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380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480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480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580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580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680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680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780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780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880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880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980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980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3080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3080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3180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3180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280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280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380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380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480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480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580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580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680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680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780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Les jours fériés doivent-ils être rémunérés aux salariés intérimaires ou en contrat à durée déterminée ?</a:t>
            </a:r>
            <a:r>
              <a:rPr lang="fr-FR" smtClean="0"/>
              <a:t> </a:t>
            </a:r>
          </a:p>
        </p:txBody>
      </p:sp>
      <p:sp>
        <p:nvSpPr>
          <p:cNvPr id="9113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239963"/>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Oui, sans aucune condition d’ancienneté</a:t>
            </a:r>
            <a:r>
              <a:rPr lang="fr-FR"/>
              <a:t> </a:t>
            </a:r>
          </a:p>
        </p:txBody>
      </p:sp>
      <p:sp>
        <p:nvSpPr>
          <p:cNvPr id="42008" name="AutoShape 24"/>
          <p:cNvSpPr>
            <a:spLocks noChangeArrowheads="1"/>
          </p:cNvSpPr>
          <p:nvPr/>
        </p:nvSpPr>
        <p:spPr bwMode="auto">
          <a:xfrm>
            <a:off x="479425" y="27066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Oui, avec une condition d’ancienneté </a:t>
            </a:r>
          </a:p>
        </p:txBody>
      </p:sp>
      <p:sp>
        <p:nvSpPr>
          <p:cNvPr id="42009" name="AutoShape 25"/>
          <p:cNvSpPr>
            <a:spLocks noChangeArrowheads="1"/>
          </p:cNvSpPr>
          <p:nvPr/>
        </p:nvSpPr>
        <p:spPr bwMode="auto">
          <a:xfrm>
            <a:off x="458788" y="31797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Oui, à condition que le salarié intérimaire ou en contrat à durée déterminé soit présent la veille et le lendemain du jour férié</a:t>
            </a:r>
          </a:p>
        </p:txBody>
      </p:sp>
      <p:sp>
        <p:nvSpPr>
          <p:cNvPr id="42010" name="AutoShape 26"/>
          <p:cNvSpPr>
            <a:spLocks noChangeArrowheads="1"/>
          </p:cNvSpPr>
          <p:nvPr/>
        </p:nvSpPr>
        <p:spPr bwMode="auto">
          <a:xfrm>
            <a:off x="454025" y="3954463"/>
            <a:ext cx="7035800" cy="10144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Oui, sans aucune condition stipulant que le salarié intérimaire ou en contrat à durée déterminé doit être présent la veille et le lendemain du jour férié</a:t>
            </a:r>
          </a:p>
        </p:txBody>
      </p:sp>
      <p:sp>
        <p:nvSpPr>
          <p:cNvPr id="42011" name="AutoShape 27"/>
          <p:cNvSpPr>
            <a:spLocks noChangeArrowheads="1"/>
          </p:cNvSpPr>
          <p:nvPr/>
        </p:nvSpPr>
        <p:spPr bwMode="auto">
          <a:xfrm>
            <a:off x="455613" y="5024438"/>
            <a:ext cx="64960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Non, elle doit seulement être rémunérée aux salariés en contrat à durée indéterminée </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1177"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1178"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1179"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60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810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260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710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160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610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3010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110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110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210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210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310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310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410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410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510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510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610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610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710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710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810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810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910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910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4010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4010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110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110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210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210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310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310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410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410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510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510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610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610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710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710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810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810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910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910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5010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5010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110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110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210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210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310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310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410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410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510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510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610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610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710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710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810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810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910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910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6010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A quelle date est fixée la journée de solidarité ?</a:t>
            </a:r>
            <a:r>
              <a:rPr lang="fr-FR" smtClean="0"/>
              <a:t> </a:t>
            </a:r>
          </a:p>
        </p:txBody>
      </p:sp>
      <p:sp>
        <p:nvSpPr>
          <p:cNvPr id="921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3268" name="AutoShape 20"/>
          <p:cNvSpPr>
            <a:spLocks noChangeArrowheads="1"/>
          </p:cNvSpPr>
          <p:nvPr/>
        </p:nvSpPr>
        <p:spPr bwMode="auto">
          <a:xfrm>
            <a:off x="479425" y="28130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 une date librement choisie par l’employeur</a:t>
            </a:r>
          </a:p>
        </p:txBody>
      </p:sp>
      <p:sp>
        <p:nvSpPr>
          <p:cNvPr id="53269" name="AutoShape 21"/>
          <p:cNvSpPr>
            <a:spLocks noChangeArrowheads="1"/>
          </p:cNvSpPr>
          <p:nvPr/>
        </p:nvSpPr>
        <p:spPr bwMode="auto">
          <a:xfrm>
            <a:off x="504825" y="3457575"/>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A une date librement choisie par le salarié</a:t>
            </a:r>
          </a:p>
        </p:txBody>
      </p:sp>
      <p:pic>
        <p:nvPicPr>
          <p:cNvPr id="92166" name="Picture 44" descr="caleurs"/>
          <p:cNvPicPr>
            <a:picLocks noChangeAspect="1" noChangeArrowheads="1"/>
          </p:cNvPicPr>
          <p:nvPr/>
        </p:nvPicPr>
        <p:blipFill>
          <a:blip r:embed="rId2"/>
          <a:srcRect/>
          <a:stretch>
            <a:fillRect/>
          </a:stretch>
        </p:blipFill>
        <p:spPr bwMode="auto">
          <a:xfrm>
            <a:off x="7621588" y="214313"/>
            <a:ext cx="1292225"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481888" y="4730750"/>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00988" y="5573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00988" y="5573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886700" y="5583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886700" y="55705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886700" y="5583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886700" y="55705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31163" y="5578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39100" y="55816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24813"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02588" y="5578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24813" y="5584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31163" y="55816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53388"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50213" y="55832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29575" y="5589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43863"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sp>
        <p:nvSpPr>
          <p:cNvPr id="92184" name="Rectangle 62"/>
          <p:cNvSpPr>
            <a:spLocks noChangeArrowheads="1"/>
          </p:cNvSpPr>
          <p:nvPr/>
        </p:nvSpPr>
        <p:spPr bwMode="auto">
          <a:xfrm>
            <a:off x="1655763" y="2838450"/>
            <a:ext cx="184150" cy="366713"/>
          </a:xfrm>
          <a:prstGeom prst="rect">
            <a:avLst/>
          </a:prstGeom>
          <a:noFill/>
          <a:ln w="9525">
            <a:noFill/>
            <a:miter lim="800000"/>
            <a:headEnd/>
            <a:tailEnd/>
          </a:ln>
        </p:spPr>
        <p:txBody>
          <a:bodyPr wrap="none">
            <a:spAutoFit/>
          </a:bodyPr>
          <a:lstStyle/>
          <a:p>
            <a:pPr defTabSz="914400">
              <a:spcBef>
                <a:spcPts val="2000"/>
              </a:spcBef>
              <a:buClr>
                <a:schemeClr val="accent1"/>
              </a:buClr>
              <a:buFont typeface="Symbol" pitchFamily="18" charset="2"/>
              <a:buNone/>
            </a:pPr>
            <a:endParaRPr lang="fr-FR">
              <a:solidFill>
                <a:schemeClr val="bg1"/>
              </a:solidFill>
              <a:latin typeface="Bliss Light" pitchFamily="2" charset="0"/>
            </a:endParaRPr>
          </a:p>
        </p:txBody>
      </p:sp>
      <p:pic>
        <p:nvPicPr>
          <p:cNvPr id="92185" name="Picture 6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2186" name="Picture 6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2187" name="Picture 6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680"/>
                            </p:stCondLst>
                            <p:childTnLst>
                              <p:par>
                                <p:cTn id="11" presetID="12" presetClass="entr" presetSubtype="4" fill="hold" grpId="0" nodeType="afterEffect">
                                  <p:stCondLst>
                                    <p:cond delay="3500"/>
                                  </p:stCondLst>
                                  <p:childTnLst>
                                    <p:set>
                                      <p:cBhvr>
                                        <p:cTn id="12" dur="1" fill="hold">
                                          <p:stCondLst>
                                            <p:cond delay="0"/>
                                          </p:stCondLst>
                                        </p:cTn>
                                        <p:tgtEl>
                                          <p:spTgt spid="53268"/>
                                        </p:tgtEl>
                                        <p:attrNameLst>
                                          <p:attrName>style.visibility</p:attrName>
                                        </p:attrNameLst>
                                      </p:cBhvr>
                                      <p:to>
                                        <p:strVal val="visible"/>
                                      </p:to>
                                    </p:set>
                                    <p:animEffect transition="in" filter="slide(fromBottom)">
                                      <p:cBhvr>
                                        <p:cTn id="13" dur="500"/>
                                        <p:tgtEl>
                                          <p:spTgt spid="53268"/>
                                        </p:tgtEl>
                                      </p:cBhvr>
                                    </p:animEffect>
                                  </p:childTnLst>
                                </p:cTn>
                              </p:par>
                            </p:childTnLst>
                          </p:cTn>
                        </p:par>
                        <p:par>
                          <p:cTn id="14" fill="hold">
                            <p:stCondLst>
                              <p:cond delay="5680"/>
                            </p:stCondLst>
                            <p:childTnLst>
                              <p:par>
                                <p:cTn id="15" presetID="12" presetClass="entr" presetSubtype="4" fill="hold" grpId="0" nodeType="afterEffect">
                                  <p:stCondLst>
                                    <p:cond delay="3500"/>
                                  </p:stCondLst>
                                  <p:childTnLst>
                                    <p:set>
                                      <p:cBhvr>
                                        <p:cTn id="16" dur="1" fill="hold">
                                          <p:stCondLst>
                                            <p:cond delay="0"/>
                                          </p:stCondLst>
                                        </p:cTn>
                                        <p:tgtEl>
                                          <p:spTgt spid="53269"/>
                                        </p:tgtEl>
                                        <p:attrNameLst>
                                          <p:attrName>style.visibility</p:attrName>
                                        </p:attrNameLst>
                                      </p:cBhvr>
                                      <p:to>
                                        <p:strVal val="visible"/>
                                      </p:to>
                                    </p:set>
                                    <p:animEffect transition="in" filter="slide(fromBottom)">
                                      <p:cBhvr>
                                        <p:cTn id="17" dur="500"/>
                                        <p:tgtEl>
                                          <p:spTgt spid="53269"/>
                                        </p:tgtEl>
                                      </p:cBhvr>
                                    </p:animEffect>
                                  </p:childTnLst>
                                </p:cTn>
                              </p:par>
                            </p:childTnLst>
                          </p:cTn>
                        </p:par>
                        <p:par>
                          <p:cTn id="18" fill="hold">
                            <p:stCondLst>
                              <p:cond delay="9680"/>
                            </p:stCondLst>
                            <p:childTnLst>
                              <p:par>
                                <p:cTn id="19" presetID="1" presetClass="entr" presetSubtype="0" fill="hold" nodeType="afterEffect">
                                  <p:stCondLst>
                                    <p:cond delay="500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14680"/>
                            </p:stCondLst>
                            <p:childTnLst>
                              <p:par>
                                <p:cTn id="22" presetID="1"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par>
                          <p:cTn id="24" fill="hold">
                            <p:stCondLst>
                              <p:cond delay="14680"/>
                            </p:stCondLst>
                            <p:childTnLst>
                              <p:par>
                                <p:cTn id="25" presetID="1" presetClass="exit" presetSubtype="0" fill="hold" grpId="1" nodeType="afterEffect">
                                  <p:stCondLst>
                                    <p:cond delay="1000"/>
                                  </p:stCondLst>
                                  <p:childTnLst>
                                    <p:set>
                                      <p:cBhvr>
                                        <p:cTn id="26" dur="1" fill="hold">
                                          <p:stCondLst>
                                            <p:cond delay="0"/>
                                          </p:stCondLst>
                                        </p:cTn>
                                        <p:tgtEl>
                                          <p:spTgt spid="5"/>
                                        </p:tgtEl>
                                        <p:attrNameLst>
                                          <p:attrName>style.visibility</p:attrName>
                                        </p:attrNameLst>
                                      </p:cBhvr>
                                      <p:to>
                                        <p:strVal val="hidden"/>
                                      </p:to>
                                    </p:set>
                                  </p:childTnLst>
                                </p:cTn>
                              </p:par>
                            </p:childTnLst>
                          </p:cTn>
                        </p:par>
                        <p:par>
                          <p:cTn id="27" fill="hold">
                            <p:stCondLst>
                              <p:cond delay="1568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15680"/>
                            </p:stCondLst>
                            <p:childTnLst>
                              <p:par>
                                <p:cTn id="31" presetID="1" presetClass="exit" presetSubtype="0" fill="hold" grpId="1" nodeType="afterEffect">
                                  <p:stCondLst>
                                    <p:cond delay="1000"/>
                                  </p:stCondLst>
                                  <p:childTnLst>
                                    <p:set>
                                      <p:cBhvr>
                                        <p:cTn id="32" dur="1" fill="hold">
                                          <p:stCondLst>
                                            <p:cond delay="0"/>
                                          </p:stCondLst>
                                        </p:cTn>
                                        <p:tgtEl>
                                          <p:spTgt spid="6"/>
                                        </p:tgtEl>
                                        <p:attrNameLst>
                                          <p:attrName>style.visibility</p:attrName>
                                        </p:attrNameLst>
                                      </p:cBhvr>
                                      <p:to>
                                        <p:strVal val="hidden"/>
                                      </p:to>
                                    </p:set>
                                  </p:childTnLst>
                                </p:cTn>
                              </p:par>
                            </p:childTnLst>
                          </p:cTn>
                        </p:par>
                        <p:par>
                          <p:cTn id="33" fill="hold">
                            <p:stCondLst>
                              <p:cond delay="16680"/>
                            </p:stCondLst>
                            <p:childTnLst>
                              <p:par>
                                <p:cTn id="34" presetID="1"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16680"/>
                            </p:stCondLst>
                            <p:childTnLst>
                              <p:par>
                                <p:cTn id="37" presetID="1" presetClass="exit" presetSubtype="0" fill="hold" grpId="1" nodeType="afterEffect">
                                  <p:stCondLst>
                                    <p:cond delay="1000"/>
                                  </p:stCondLst>
                                  <p:childTnLst>
                                    <p:set>
                                      <p:cBhvr>
                                        <p:cTn id="38" dur="1" fill="hold">
                                          <p:stCondLst>
                                            <p:cond delay="0"/>
                                          </p:stCondLst>
                                        </p:cTn>
                                        <p:tgtEl>
                                          <p:spTgt spid="7"/>
                                        </p:tgtEl>
                                        <p:attrNameLst>
                                          <p:attrName>style.visibility</p:attrName>
                                        </p:attrNameLst>
                                      </p:cBhvr>
                                      <p:to>
                                        <p:strVal val="hidden"/>
                                      </p:to>
                                    </p:set>
                                  </p:childTnLst>
                                </p:cTn>
                              </p:par>
                            </p:childTnLst>
                          </p:cTn>
                        </p:par>
                        <p:par>
                          <p:cTn id="39" fill="hold">
                            <p:stCondLst>
                              <p:cond delay="17680"/>
                            </p:stCondLst>
                            <p:childTnLst>
                              <p:par>
                                <p:cTn id="40" presetID="1"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par>
                          <p:cTn id="42" fill="hold">
                            <p:stCondLst>
                              <p:cond delay="17680"/>
                            </p:stCondLst>
                            <p:childTnLst>
                              <p:par>
                                <p:cTn id="43" presetID="1" presetClass="exit" presetSubtype="0" fill="hold" grpId="1" nodeType="afterEffect">
                                  <p:stCondLst>
                                    <p:cond delay="1000"/>
                                  </p:stCondLst>
                                  <p:childTnLst>
                                    <p:set>
                                      <p:cBhvr>
                                        <p:cTn id="44" dur="1" fill="hold">
                                          <p:stCondLst>
                                            <p:cond delay="0"/>
                                          </p:stCondLst>
                                        </p:cTn>
                                        <p:tgtEl>
                                          <p:spTgt spid="8"/>
                                        </p:tgtEl>
                                        <p:attrNameLst>
                                          <p:attrName>style.visibility</p:attrName>
                                        </p:attrNameLst>
                                      </p:cBhvr>
                                      <p:to>
                                        <p:strVal val="hidden"/>
                                      </p:to>
                                    </p:set>
                                  </p:childTnLst>
                                </p:cTn>
                              </p:par>
                            </p:childTnLst>
                          </p:cTn>
                        </p:par>
                        <p:par>
                          <p:cTn id="45" fill="hold">
                            <p:stCondLst>
                              <p:cond delay="18680"/>
                            </p:stCondLst>
                            <p:childTnLst>
                              <p:par>
                                <p:cTn id="46" presetID="1"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par>
                          <p:cTn id="48" fill="hold">
                            <p:stCondLst>
                              <p:cond delay="18680"/>
                            </p:stCondLst>
                            <p:childTnLst>
                              <p:par>
                                <p:cTn id="49" presetID="1" presetClass="exit" presetSubtype="0" fill="hold" grpId="1" nodeType="afterEffect">
                                  <p:stCondLst>
                                    <p:cond delay="1000"/>
                                  </p:stCondLst>
                                  <p:childTnLst>
                                    <p:set>
                                      <p:cBhvr>
                                        <p:cTn id="50" dur="1" fill="hold">
                                          <p:stCondLst>
                                            <p:cond delay="0"/>
                                          </p:stCondLst>
                                        </p:cTn>
                                        <p:tgtEl>
                                          <p:spTgt spid="9"/>
                                        </p:tgtEl>
                                        <p:attrNameLst>
                                          <p:attrName>style.visibility</p:attrName>
                                        </p:attrNameLst>
                                      </p:cBhvr>
                                      <p:to>
                                        <p:strVal val="hidden"/>
                                      </p:to>
                                    </p:set>
                                  </p:childTnLst>
                                </p:cTn>
                              </p:par>
                            </p:childTnLst>
                          </p:cTn>
                        </p:par>
                        <p:par>
                          <p:cTn id="51" fill="hold">
                            <p:stCondLst>
                              <p:cond delay="19680"/>
                            </p:stCondLst>
                            <p:childTnLst>
                              <p:par>
                                <p:cTn id="52" presetID="1"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par>
                          <p:cTn id="54" fill="hold">
                            <p:stCondLst>
                              <p:cond delay="19680"/>
                            </p:stCondLst>
                            <p:childTnLst>
                              <p:par>
                                <p:cTn id="55" presetID="1" presetClass="exit" presetSubtype="0" fill="hold" grpId="1" nodeType="afterEffect">
                                  <p:stCondLst>
                                    <p:cond delay="1000"/>
                                  </p:stCondLst>
                                  <p:childTnLst>
                                    <p:set>
                                      <p:cBhvr>
                                        <p:cTn id="56" dur="1" fill="hold">
                                          <p:stCondLst>
                                            <p:cond delay="0"/>
                                          </p:stCondLst>
                                        </p:cTn>
                                        <p:tgtEl>
                                          <p:spTgt spid="10"/>
                                        </p:tgtEl>
                                        <p:attrNameLst>
                                          <p:attrName>style.visibility</p:attrName>
                                        </p:attrNameLst>
                                      </p:cBhvr>
                                      <p:to>
                                        <p:strVal val="hidden"/>
                                      </p:to>
                                    </p:set>
                                  </p:childTnLst>
                                </p:cTn>
                              </p:par>
                            </p:childTnLst>
                          </p:cTn>
                        </p:par>
                        <p:par>
                          <p:cTn id="57" fill="hold">
                            <p:stCondLst>
                              <p:cond delay="20680"/>
                            </p:stCondLst>
                            <p:childTnLst>
                              <p:par>
                                <p:cTn id="58" presetID="1"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par>
                          <p:cTn id="60" fill="hold">
                            <p:stCondLst>
                              <p:cond delay="20680"/>
                            </p:stCondLst>
                            <p:childTnLst>
                              <p:par>
                                <p:cTn id="61" presetID="1" presetClass="exit" presetSubtype="0" fill="hold" grpId="1" nodeType="afterEffect">
                                  <p:stCondLst>
                                    <p:cond delay="1000"/>
                                  </p:stCondLst>
                                  <p:childTnLst>
                                    <p:set>
                                      <p:cBhvr>
                                        <p:cTn id="62" dur="1" fill="hold">
                                          <p:stCondLst>
                                            <p:cond delay="0"/>
                                          </p:stCondLst>
                                        </p:cTn>
                                        <p:tgtEl>
                                          <p:spTgt spid="11"/>
                                        </p:tgtEl>
                                        <p:attrNameLst>
                                          <p:attrName>style.visibility</p:attrName>
                                        </p:attrNameLst>
                                      </p:cBhvr>
                                      <p:to>
                                        <p:strVal val="hidden"/>
                                      </p:to>
                                    </p:set>
                                  </p:childTnLst>
                                </p:cTn>
                              </p:par>
                            </p:childTnLst>
                          </p:cTn>
                        </p:par>
                        <p:par>
                          <p:cTn id="63" fill="hold">
                            <p:stCondLst>
                              <p:cond delay="21680"/>
                            </p:stCondLst>
                            <p:childTnLst>
                              <p:par>
                                <p:cTn id="64" presetID="1"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par>
                          <p:cTn id="66" fill="hold">
                            <p:stCondLst>
                              <p:cond delay="21680"/>
                            </p:stCondLst>
                            <p:childTnLst>
                              <p:par>
                                <p:cTn id="67" presetID="1" presetClass="exit" presetSubtype="0" fill="hold" grpId="1" nodeType="afterEffect">
                                  <p:stCondLst>
                                    <p:cond delay="1000"/>
                                  </p:stCondLst>
                                  <p:childTnLst>
                                    <p:set>
                                      <p:cBhvr>
                                        <p:cTn id="68" dur="1" fill="hold">
                                          <p:stCondLst>
                                            <p:cond delay="0"/>
                                          </p:stCondLst>
                                        </p:cTn>
                                        <p:tgtEl>
                                          <p:spTgt spid="12"/>
                                        </p:tgtEl>
                                        <p:attrNameLst>
                                          <p:attrName>style.visibility</p:attrName>
                                        </p:attrNameLst>
                                      </p:cBhvr>
                                      <p:to>
                                        <p:strVal val="hidden"/>
                                      </p:to>
                                    </p:set>
                                  </p:childTnLst>
                                </p:cTn>
                              </p:par>
                            </p:childTnLst>
                          </p:cTn>
                        </p:par>
                        <p:par>
                          <p:cTn id="69" fill="hold">
                            <p:stCondLst>
                              <p:cond delay="22680"/>
                            </p:stCondLst>
                            <p:childTnLst>
                              <p:par>
                                <p:cTn id="70" presetID="1"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par>
                          <p:cTn id="72" fill="hold">
                            <p:stCondLst>
                              <p:cond delay="22680"/>
                            </p:stCondLst>
                            <p:childTnLst>
                              <p:par>
                                <p:cTn id="73" presetID="1" presetClass="exit" presetSubtype="0" fill="hold" grpId="1" nodeType="afterEffect">
                                  <p:stCondLst>
                                    <p:cond delay="1000"/>
                                  </p:stCondLst>
                                  <p:childTnLst>
                                    <p:set>
                                      <p:cBhvr>
                                        <p:cTn id="74" dur="1" fill="hold">
                                          <p:stCondLst>
                                            <p:cond delay="0"/>
                                          </p:stCondLst>
                                        </p:cTn>
                                        <p:tgtEl>
                                          <p:spTgt spid="13"/>
                                        </p:tgtEl>
                                        <p:attrNameLst>
                                          <p:attrName>style.visibility</p:attrName>
                                        </p:attrNameLst>
                                      </p:cBhvr>
                                      <p:to>
                                        <p:strVal val="hidden"/>
                                      </p:to>
                                    </p:set>
                                  </p:childTnLst>
                                </p:cTn>
                              </p:par>
                            </p:childTnLst>
                          </p:cTn>
                        </p:par>
                        <p:par>
                          <p:cTn id="75" fill="hold">
                            <p:stCondLst>
                              <p:cond delay="23680"/>
                            </p:stCondLst>
                            <p:childTnLst>
                              <p:par>
                                <p:cTn id="76" presetID="1"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childTnLst>
                          </p:cTn>
                        </p:par>
                        <p:par>
                          <p:cTn id="78" fill="hold">
                            <p:stCondLst>
                              <p:cond delay="23680"/>
                            </p:stCondLst>
                            <p:childTnLst>
                              <p:par>
                                <p:cTn id="79" presetID="1" presetClass="exit" presetSubtype="0" fill="hold" grpId="1" nodeType="afterEffect">
                                  <p:stCondLst>
                                    <p:cond delay="1000"/>
                                  </p:stCondLst>
                                  <p:childTnLst>
                                    <p:set>
                                      <p:cBhvr>
                                        <p:cTn id="80" dur="1" fill="hold">
                                          <p:stCondLst>
                                            <p:cond delay="0"/>
                                          </p:stCondLst>
                                        </p:cTn>
                                        <p:tgtEl>
                                          <p:spTgt spid="14"/>
                                        </p:tgtEl>
                                        <p:attrNameLst>
                                          <p:attrName>style.visibility</p:attrName>
                                        </p:attrNameLst>
                                      </p:cBhvr>
                                      <p:to>
                                        <p:strVal val="hidden"/>
                                      </p:to>
                                    </p:set>
                                  </p:childTnLst>
                                </p:cTn>
                              </p:par>
                            </p:childTnLst>
                          </p:cTn>
                        </p:par>
                        <p:par>
                          <p:cTn id="81" fill="hold">
                            <p:stCondLst>
                              <p:cond delay="24680"/>
                            </p:stCondLst>
                            <p:childTnLst>
                              <p:par>
                                <p:cTn id="82" presetID="1" presetClass="entr" presetSubtype="0"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childTnLst>
                          </p:cTn>
                        </p:par>
                        <p:par>
                          <p:cTn id="84" fill="hold">
                            <p:stCondLst>
                              <p:cond delay="24680"/>
                            </p:stCondLst>
                            <p:childTnLst>
                              <p:par>
                                <p:cTn id="85" presetID="1" presetClass="exit" presetSubtype="0" fill="hold" grpId="1" nodeType="afterEffect">
                                  <p:stCondLst>
                                    <p:cond delay="100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25680"/>
                            </p:stCondLst>
                            <p:childTnLst>
                              <p:par>
                                <p:cTn id="88" presetID="1" presetClass="entr" presetSubtype="0" fill="hold" grpId="0" nodeType="after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par>
                          <p:cTn id="90" fill="hold">
                            <p:stCondLst>
                              <p:cond delay="25680"/>
                            </p:stCondLst>
                            <p:childTnLst>
                              <p:par>
                                <p:cTn id="91" presetID="1" presetClass="exit" presetSubtype="0" fill="hold" grpId="1" nodeType="afterEffect">
                                  <p:stCondLst>
                                    <p:cond delay="1000"/>
                                  </p:stCondLst>
                                  <p:childTnLst>
                                    <p:set>
                                      <p:cBhvr>
                                        <p:cTn id="92" dur="1" fill="hold">
                                          <p:stCondLst>
                                            <p:cond delay="0"/>
                                          </p:stCondLst>
                                        </p:cTn>
                                        <p:tgtEl>
                                          <p:spTgt spid="16"/>
                                        </p:tgtEl>
                                        <p:attrNameLst>
                                          <p:attrName>style.visibility</p:attrName>
                                        </p:attrNameLst>
                                      </p:cBhvr>
                                      <p:to>
                                        <p:strVal val="hidden"/>
                                      </p:to>
                                    </p:set>
                                  </p:childTnLst>
                                </p:cTn>
                              </p:par>
                            </p:childTnLst>
                          </p:cTn>
                        </p:par>
                        <p:par>
                          <p:cTn id="93" fill="hold">
                            <p:stCondLst>
                              <p:cond delay="26680"/>
                            </p:stCondLst>
                            <p:childTnLst>
                              <p:par>
                                <p:cTn id="94" presetID="1" presetClass="entr" presetSubtype="0" fill="hold" grpId="0" nodeType="afterEffect">
                                  <p:stCondLst>
                                    <p:cond delay="0"/>
                                  </p:stCondLst>
                                  <p:childTnLst>
                                    <p:set>
                                      <p:cBhvr>
                                        <p:cTn id="95" dur="1" fill="hold">
                                          <p:stCondLst>
                                            <p:cond delay="0"/>
                                          </p:stCondLst>
                                        </p:cTn>
                                        <p:tgtEl>
                                          <p:spTgt spid="17"/>
                                        </p:tgtEl>
                                        <p:attrNameLst>
                                          <p:attrName>style.visibility</p:attrName>
                                        </p:attrNameLst>
                                      </p:cBhvr>
                                      <p:to>
                                        <p:strVal val="visible"/>
                                      </p:to>
                                    </p:set>
                                  </p:childTnLst>
                                </p:cTn>
                              </p:par>
                            </p:childTnLst>
                          </p:cTn>
                        </p:par>
                        <p:par>
                          <p:cTn id="96" fill="hold">
                            <p:stCondLst>
                              <p:cond delay="26680"/>
                            </p:stCondLst>
                            <p:childTnLst>
                              <p:par>
                                <p:cTn id="97" presetID="1" presetClass="exit" presetSubtype="0" fill="hold" grpId="1" nodeType="afterEffect">
                                  <p:stCondLst>
                                    <p:cond delay="1000"/>
                                  </p:stCondLst>
                                  <p:childTnLst>
                                    <p:set>
                                      <p:cBhvr>
                                        <p:cTn id="98" dur="1" fill="hold">
                                          <p:stCondLst>
                                            <p:cond delay="0"/>
                                          </p:stCondLst>
                                        </p:cTn>
                                        <p:tgtEl>
                                          <p:spTgt spid="17"/>
                                        </p:tgtEl>
                                        <p:attrNameLst>
                                          <p:attrName>style.visibility</p:attrName>
                                        </p:attrNameLst>
                                      </p:cBhvr>
                                      <p:to>
                                        <p:strVal val="hidden"/>
                                      </p:to>
                                    </p:set>
                                  </p:childTnLst>
                                </p:cTn>
                              </p:par>
                            </p:childTnLst>
                          </p:cTn>
                        </p:par>
                        <p:par>
                          <p:cTn id="99" fill="hold">
                            <p:stCondLst>
                              <p:cond delay="27680"/>
                            </p:stCondLst>
                            <p:childTnLst>
                              <p:par>
                                <p:cTn id="100" presetID="1" presetClass="entr" presetSubtype="0" fill="hold" grpId="0" nodeType="afterEffect">
                                  <p:stCondLst>
                                    <p:cond delay="0"/>
                                  </p:stCondLst>
                                  <p:childTnLst>
                                    <p:set>
                                      <p:cBhvr>
                                        <p:cTn id="101" dur="1" fill="hold">
                                          <p:stCondLst>
                                            <p:cond delay="0"/>
                                          </p:stCondLst>
                                        </p:cTn>
                                        <p:tgtEl>
                                          <p:spTgt spid="18"/>
                                        </p:tgtEl>
                                        <p:attrNameLst>
                                          <p:attrName>style.visibility</p:attrName>
                                        </p:attrNameLst>
                                      </p:cBhvr>
                                      <p:to>
                                        <p:strVal val="visible"/>
                                      </p:to>
                                    </p:set>
                                  </p:childTnLst>
                                </p:cTn>
                              </p:par>
                            </p:childTnLst>
                          </p:cTn>
                        </p:par>
                        <p:par>
                          <p:cTn id="102" fill="hold">
                            <p:stCondLst>
                              <p:cond delay="27680"/>
                            </p:stCondLst>
                            <p:childTnLst>
                              <p:par>
                                <p:cTn id="103" presetID="1" presetClass="exit" presetSubtype="0" fill="hold" grpId="1" nodeType="afterEffect">
                                  <p:stCondLst>
                                    <p:cond delay="1000"/>
                                  </p:stCondLst>
                                  <p:childTnLst>
                                    <p:set>
                                      <p:cBhvr>
                                        <p:cTn id="104" dur="1" fill="hold">
                                          <p:stCondLst>
                                            <p:cond delay="0"/>
                                          </p:stCondLst>
                                        </p:cTn>
                                        <p:tgtEl>
                                          <p:spTgt spid="18"/>
                                        </p:tgtEl>
                                        <p:attrNameLst>
                                          <p:attrName>style.visibility</p:attrName>
                                        </p:attrNameLst>
                                      </p:cBhvr>
                                      <p:to>
                                        <p:strVal val="hidden"/>
                                      </p:to>
                                    </p:set>
                                  </p:childTnLst>
                                </p:cTn>
                              </p:par>
                            </p:childTnLst>
                          </p:cTn>
                        </p:par>
                        <p:par>
                          <p:cTn id="105" fill="hold">
                            <p:stCondLst>
                              <p:cond delay="28680"/>
                            </p:stCondLst>
                            <p:childTnLst>
                              <p:par>
                                <p:cTn id="106" presetID="1"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childTnLst>
                                </p:cTn>
                              </p:par>
                            </p:childTnLst>
                          </p:cTn>
                        </p:par>
                        <p:par>
                          <p:cTn id="108" fill="hold">
                            <p:stCondLst>
                              <p:cond delay="28680"/>
                            </p:stCondLst>
                            <p:childTnLst>
                              <p:par>
                                <p:cTn id="109" presetID="1" presetClass="exit" presetSubtype="0" fill="hold" grpId="1" nodeType="afterEffect">
                                  <p:stCondLst>
                                    <p:cond delay="1000"/>
                                  </p:stCondLst>
                                  <p:childTnLst>
                                    <p:set>
                                      <p:cBhvr>
                                        <p:cTn id="110" dur="1" fill="hold">
                                          <p:stCondLst>
                                            <p:cond delay="0"/>
                                          </p:stCondLst>
                                        </p:cTn>
                                        <p:tgtEl>
                                          <p:spTgt spid="3"/>
                                        </p:tgtEl>
                                        <p:attrNameLst>
                                          <p:attrName>style.visibility</p:attrName>
                                        </p:attrNameLst>
                                      </p:cBhvr>
                                      <p:to>
                                        <p:strVal val="hidden"/>
                                      </p:to>
                                    </p:set>
                                  </p:childTnLst>
                                </p:cTn>
                              </p:par>
                            </p:childTnLst>
                          </p:cTn>
                        </p:par>
                        <p:par>
                          <p:cTn id="111" fill="hold">
                            <p:stCondLst>
                              <p:cond delay="29680"/>
                            </p:stCondLst>
                            <p:childTnLst>
                              <p:par>
                                <p:cTn id="112" presetID="1" presetClass="entr" presetSubtype="0" fill="hold" grpId="0" nodeType="afterEffect">
                                  <p:stCondLst>
                                    <p:cond delay="0"/>
                                  </p:stCondLst>
                                  <p:childTnLst>
                                    <p:set>
                                      <p:cBhvr>
                                        <p:cTn id="1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268" grpId="0" animBg="1"/>
      <p:bldP spid="5326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800" b="1" smtClean="0"/>
              <a:t>Pourquoi former ses salariés ?</a:t>
            </a:r>
          </a:p>
        </p:txBody>
      </p:sp>
      <p:sp>
        <p:nvSpPr>
          <p:cNvPr id="9318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2415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Développer la motivation des salariés pour progresser au sein de l’entreprise</a:t>
            </a:r>
          </a:p>
        </p:txBody>
      </p:sp>
      <p:sp>
        <p:nvSpPr>
          <p:cNvPr id="42008" name="AutoShape 24"/>
          <p:cNvSpPr>
            <a:spLocks noChangeArrowheads="1"/>
          </p:cNvSpPr>
          <p:nvPr/>
        </p:nvSpPr>
        <p:spPr bwMode="auto">
          <a:xfrm>
            <a:off x="479425" y="26924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salarié bien formé gagne du temps et est plus productif</a:t>
            </a:r>
          </a:p>
        </p:txBody>
      </p:sp>
      <p:sp>
        <p:nvSpPr>
          <p:cNvPr id="42009" name="AutoShape 25"/>
          <p:cNvSpPr>
            <a:spLocks noChangeArrowheads="1"/>
          </p:cNvSpPr>
          <p:nvPr/>
        </p:nvSpPr>
        <p:spPr bwMode="auto">
          <a:xfrm>
            <a:off x="473075" y="31464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Faire face à l'avancée constante de la concurrence</a:t>
            </a:r>
          </a:p>
        </p:txBody>
      </p:sp>
      <p:sp>
        <p:nvSpPr>
          <p:cNvPr id="42010" name="AutoShape 26"/>
          <p:cNvSpPr>
            <a:spLocks noChangeArrowheads="1"/>
          </p:cNvSpPr>
          <p:nvPr/>
        </p:nvSpPr>
        <p:spPr bwMode="auto">
          <a:xfrm>
            <a:off x="482600" y="36004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Assurer l’employabilité de ses salariés </a:t>
            </a:r>
          </a:p>
        </p:txBody>
      </p:sp>
      <p:sp>
        <p:nvSpPr>
          <p:cNvPr id="42011" name="AutoShape 27"/>
          <p:cNvSpPr>
            <a:spLocks noChangeArrowheads="1"/>
          </p:cNvSpPr>
          <p:nvPr/>
        </p:nvSpPr>
        <p:spPr bwMode="auto">
          <a:xfrm>
            <a:off x="463550" y="5119688"/>
            <a:ext cx="5937250"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C’est un moyen pour l'entreprise de se montrer ouverte et humainement proche de ses employés</a:t>
            </a:r>
          </a:p>
        </p:txBody>
      </p:sp>
      <p:sp>
        <p:nvSpPr>
          <p:cNvPr id="3" name="AutoShape 27"/>
          <p:cNvSpPr>
            <a:spLocks noChangeArrowheads="1"/>
          </p:cNvSpPr>
          <p:nvPr/>
        </p:nvSpPr>
        <p:spPr bwMode="auto">
          <a:xfrm>
            <a:off x="441325" y="4059238"/>
            <a:ext cx="7048500" cy="10144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Eviter des recrutements parfois très couteux en s'assurant que les employés déjà présents sont parfaitement à même de s'adapter aux progrès de votre secteur d'activité</a:t>
            </a:r>
          </a:p>
        </p:txBody>
      </p:sp>
      <p:pic>
        <p:nvPicPr>
          <p:cNvPr id="4" name="Image 3"/>
          <p:cNvPicPr>
            <a:picLocks noChangeAspect="1"/>
          </p:cNvPicPr>
          <p:nvPr/>
        </p:nvPicPr>
        <p:blipFill>
          <a:blip r:embed="rId2"/>
          <a:srcRect/>
          <a:stretch>
            <a:fillRect/>
          </a:stretch>
        </p:blipFill>
        <p:spPr bwMode="auto">
          <a:xfrm>
            <a:off x="7521575" y="4864100"/>
            <a:ext cx="1471613" cy="1927225"/>
          </a:xfrm>
          <a:prstGeom prst="rect">
            <a:avLst/>
          </a:prstGeom>
          <a:noFill/>
          <a:ln w="9525">
            <a:noFill/>
            <a:miter lim="800000"/>
            <a:headEnd/>
            <a:tailEnd/>
          </a:ln>
        </p:spPr>
      </p:pic>
      <p:sp>
        <p:nvSpPr>
          <p:cNvPr id="31" name="ZoneTexte 30"/>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94067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9406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796448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947025" y="57023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54963"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937500" y="57023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926388" y="56911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926388" y="56721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926388" y="56673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926388" y="57086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937500" y="57165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7964488" y="57292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078788" y="57150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06450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042275" y="5711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064500"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070850"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093075"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089900"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0692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08355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3226"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3227"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3228"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08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558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008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458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19080"/>
                            </p:stCondLst>
                            <p:childTnLst>
                              <p:par>
                                <p:cTn id="27" presetID="12" presetClass="entr" presetSubtype="4" fill="hold" grpId="0" nodeType="afterEffect">
                                  <p:stCondLst>
                                    <p:cond delay="4000"/>
                                  </p:stCondLst>
                                  <p:childTnLst>
                                    <p:set>
                                      <p:cBhvr>
                                        <p:cTn id="28" dur="1" fill="hold">
                                          <p:stCondLst>
                                            <p:cond delay="0"/>
                                          </p:stCondLst>
                                        </p:cTn>
                                        <p:tgtEl>
                                          <p:spTgt spid="3"/>
                                        </p:tgtEl>
                                        <p:attrNameLst>
                                          <p:attrName>style.visibility</p:attrName>
                                        </p:attrNameLst>
                                      </p:cBhvr>
                                      <p:to>
                                        <p:strVal val="visible"/>
                                      </p:to>
                                    </p:set>
                                    <p:animEffect transition="in" filter="slide(fromBottom)">
                                      <p:cBhvr>
                                        <p:cTn id="29" dur="500"/>
                                        <p:tgtEl>
                                          <p:spTgt spid="3"/>
                                        </p:tgtEl>
                                      </p:cBhvr>
                                    </p:animEffect>
                                  </p:childTnLst>
                                </p:cTn>
                              </p:par>
                            </p:childTnLst>
                          </p:cTn>
                        </p:par>
                        <p:par>
                          <p:cTn id="30" fill="hold">
                            <p:stCondLst>
                              <p:cond delay="23580"/>
                            </p:stCondLst>
                            <p:childTnLst>
                              <p:par>
                                <p:cTn id="31" presetID="12" presetClass="entr" presetSubtype="4" fill="hold" grpId="0" nodeType="afterEffect">
                                  <p:stCondLst>
                                    <p:cond delay="4000"/>
                                  </p:stCondLst>
                                  <p:childTnLst>
                                    <p:set>
                                      <p:cBhvr>
                                        <p:cTn id="32" dur="1" fill="hold">
                                          <p:stCondLst>
                                            <p:cond delay="0"/>
                                          </p:stCondLst>
                                        </p:cTn>
                                        <p:tgtEl>
                                          <p:spTgt spid="42011"/>
                                        </p:tgtEl>
                                        <p:attrNameLst>
                                          <p:attrName>style.visibility</p:attrName>
                                        </p:attrNameLst>
                                      </p:cBhvr>
                                      <p:to>
                                        <p:strVal val="visible"/>
                                      </p:to>
                                    </p:set>
                                    <p:animEffect transition="in" filter="slide(fromBottom)">
                                      <p:cBhvr>
                                        <p:cTn id="33" dur="500"/>
                                        <p:tgtEl>
                                          <p:spTgt spid="42011"/>
                                        </p:tgtEl>
                                      </p:cBhvr>
                                    </p:animEffect>
                                  </p:childTnLst>
                                </p:cTn>
                              </p:par>
                            </p:childTnLst>
                          </p:cTn>
                        </p:par>
                        <p:par>
                          <p:cTn id="34" fill="hold">
                            <p:stCondLst>
                              <p:cond delay="28080"/>
                            </p:stCondLst>
                            <p:childTnLst>
                              <p:par>
                                <p:cTn id="35" presetID="1" presetClass="entr" presetSubtype="0" fill="hold" nodeType="afterEffect">
                                  <p:stCondLst>
                                    <p:cond delay="350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31580"/>
                            </p:stCondLst>
                            <p:childTnLst>
                              <p:par>
                                <p:cTn id="40" presetID="1" presetClass="exit" presetSubtype="0" fill="hold" grpId="1" nodeType="afterEffect">
                                  <p:stCondLst>
                                    <p:cond delay="1000"/>
                                  </p:stCondLst>
                                  <p:childTnLst>
                                    <p:set>
                                      <p:cBhvr>
                                        <p:cTn id="41" dur="1" fill="hold">
                                          <p:stCondLst>
                                            <p:cond delay="0"/>
                                          </p:stCondLst>
                                        </p:cTn>
                                        <p:tgtEl>
                                          <p:spTgt spid="31"/>
                                        </p:tgtEl>
                                        <p:attrNameLst>
                                          <p:attrName>style.visibility</p:attrName>
                                        </p:attrNameLst>
                                      </p:cBhvr>
                                      <p:to>
                                        <p:strVal val="hidden"/>
                                      </p:to>
                                    </p:set>
                                  </p:childTnLst>
                                </p:cTn>
                              </p:par>
                            </p:childTnLst>
                          </p:cTn>
                        </p:par>
                        <p:par>
                          <p:cTn id="42" fill="hold">
                            <p:stCondLst>
                              <p:cond delay="32580"/>
                            </p:stCondLst>
                            <p:childTnLst>
                              <p:par>
                                <p:cTn id="43" presetID="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par>
                          <p:cTn id="45" fill="hold">
                            <p:stCondLst>
                              <p:cond delay="32580"/>
                            </p:stCondLst>
                            <p:childTnLst>
                              <p:par>
                                <p:cTn id="46" presetID="1" presetClass="exit" presetSubtype="0" fill="hold" grpId="1" nodeType="afterEffect">
                                  <p:stCondLst>
                                    <p:cond delay="1000"/>
                                  </p:stCondLst>
                                  <p:childTnLst>
                                    <p:set>
                                      <p:cBhvr>
                                        <p:cTn id="47" dur="1" fill="hold">
                                          <p:stCondLst>
                                            <p:cond delay="0"/>
                                          </p:stCondLst>
                                        </p:cTn>
                                        <p:tgtEl>
                                          <p:spTgt spid="35"/>
                                        </p:tgtEl>
                                        <p:attrNameLst>
                                          <p:attrName>style.visibility</p:attrName>
                                        </p:attrNameLst>
                                      </p:cBhvr>
                                      <p:to>
                                        <p:strVal val="hidden"/>
                                      </p:to>
                                    </p:set>
                                  </p:childTnLst>
                                </p:cTn>
                              </p:par>
                            </p:childTnLst>
                          </p:cTn>
                        </p:par>
                        <p:par>
                          <p:cTn id="48" fill="hold">
                            <p:stCondLst>
                              <p:cond delay="33580"/>
                            </p:stCondLst>
                            <p:childTnLst>
                              <p:par>
                                <p:cTn id="49" presetID="1"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par>
                          <p:cTn id="51" fill="hold">
                            <p:stCondLst>
                              <p:cond delay="33580"/>
                            </p:stCondLst>
                            <p:childTnLst>
                              <p:par>
                                <p:cTn id="52" presetID="1" presetClass="exit" presetSubtype="0" fill="hold" grpId="1" nodeType="afterEffect">
                                  <p:stCondLst>
                                    <p:cond delay="1000"/>
                                  </p:stCondLst>
                                  <p:childTnLst>
                                    <p:set>
                                      <p:cBhvr>
                                        <p:cTn id="53" dur="1" fill="hold">
                                          <p:stCondLst>
                                            <p:cond delay="0"/>
                                          </p:stCondLst>
                                        </p:cTn>
                                        <p:tgtEl>
                                          <p:spTgt spid="36"/>
                                        </p:tgtEl>
                                        <p:attrNameLst>
                                          <p:attrName>style.visibility</p:attrName>
                                        </p:attrNameLst>
                                      </p:cBhvr>
                                      <p:to>
                                        <p:strVal val="hidden"/>
                                      </p:to>
                                    </p:set>
                                  </p:childTnLst>
                                </p:cTn>
                              </p:par>
                            </p:childTnLst>
                          </p:cTn>
                        </p:par>
                        <p:par>
                          <p:cTn id="54" fill="hold">
                            <p:stCondLst>
                              <p:cond delay="34580"/>
                            </p:stCondLst>
                            <p:childTnLst>
                              <p:par>
                                <p:cTn id="55" presetID="1"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par>
                          <p:cTn id="57" fill="hold">
                            <p:stCondLst>
                              <p:cond delay="34580"/>
                            </p:stCondLst>
                            <p:childTnLst>
                              <p:par>
                                <p:cTn id="58" presetID="1" presetClass="exit" presetSubtype="0" fill="hold" grpId="1" nodeType="afterEffect">
                                  <p:stCondLst>
                                    <p:cond delay="100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3558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par>
                          <p:cTn id="63" fill="hold">
                            <p:stCondLst>
                              <p:cond delay="35580"/>
                            </p:stCondLst>
                            <p:childTnLst>
                              <p:par>
                                <p:cTn id="64" presetID="1" presetClass="exit" presetSubtype="0" fill="hold" grpId="1" nodeType="afterEffect">
                                  <p:stCondLst>
                                    <p:cond delay="1000"/>
                                  </p:stCondLst>
                                  <p:childTnLst>
                                    <p:set>
                                      <p:cBhvr>
                                        <p:cTn id="65" dur="1" fill="hold">
                                          <p:stCondLst>
                                            <p:cond delay="0"/>
                                          </p:stCondLst>
                                        </p:cTn>
                                        <p:tgtEl>
                                          <p:spTgt spid="38"/>
                                        </p:tgtEl>
                                        <p:attrNameLst>
                                          <p:attrName>style.visibility</p:attrName>
                                        </p:attrNameLst>
                                      </p:cBhvr>
                                      <p:to>
                                        <p:strVal val="hidden"/>
                                      </p:to>
                                    </p:set>
                                  </p:childTnLst>
                                </p:cTn>
                              </p:par>
                            </p:childTnLst>
                          </p:cTn>
                        </p:par>
                        <p:par>
                          <p:cTn id="66" fill="hold">
                            <p:stCondLst>
                              <p:cond delay="36580"/>
                            </p:stCondLst>
                            <p:childTnLst>
                              <p:par>
                                <p:cTn id="67" presetID="1" presetClass="entr" presetSubtype="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36580"/>
                            </p:stCondLst>
                            <p:childTnLst>
                              <p:par>
                                <p:cTn id="70" presetID="1" presetClass="exit" presetSubtype="0" fill="hold" grpId="1" nodeType="afterEffect">
                                  <p:stCondLst>
                                    <p:cond delay="1000"/>
                                  </p:stCondLst>
                                  <p:childTnLst>
                                    <p:set>
                                      <p:cBhvr>
                                        <p:cTn id="71" dur="1" fill="hold">
                                          <p:stCondLst>
                                            <p:cond delay="0"/>
                                          </p:stCondLst>
                                        </p:cTn>
                                        <p:tgtEl>
                                          <p:spTgt spid="39"/>
                                        </p:tgtEl>
                                        <p:attrNameLst>
                                          <p:attrName>style.visibility</p:attrName>
                                        </p:attrNameLst>
                                      </p:cBhvr>
                                      <p:to>
                                        <p:strVal val="hidden"/>
                                      </p:to>
                                    </p:set>
                                  </p:childTnLst>
                                </p:cTn>
                              </p:par>
                            </p:childTnLst>
                          </p:cTn>
                        </p:par>
                        <p:par>
                          <p:cTn id="72" fill="hold">
                            <p:stCondLst>
                              <p:cond delay="37580"/>
                            </p:stCondLst>
                            <p:childTnLst>
                              <p:par>
                                <p:cTn id="73" presetID="1"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par>
                          <p:cTn id="75" fill="hold">
                            <p:stCondLst>
                              <p:cond delay="37580"/>
                            </p:stCondLst>
                            <p:childTnLst>
                              <p:par>
                                <p:cTn id="76" presetID="1" presetClass="exit" presetSubtype="0" fill="hold" grpId="1" nodeType="afterEffect">
                                  <p:stCondLst>
                                    <p:cond delay="1000"/>
                                  </p:stCondLst>
                                  <p:childTnLst>
                                    <p:set>
                                      <p:cBhvr>
                                        <p:cTn id="77" dur="1" fill="hold">
                                          <p:stCondLst>
                                            <p:cond delay="0"/>
                                          </p:stCondLst>
                                        </p:cTn>
                                        <p:tgtEl>
                                          <p:spTgt spid="40"/>
                                        </p:tgtEl>
                                        <p:attrNameLst>
                                          <p:attrName>style.visibility</p:attrName>
                                        </p:attrNameLst>
                                      </p:cBhvr>
                                      <p:to>
                                        <p:strVal val="hidden"/>
                                      </p:to>
                                    </p:set>
                                  </p:childTnLst>
                                </p:cTn>
                              </p:par>
                            </p:childTnLst>
                          </p:cTn>
                        </p:par>
                        <p:par>
                          <p:cTn id="78" fill="hold">
                            <p:stCondLst>
                              <p:cond delay="38580"/>
                            </p:stCondLst>
                            <p:childTnLst>
                              <p:par>
                                <p:cTn id="79" presetID="1"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par>
                          <p:cTn id="81" fill="hold">
                            <p:stCondLst>
                              <p:cond delay="38580"/>
                            </p:stCondLst>
                            <p:childTnLst>
                              <p:par>
                                <p:cTn id="82" presetID="1" presetClass="exit" presetSubtype="0" fill="hold" grpId="1" nodeType="afterEffect">
                                  <p:stCondLst>
                                    <p:cond delay="1000"/>
                                  </p:stCondLst>
                                  <p:childTnLst>
                                    <p:set>
                                      <p:cBhvr>
                                        <p:cTn id="83" dur="1" fill="hold">
                                          <p:stCondLst>
                                            <p:cond delay="0"/>
                                          </p:stCondLst>
                                        </p:cTn>
                                        <p:tgtEl>
                                          <p:spTgt spid="41"/>
                                        </p:tgtEl>
                                        <p:attrNameLst>
                                          <p:attrName>style.visibility</p:attrName>
                                        </p:attrNameLst>
                                      </p:cBhvr>
                                      <p:to>
                                        <p:strVal val="hidden"/>
                                      </p:to>
                                    </p:set>
                                  </p:childTnLst>
                                </p:cTn>
                              </p:par>
                            </p:childTnLst>
                          </p:cTn>
                        </p:par>
                        <p:par>
                          <p:cTn id="84" fill="hold">
                            <p:stCondLst>
                              <p:cond delay="39580"/>
                            </p:stCondLst>
                            <p:childTnLst>
                              <p:par>
                                <p:cTn id="85" presetID="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par>
                          <p:cTn id="87" fill="hold">
                            <p:stCondLst>
                              <p:cond delay="39580"/>
                            </p:stCondLst>
                            <p:childTnLst>
                              <p:par>
                                <p:cTn id="88" presetID="1" presetClass="exit" presetSubtype="0" fill="hold" grpId="1" nodeType="afterEffect">
                                  <p:stCondLst>
                                    <p:cond delay="1000"/>
                                  </p:stCondLst>
                                  <p:childTnLst>
                                    <p:set>
                                      <p:cBhvr>
                                        <p:cTn id="89" dur="1" fill="hold">
                                          <p:stCondLst>
                                            <p:cond delay="0"/>
                                          </p:stCondLst>
                                        </p:cTn>
                                        <p:tgtEl>
                                          <p:spTgt spid="42"/>
                                        </p:tgtEl>
                                        <p:attrNameLst>
                                          <p:attrName>style.visibility</p:attrName>
                                        </p:attrNameLst>
                                      </p:cBhvr>
                                      <p:to>
                                        <p:strVal val="hidden"/>
                                      </p:to>
                                    </p:set>
                                  </p:childTnLst>
                                </p:cTn>
                              </p:par>
                            </p:childTnLst>
                          </p:cTn>
                        </p:par>
                        <p:par>
                          <p:cTn id="90" fill="hold">
                            <p:stCondLst>
                              <p:cond delay="40580"/>
                            </p:stCondLst>
                            <p:childTnLst>
                              <p:par>
                                <p:cTn id="91" presetID="1"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40580"/>
                            </p:stCondLst>
                            <p:childTnLst>
                              <p:par>
                                <p:cTn id="94" presetID="1" presetClass="exit" presetSubtype="0" fill="hold" grpId="1" nodeType="afterEffect">
                                  <p:stCondLst>
                                    <p:cond delay="1000"/>
                                  </p:stCondLst>
                                  <p:childTnLst>
                                    <p:set>
                                      <p:cBhvr>
                                        <p:cTn id="95" dur="1" fill="hold">
                                          <p:stCondLst>
                                            <p:cond delay="0"/>
                                          </p:stCondLst>
                                        </p:cTn>
                                        <p:tgtEl>
                                          <p:spTgt spid="43"/>
                                        </p:tgtEl>
                                        <p:attrNameLst>
                                          <p:attrName>style.visibility</p:attrName>
                                        </p:attrNameLst>
                                      </p:cBhvr>
                                      <p:to>
                                        <p:strVal val="hidden"/>
                                      </p:to>
                                    </p:set>
                                  </p:childTnLst>
                                </p:cTn>
                              </p:par>
                            </p:childTnLst>
                          </p:cTn>
                        </p:par>
                        <p:par>
                          <p:cTn id="96" fill="hold">
                            <p:stCondLst>
                              <p:cond delay="4158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par>
                          <p:cTn id="99" fill="hold">
                            <p:stCondLst>
                              <p:cond delay="41580"/>
                            </p:stCondLst>
                            <p:childTnLst>
                              <p:par>
                                <p:cTn id="100" presetID="1" presetClass="exit" presetSubtype="0" fill="hold" grpId="1" nodeType="afterEffect">
                                  <p:stCondLst>
                                    <p:cond delay="1000"/>
                                  </p:stCondLst>
                                  <p:childTnLst>
                                    <p:set>
                                      <p:cBhvr>
                                        <p:cTn id="101" dur="1" fill="hold">
                                          <p:stCondLst>
                                            <p:cond delay="0"/>
                                          </p:stCondLst>
                                        </p:cTn>
                                        <p:tgtEl>
                                          <p:spTgt spid="44"/>
                                        </p:tgtEl>
                                        <p:attrNameLst>
                                          <p:attrName>style.visibility</p:attrName>
                                        </p:attrNameLst>
                                      </p:cBhvr>
                                      <p:to>
                                        <p:strVal val="hidden"/>
                                      </p:to>
                                    </p:set>
                                  </p:childTnLst>
                                </p:cTn>
                              </p:par>
                            </p:childTnLst>
                          </p:cTn>
                        </p:par>
                        <p:par>
                          <p:cTn id="102" fill="hold">
                            <p:stCondLst>
                              <p:cond delay="42580"/>
                            </p:stCondLst>
                            <p:childTnLst>
                              <p:par>
                                <p:cTn id="103" presetID="1"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par>
                          <p:cTn id="105" fill="hold">
                            <p:stCondLst>
                              <p:cond delay="42580"/>
                            </p:stCondLst>
                            <p:childTnLst>
                              <p:par>
                                <p:cTn id="106" presetID="1" presetClass="exit" presetSubtype="0" fill="hold" grpId="1" nodeType="afterEffect">
                                  <p:stCondLst>
                                    <p:cond delay="1000"/>
                                  </p:stCondLst>
                                  <p:childTnLst>
                                    <p:set>
                                      <p:cBhvr>
                                        <p:cTn id="107" dur="1" fill="hold">
                                          <p:stCondLst>
                                            <p:cond delay="0"/>
                                          </p:stCondLst>
                                        </p:cTn>
                                        <p:tgtEl>
                                          <p:spTgt spid="45"/>
                                        </p:tgtEl>
                                        <p:attrNameLst>
                                          <p:attrName>style.visibility</p:attrName>
                                        </p:attrNameLst>
                                      </p:cBhvr>
                                      <p:to>
                                        <p:strVal val="hidden"/>
                                      </p:to>
                                    </p:set>
                                  </p:childTnLst>
                                </p:cTn>
                              </p:par>
                            </p:childTnLst>
                          </p:cTn>
                        </p:par>
                        <p:par>
                          <p:cTn id="108" fill="hold">
                            <p:stCondLst>
                              <p:cond delay="43580"/>
                            </p:stCondLst>
                            <p:childTnLst>
                              <p:par>
                                <p:cTn id="109" presetID="1" presetClass="entr" presetSubtype="0"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par>
                          <p:cTn id="111" fill="hold">
                            <p:stCondLst>
                              <p:cond delay="43580"/>
                            </p:stCondLst>
                            <p:childTnLst>
                              <p:par>
                                <p:cTn id="112" presetID="1" presetClass="exit" presetSubtype="0" fill="hold" grpId="1" nodeType="afterEffect">
                                  <p:stCondLst>
                                    <p:cond delay="1000"/>
                                  </p:stCondLst>
                                  <p:childTnLst>
                                    <p:set>
                                      <p:cBhvr>
                                        <p:cTn id="113" dur="1" fill="hold">
                                          <p:stCondLst>
                                            <p:cond delay="0"/>
                                          </p:stCondLst>
                                        </p:cTn>
                                        <p:tgtEl>
                                          <p:spTgt spid="46"/>
                                        </p:tgtEl>
                                        <p:attrNameLst>
                                          <p:attrName>style.visibility</p:attrName>
                                        </p:attrNameLst>
                                      </p:cBhvr>
                                      <p:to>
                                        <p:strVal val="hidden"/>
                                      </p:to>
                                    </p:set>
                                  </p:childTnLst>
                                </p:cTn>
                              </p:par>
                            </p:childTnLst>
                          </p:cTn>
                        </p:par>
                        <p:par>
                          <p:cTn id="114" fill="hold">
                            <p:stCondLst>
                              <p:cond delay="4458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44580"/>
                            </p:stCondLst>
                            <p:childTnLst>
                              <p:par>
                                <p:cTn id="118" presetID="1" presetClass="exit" presetSubtype="0" fill="hold" grpId="1" nodeType="afterEffect">
                                  <p:stCondLst>
                                    <p:cond delay="1000"/>
                                  </p:stCondLst>
                                  <p:childTnLst>
                                    <p:set>
                                      <p:cBhvr>
                                        <p:cTn id="119" dur="1" fill="hold">
                                          <p:stCondLst>
                                            <p:cond delay="0"/>
                                          </p:stCondLst>
                                        </p:cTn>
                                        <p:tgtEl>
                                          <p:spTgt spid="47"/>
                                        </p:tgtEl>
                                        <p:attrNameLst>
                                          <p:attrName>style.visibility</p:attrName>
                                        </p:attrNameLst>
                                      </p:cBhvr>
                                      <p:to>
                                        <p:strVal val="hidden"/>
                                      </p:to>
                                    </p:set>
                                  </p:childTnLst>
                                </p:cTn>
                              </p:par>
                            </p:childTnLst>
                          </p:cTn>
                        </p:par>
                        <p:par>
                          <p:cTn id="120" fill="hold">
                            <p:stCondLst>
                              <p:cond delay="45580"/>
                            </p:stCondLst>
                            <p:childTnLst>
                              <p:par>
                                <p:cTn id="121" presetID="1" presetClass="entr" presetSubtype="0"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45580"/>
                            </p:stCondLst>
                            <p:childTnLst>
                              <p:par>
                                <p:cTn id="124" presetID="1" presetClass="exit" presetSubtype="0" fill="hold" grpId="1" nodeType="afterEffect">
                                  <p:stCondLst>
                                    <p:cond delay="100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46580"/>
                            </p:stCondLst>
                            <p:childTnLst>
                              <p:par>
                                <p:cTn id="127" presetID="1"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childTnLst>
                          </p:cTn>
                        </p:par>
                        <p:par>
                          <p:cTn id="129" fill="hold">
                            <p:stCondLst>
                              <p:cond delay="46580"/>
                            </p:stCondLst>
                            <p:childTnLst>
                              <p:par>
                                <p:cTn id="130" presetID="1" presetClass="exit" presetSubtype="0" fill="hold" grpId="1" nodeType="afterEffect">
                                  <p:stCondLst>
                                    <p:cond delay="100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47580"/>
                            </p:stCondLst>
                            <p:childTnLst>
                              <p:par>
                                <p:cTn id="133" presetID="1" presetClass="entr" presetSubtype="0" fill="hold" grpId="0" nodeType="after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47580"/>
                            </p:stCondLst>
                            <p:childTnLst>
                              <p:par>
                                <p:cTn id="136" presetID="1" presetClass="exit" presetSubtype="0" fill="hold" grpId="1" nodeType="afterEffect">
                                  <p:stCondLst>
                                    <p:cond delay="1000"/>
                                  </p:stCondLst>
                                  <p:childTnLst>
                                    <p:set>
                                      <p:cBhvr>
                                        <p:cTn id="137" dur="1" fill="hold">
                                          <p:stCondLst>
                                            <p:cond delay="0"/>
                                          </p:stCondLst>
                                        </p:cTn>
                                        <p:tgtEl>
                                          <p:spTgt spid="50"/>
                                        </p:tgtEl>
                                        <p:attrNameLst>
                                          <p:attrName>style.visibility</p:attrName>
                                        </p:attrNameLst>
                                      </p:cBhvr>
                                      <p:to>
                                        <p:strVal val="hidden"/>
                                      </p:to>
                                    </p:set>
                                  </p:childTnLst>
                                </p:cTn>
                              </p:par>
                            </p:childTnLst>
                          </p:cTn>
                        </p:par>
                        <p:par>
                          <p:cTn id="138" fill="hold">
                            <p:stCondLst>
                              <p:cond delay="48580"/>
                            </p:stCondLst>
                            <p:childTnLst>
                              <p:par>
                                <p:cTn id="139" presetID="1" presetClass="entr" presetSubtype="0" fill="hold" grpId="0" nodeType="after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48580"/>
                            </p:stCondLst>
                            <p:childTnLst>
                              <p:par>
                                <p:cTn id="142" presetID="1" presetClass="exit" presetSubtype="0" fill="hold" grpId="1" nodeType="afterEffect">
                                  <p:stCondLst>
                                    <p:cond delay="1000"/>
                                  </p:stCondLst>
                                  <p:childTnLst>
                                    <p:set>
                                      <p:cBhvr>
                                        <p:cTn id="143" dur="1" fill="hold">
                                          <p:stCondLst>
                                            <p:cond delay="0"/>
                                          </p:stCondLst>
                                        </p:cTn>
                                        <p:tgtEl>
                                          <p:spTgt spid="51"/>
                                        </p:tgtEl>
                                        <p:attrNameLst>
                                          <p:attrName>style.visibility</p:attrName>
                                        </p:attrNameLst>
                                      </p:cBhvr>
                                      <p:to>
                                        <p:strVal val="hidden"/>
                                      </p:to>
                                    </p:set>
                                  </p:childTnLst>
                                </p:cTn>
                              </p:par>
                            </p:childTnLst>
                          </p:cTn>
                        </p:par>
                        <p:par>
                          <p:cTn id="144" fill="hold">
                            <p:stCondLst>
                              <p:cond delay="49580"/>
                            </p:stCondLst>
                            <p:childTnLst>
                              <p:par>
                                <p:cTn id="145" presetID="1" presetClass="entr" presetSubtype="0" fill="hold" grpId="0" nodeType="after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par>
                          <p:cTn id="147" fill="hold">
                            <p:stCondLst>
                              <p:cond delay="49580"/>
                            </p:stCondLst>
                            <p:childTnLst>
                              <p:par>
                                <p:cTn id="148" presetID="1" presetClass="exit" presetSubtype="0" fill="hold" grpId="1" nodeType="afterEffect">
                                  <p:stCondLst>
                                    <p:cond delay="1000"/>
                                  </p:stCondLst>
                                  <p:childTnLst>
                                    <p:set>
                                      <p:cBhvr>
                                        <p:cTn id="149" dur="1" fill="hold">
                                          <p:stCondLst>
                                            <p:cond delay="0"/>
                                          </p:stCondLst>
                                        </p:cTn>
                                        <p:tgtEl>
                                          <p:spTgt spid="52"/>
                                        </p:tgtEl>
                                        <p:attrNameLst>
                                          <p:attrName>style.visibility</p:attrName>
                                        </p:attrNameLst>
                                      </p:cBhvr>
                                      <p:to>
                                        <p:strVal val="hidden"/>
                                      </p:to>
                                    </p:set>
                                  </p:childTnLst>
                                </p:cTn>
                              </p:par>
                            </p:childTnLst>
                          </p:cTn>
                        </p:par>
                        <p:par>
                          <p:cTn id="150" fill="hold">
                            <p:stCondLst>
                              <p:cond delay="50580"/>
                            </p:stCondLst>
                            <p:childTnLst>
                              <p:par>
                                <p:cTn id="151" presetID="1" presetClass="entr" presetSubtype="0" fill="hold" grpId="0" nodeType="after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childTnLst>
                          </p:cTn>
                        </p:par>
                        <p:par>
                          <p:cTn id="153" fill="hold">
                            <p:stCondLst>
                              <p:cond delay="50580"/>
                            </p:stCondLst>
                            <p:childTnLst>
                              <p:par>
                                <p:cTn id="154" presetID="1" presetClass="exit" presetSubtype="0" fill="hold" grpId="1" nodeType="afterEffect">
                                  <p:stCondLst>
                                    <p:cond delay="1000"/>
                                  </p:stCondLst>
                                  <p:childTnLst>
                                    <p:set>
                                      <p:cBhvr>
                                        <p:cTn id="155" dur="1" fill="hold">
                                          <p:stCondLst>
                                            <p:cond delay="0"/>
                                          </p:stCondLst>
                                        </p:cTn>
                                        <p:tgtEl>
                                          <p:spTgt spid="53"/>
                                        </p:tgtEl>
                                        <p:attrNameLst>
                                          <p:attrName>style.visibility</p:attrName>
                                        </p:attrNameLst>
                                      </p:cBhvr>
                                      <p:to>
                                        <p:strVal val="hidden"/>
                                      </p:to>
                                    </p:set>
                                  </p:childTnLst>
                                </p:cTn>
                              </p:par>
                            </p:childTnLst>
                          </p:cTn>
                        </p:par>
                        <p:par>
                          <p:cTn id="156" fill="hold">
                            <p:stCondLst>
                              <p:cond delay="51580"/>
                            </p:stCondLst>
                            <p:childTnLst>
                              <p:par>
                                <p:cTn id="157" presetID="1"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par>
                          <p:cTn id="159" fill="hold">
                            <p:stCondLst>
                              <p:cond delay="51580"/>
                            </p:stCondLst>
                            <p:childTnLst>
                              <p:par>
                                <p:cTn id="160" presetID="1" presetClass="exit" presetSubtype="0" fill="hold" grpId="1" nodeType="afterEffect">
                                  <p:stCondLst>
                                    <p:cond delay="1000"/>
                                  </p:stCondLst>
                                  <p:childTnLst>
                                    <p:set>
                                      <p:cBhvr>
                                        <p:cTn id="161" dur="1" fill="hold">
                                          <p:stCondLst>
                                            <p:cond delay="0"/>
                                          </p:stCondLst>
                                        </p:cTn>
                                        <p:tgtEl>
                                          <p:spTgt spid="54"/>
                                        </p:tgtEl>
                                        <p:attrNameLst>
                                          <p:attrName>style.visibility</p:attrName>
                                        </p:attrNameLst>
                                      </p:cBhvr>
                                      <p:to>
                                        <p:strVal val="hidden"/>
                                      </p:to>
                                    </p:set>
                                  </p:childTnLst>
                                </p:cTn>
                              </p:par>
                            </p:childTnLst>
                          </p:cTn>
                        </p:par>
                        <p:par>
                          <p:cTn id="162" fill="hold">
                            <p:stCondLst>
                              <p:cond delay="52580"/>
                            </p:stCondLst>
                            <p:childTnLst>
                              <p:par>
                                <p:cTn id="163" presetID="1" presetClass="entr" presetSubtype="0" fill="hold" grpId="0" nodeType="afterEffect">
                                  <p:stCondLst>
                                    <p:cond delay="0"/>
                                  </p:stCondLst>
                                  <p:childTnLst>
                                    <p:set>
                                      <p:cBhvr>
                                        <p:cTn id="164" dur="1" fill="hold">
                                          <p:stCondLst>
                                            <p:cond delay="0"/>
                                          </p:stCondLst>
                                        </p:cTn>
                                        <p:tgtEl>
                                          <p:spTgt spid="55"/>
                                        </p:tgtEl>
                                        <p:attrNameLst>
                                          <p:attrName>style.visibility</p:attrName>
                                        </p:attrNameLst>
                                      </p:cBhvr>
                                      <p:to>
                                        <p:strVal val="visible"/>
                                      </p:to>
                                    </p:set>
                                  </p:childTnLst>
                                </p:cTn>
                              </p:par>
                            </p:childTnLst>
                          </p:cTn>
                        </p:par>
                        <p:par>
                          <p:cTn id="165" fill="hold">
                            <p:stCondLst>
                              <p:cond delay="52580"/>
                            </p:stCondLst>
                            <p:childTnLst>
                              <p:par>
                                <p:cTn id="166" presetID="1" presetClass="exit" presetSubtype="0" fill="hold" grpId="1" nodeType="afterEffect">
                                  <p:stCondLst>
                                    <p:cond delay="1000"/>
                                  </p:stCondLst>
                                  <p:childTnLst>
                                    <p:set>
                                      <p:cBhvr>
                                        <p:cTn id="167" dur="1" fill="hold">
                                          <p:stCondLst>
                                            <p:cond delay="0"/>
                                          </p:stCondLst>
                                        </p:cTn>
                                        <p:tgtEl>
                                          <p:spTgt spid="55"/>
                                        </p:tgtEl>
                                        <p:attrNameLst>
                                          <p:attrName>style.visibility</p:attrName>
                                        </p:attrNameLst>
                                      </p:cBhvr>
                                      <p:to>
                                        <p:strVal val="hidden"/>
                                      </p:to>
                                    </p:set>
                                  </p:childTnLst>
                                </p:cTn>
                              </p:par>
                            </p:childTnLst>
                          </p:cTn>
                        </p:par>
                        <p:par>
                          <p:cTn id="168" fill="hold">
                            <p:stCondLst>
                              <p:cond delay="53580"/>
                            </p:stCondLst>
                            <p:childTnLst>
                              <p:par>
                                <p:cTn id="169" presetID="1" presetClass="entr" presetSubtype="0" fill="hold" grpId="0" nodeType="after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par>
                          <p:cTn id="171" fill="hold">
                            <p:stCondLst>
                              <p:cond delay="53580"/>
                            </p:stCondLst>
                            <p:childTnLst>
                              <p:par>
                                <p:cTn id="172" presetID="1" presetClass="exit" presetSubtype="0" fill="hold" grpId="1" nodeType="afterEffect">
                                  <p:stCondLst>
                                    <p:cond delay="1000"/>
                                  </p:stCondLst>
                                  <p:childTnLst>
                                    <p:set>
                                      <p:cBhvr>
                                        <p:cTn id="173" dur="1" fill="hold">
                                          <p:stCondLst>
                                            <p:cond delay="0"/>
                                          </p:stCondLst>
                                        </p:cTn>
                                        <p:tgtEl>
                                          <p:spTgt spid="56"/>
                                        </p:tgtEl>
                                        <p:attrNameLst>
                                          <p:attrName>style.visibility</p:attrName>
                                        </p:attrNameLst>
                                      </p:cBhvr>
                                      <p:to>
                                        <p:strVal val="hidden"/>
                                      </p:to>
                                    </p:set>
                                  </p:childTnLst>
                                </p:cTn>
                              </p:par>
                            </p:childTnLst>
                          </p:cTn>
                        </p:par>
                        <p:par>
                          <p:cTn id="174" fill="hold">
                            <p:stCondLst>
                              <p:cond delay="54580"/>
                            </p:stCondLst>
                            <p:childTnLst>
                              <p:par>
                                <p:cTn id="175" presetID="1" presetClass="entr" presetSubtype="0" fill="hold" grpId="0" nodeType="afterEffect">
                                  <p:stCondLst>
                                    <p:cond delay="0"/>
                                  </p:stCondLst>
                                  <p:childTnLst>
                                    <p:set>
                                      <p:cBhvr>
                                        <p:cTn id="176" dur="1" fill="hold">
                                          <p:stCondLst>
                                            <p:cond delay="0"/>
                                          </p:stCondLst>
                                        </p:cTn>
                                        <p:tgtEl>
                                          <p:spTgt spid="57"/>
                                        </p:tgtEl>
                                        <p:attrNameLst>
                                          <p:attrName>style.visibility</p:attrName>
                                        </p:attrNameLst>
                                      </p:cBhvr>
                                      <p:to>
                                        <p:strVal val="visible"/>
                                      </p:to>
                                    </p:set>
                                  </p:childTnLst>
                                </p:cTn>
                              </p:par>
                            </p:childTnLst>
                          </p:cTn>
                        </p:par>
                        <p:par>
                          <p:cTn id="177" fill="hold">
                            <p:stCondLst>
                              <p:cond delay="54580"/>
                            </p:stCondLst>
                            <p:childTnLst>
                              <p:par>
                                <p:cTn id="178" presetID="1" presetClass="exit" presetSubtype="0" fill="hold" grpId="1" nodeType="afterEffect">
                                  <p:stCondLst>
                                    <p:cond delay="1000"/>
                                  </p:stCondLst>
                                  <p:childTnLst>
                                    <p:set>
                                      <p:cBhvr>
                                        <p:cTn id="179" dur="1" fill="hold">
                                          <p:stCondLst>
                                            <p:cond delay="0"/>
                                          </p:stCondLst>
                                        </p:cTn>
                                        <p:tgtEl>
                                          <p:spTgt spid="57"/>
                                        </p:tgtEl>
                                        <p:attrNameLst>
                                          <p:attrName>style.visibility</p:attrName>
                                        </p:attrNameLst>
                                      </p:cBhvr>
                                      <p:to>
                                        <p:strVal val="hidden"/>
                                      </p:to>
                                    </p:set>
                                  </p:childTnLst>
                                </p:cTn>
                              </p:par>
                            </p:childTnLst>
                          </p:cTn>
                        </p:par>
                        <p:par>
                          <p:cTn id="180" fill="hold">
                            <p:stCondLst>
                              <p:cond delay="55580"/>
                            </p:stCondLst>
                            <p:childTnLst>
                              <p:par>
                                <p:cTn id="181" presetID="1" presetClass="entr" presetSubtype="0" fill="hold" grpId="0" nodeType="after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childTnLst>
                          </p:cTn>
                        </p:par>
                        <p:par>
                          <p:cTn id="183" fill="hold">
                            <p:stCondLst>
                              <p:cond delay="55580"/>
                            </p:stCondLst>
                            <p:childTnLst>
                              <p:par>
                                <p:cTn id="184" presetID="1" presetClass="exit" presetSubtype="0" fill="hold" grpId="1" nodeType="afterEffect">
                                  <p:stCondLst>
                                    <p:cond delay="1000"/>
                                  </p:stCondLst>
                                  <p:childTnLst>
                                    <p:set>
                                      <p:cBhvr>
                                        <p:cTn id="185" dur="1" fill="hold">
                                          <p:stCondLst>
                                            <p:cond delay="0"/>
                                          </p:stCondLst>
                                        </p:cTn>
                                        <p:tgtEl>
                                          <p:spTgt spid="58"/>
                                        </p:tgtEl>
                                        <p:attrNameLst>
                                          <p:attrName>style.visibility</p:attrName>
                                        </p:attrNameLst>
                                      </p:cBhvr>
                                      <p:to>
                                        <p:strVal val="hidden"/>
                                      </p:to>
                                    </p:set>
                                  </p:childTnLst>
                                </p:cTn>
                              </p:par>
                            </p:childTnLst>
                          </p:cTn>
                        </p:par>
                        <p:par>
                          <p:cTn id="186" fill="hold">
                            <p:stCondLst>
                              <p:cond delay="56580"/>
                            </p:stCondLst>
                            <p:childTnLst>
                              <p:par>
                                <p:cTn id="187" presetID="1" presetClass="entr" presetSubtype="0" fill="hold" grpId="0" nodeType="afterEffect">
                                  <p:stCondLst>
                                    <p:cond delay="0"/>
                                  </p:stCondLst>
                                  <p:childTnLst>
                                    <p:set>
                                      <p:cBhvr>
                                        <p:cTn id="188" dur="1" fill="hold">
                                          <p:stCondLst>
                                            <p:cond delay="0"/>
                                          </p:stCondLst>
                                        </p:cTn>
                                        <p:tgtEl>
                                          <p:spTgt spid="59"/>
                                        </p:tgtEl>
                                        <p:attrNameLst>
                                          <p:attrName>style.visibility</p:attrName>
                                        </p:attrNameLst>
                                      </p:cBhvr>
                                      <p:to>
                                        <p:strVal val="visible"/>
                                      </p:to>
                                    </p:set>
                                  </p:childTnLst>
                                </p:cTn>
                              </p:par>
                            </p:childTnLst>
                          </p:cTn>
                        </p:par>
                        <p:par>
                          <p:cTn id="189" fill="hold">
                            <p:stCondLst>
                              <p:cond delay="56580"/>
                            </p:stCondLst>
                            <p:childTnLst>
                              <p:par>
                                <p:cTn id="190" presetID="1" presetClass="exit" presetSubtype="0" fill="hold" grpId="1" nodeType="afterEffect">
                                  <p:stCondLst>
                                    <p:cond delay="1000"/>
                                  </p:stCondLst>
                                  <p:childTnLst>
                                    <p:set>
                                      <p:cBhvr>
                                        <p:cTn id="191" dur="1" fill="hold">
                                          <p:stCondLst>
                                            <p:cond delay="0"/>
                                          </p:stCondLst>
                                        </p:cTn>
                                        <p:tgtEl>
                                          <p:spTgt spid="59"/>
                                        </p:tgtEl>
                                        <p:attrNameLst>
                                          <p:attrName>style.visibility</p:attrName>
                                        </p:attrNameLst>
                                      </p:cBhvr>
                                      <p:to>
                                        <p:strVal val="hidden"/>
                                      </p:to>
                                    </p:set>
                                  </p:childTnLst>
                                </p:cTn>
                              </p:par>
                            </p:childTnLst>
                          </p:cTn>
                        </p:par>
                        <p:par>
                          <p:cTn id="192" fill="hold">
                            <p:stCondLst>
                              <p:cond delay="57580"/>
                            </p:stCondLst>
                            <p:childTnLst>
                              <p:par>
                                <p:cTn id="193" presetID="1" presetClass="entr" presetSubtype="0" fill="hold" grpId="0" nodeType="afterEffect">
                                  <p:stCondLst>
                                    <p:cond delay="0"/>
                                  </p:stCondLst>
                                  <p:childTnLst>
                                    <p:set>
                                      <p:cBhvr>
                                        <p:cTn id="194" dur="1" fill="hold">
                                          <p:stCondLst>
                                            <p:cond delay="0"/>
                                          </p:stCondLst>
                                        </p:cTn>
                                        <p:tgtEl>
                                          <p:spTgt spid="60"/>
                                        </p:tgtEl>
                                        <p:attrNameLst>
                                          <p:attrName>style.visibility</p:attrName>
                                        </p:attrNameLst>
                                      </p:cBhvr>
                                      <p:to>
                                        <p:strVal val="visible"/>
                                      </p:to>
                                    </p:set>
                                  </p:childTnLst>
                                </p:cTn>
                              </p:par>
                            </p:childTnLst>
                          </p:cTn>
                        </p:par>
                        <p:par>
                          <p:cTn id="195" fill="hold">
                            <p:stCondLst>
                              <p:cond delay="57580"/>
                            </p:stCondLst>
                            <p:childTnLst>
                              <p:par>
                                <p:cTn id="196" presetID="1" presetClass="exit" presetSubtype="0" fill="hold" grpId="1"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58580"/>
                            </p:stCondLst>
                            <p:childTnLst>
                              <p:par>
                                <p:cTn id="199" presetID="1" presetClass="entr" presetSubtype="0" fill="hold" grpId="0" nodeType="afterEffect">
                                  <p:stCondLst>
                                    <p:cond delay="0"/>
                                  </p:stCondLst>
                                  <p:childTnLst>
                                    <p:set>
                                      <p:cBhvr>
                                        <p:cTn id="200" dur="1" fill="hold">
                                          <p:stCondLst>
                                            <p:cond delay="0"/>
                                          </p:stCondLst>
                                        </p:cTn>
                                        <p:tgtEl>
                                          <p:spTgt spid="61"/>
                                        </p:tgtEl>
                                        <p:attrNameLst>
                                          <p:attrName>style.visibility</p:attrName>
                                        </p:attrNameLst>
                                      </p:cBhvr>
                                      <p:to>
                                        <p:strVal val="visible"/>
                                      </p:to>
                                    </p:set>
                                  </p:childTnLst>
                                </p:cTn>
                              </p:par>
                            </p:childTnLst>
                          </p:cTn>
                        </p:par>
                        <p:par>
                          <p:cTn id="201" fill="hold">
                            <p:stCondLst>
                              <p:cond delay="58580"/>
                            </p:stCondLst>
                            <p:childTnLst>
                              <p:par>
                                <p:cTn id="202" presetID="1" presetClass="exit" presetSubtype="0" fill="hold" grpId="1" nodeType="afterEffect">
                                  <p:stCondLst>
                                    <p:cond delay="1000"/>
                                  </p:stCondLst>
                                  <p:childTnLst>
                                    <p:set>
                                      <p:cBhvr>
                                        <p:cTn id="203" dur="1" fill="hold">
                                          <p:stCondLst>
                                            <p:cond delay="0"/>
                                          </p:stCondLst>
                                        </p:cTn>
                                        <p:tgtEl>
                                          <p:spTgt spid="61"/>
                                        </p:tgtEl>
                                        <p:attrNameLst>
                                          <p:attrName>style.visibility</p:attrName>
                                        </p:attrNameLst>
                                      </p:cBhvr>
                                      <p:to>
                                        <p:strVal val="hidden"/>
                                      </p:to>
                                    </p:set>
                                  </p:childTnLst>
                                </p:cTn>
                              </p:par>
                            </p:childTnLst>
                          </p:cTn>
                        </p:par>
                        <p:par>
                          <p:cTn id="204" fill="hold">
                            <p:stCondLst>
                              <p:cond delay="59580"/>
                            </p:stCondLst>
                            <p:childTnLst>
                              <p:par>
                                <p:cTn id="205" presetID="1" presetClass="entr" presetSubtype="0" fill="hold" grpId="0" nodeType="afterEffect">
                                  <p:stCondLst>
                                    <p:cond delay="0"/>
                                  </p:stCondLst>
                                  <p:childTnLst>
                                    <p:set>
                                      <p:cBhvr>
                                        <p:cTn id="206" dur="1" fill="hold">
                                          <p:stCondLst>
                                            <p:cond delay="0"/>
                                          </p:stCondLst>
                                        </p:cTn>
                                        <p:tgtEl>
                                          <p:spTgt spid="62"/>
                                        </p:tgtEl>
                                        <p:attrNameLst>
                                          <p:attrName>style.visibility</p:attrName>
                                        </p:attrNameLst>
                                      </p:cBhvr>
                                      <p:to>
                                        <p:strVal val="visible"/>
                                      </p:to>
                                    </p:set>
                                  </p:childTnLst>
                                </p:cTn>
                              </p:par>
                            </p:childTnLst>
                          </p:cTn>
                        </p:par>
                        <p:par>
                          <p:cTn id="207" fill="hold">
                            <p:stCondLst>
                              <p:cond delay="59580"/>
                            </p:stCondLst>
                            <p:childTnLst>
                              <p:par>
                                <p:cTn id="208" presetID="1" presetClass="exit" presetSubtype="0" fill="hold" grpId="1" nodeType="afterEffect">
                                  <p:stCondLst>
                                    <p:cond delay="1000"/>
                                  </p:stCondLst>
                                  <p:childTnLst>
                                    <p:set>
                                      <p:cBhvr>
                                        <p:cTn id="209" dur="1" fill="hold">
                                          <p:stCondLst>
                                            <p:cond delay="0"/>
                                          </p:stCondLst>
                                        </p:cTn>
                                        <p:tgtEl>
                                          <p:spTgt spid="62"/>
                                        </p:tgtEl>
                                        <p:attrNameLst>
                                          <p:attrName>style.visibility</p:attrName>
                                        </p:attrNameLst>
                                      </p:cBhvr>
                                      <p:to>
                                        <p:strVal val="hidden"/>
                                      </p:to>
                                    </p:set>
                                  </p:childTnLst>
                                </p:cTn>
                              </p:par>
                            </p:childTnLst>
                          </p:cTn>
                        </p:par>
                        <p:par>
                          <p:cTn id="210" fill="hold">
                            <p:stCondLst>
                              <p:cond delay="60580"/>
                            </p:stCondLst>
                            <p:childTnLst>
                              <p:par>
                                <p:cTn id="211" presetID="1" presetClass="entr" presetSubtype="0" fill="hold" grpId="0" nodeType="afterEffect">
                                  <p:stCondLst>
                                    <p:cond delay="0"/>
                                  </p:stCondLst>
                                  <p:childTnLst>
                                    <p:set>
                                      <p:cBhvr>
                                        <p:cTn id="212" dur="1" fill="hold">
                                          <p:stCondLst>
                                            <p:cond delay="0"/>
                                          </p:stCondLst>
                                        </p:cTn>
                                        <p:tgtEl>
                                          <p:spTgt spid="63"/>
                                        </p:tgtEl>
                                        <p:attrNameLst>
                                          <p:attrName>style.visibility</p:attrName>
                                        </p:attrNameLst>
                                      </p:cBhvr>
                                      <p:to>
                                        <p:strVal val="visible"/>
                                      </p:to>
                                    </p:set>
                                  </p:childTnLst>
                                </p:cTn>
                              </p:par>
                            </p:childTnLst>
                          </p:cTn>
                        </p:par>
                        <p:par>
                          <p:cTn id="213" fill="hold">
                            <p:stCondLst>
                              <p:cond delay="60580"/>
                            </p:stCondLst>
                            <p:childTnLst>
                              <p:par>
                                <p:cTn id="214" presetID="1" presetClass="exit" presetSubtype="0" fill="hold" grpId="1" nodeType="afterEffect">
                                  <p:stCondLst>
                                    <p:cond delay="1000"/>
                                  </p:stCondLst>
                                  <p:childTnLst>
                                    <p:set>
                                      <p:cBhvr>
                                        <p:cTn id="215" dur="1" fill="hold">
                                          <p:stCondLst>
                                            <p:cond delay="0"/>
                                          </p:stCondLst>
                                        </p:cTn>
                                        <p:tgtEl>
                                          <p:spTgt spid="63"/>
                                        </p:tgtEl>
                                        <p:attrNameLst>
                                          <p:attrName>style.visibility</p:attrName>
                                        </p:attrNameLst>
                                      </p:cBhvr>
                                      <p:to>
                                        <p:strVal val="hidden"/>
                                      </p:to>
                                    </p:set>
                                  </p:childTnLst>
                                </p:cTn>
                              </p:par>
                            </p:childTnLst>
                          </p:cTn>
                        </p:par>
                        <p:par>
                          <p:cTn id="216" fill="hold">
                            <p:stCondLst>
                              <p:cond delay="61580"/>
                            </p:stCondLst>
                            <p:childTnLst>
                              <p:par>
                                <p:cTn id="217" presetID="1" presetClass="entr" presetSubtype="0" fill="hold" grpId="0" nodeType="afterEffect">
                                  <p:stCondLst>
                                    <p:cond delay="0"/>
                                  </p:stCondLst>
                                  <p:childTnLst>
                                    <p:set>
                                      <p:cBhvr>
                                        <p:cTn id="2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Le temps que je consacre à accueillir un stagiaire, à le former et à l’évaluer c’est :</a:t>
            </a:r>
            <a:r>
              <a:rPr lang="fr-FR" smtClean="0"/>
              <a:t> </a:t>
            </a:r>
          </a:p>
        </p:txBody>
      </p:sp>
      <p:sp>
        <p:nvSpPr>
          <p:cNvPr id="9421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5138" y="2376488"/>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Du temps que je consacre potentiellement, pour mon entreprise ou d’autres, à former un futur collaborateur, un futur partenaire d’affaire </a:t>
            </a:r>
          </a:p>
        </p:txBody>
      </p:sp>
      <p:sp>
        <p:nvSpPr>
          <p:cNvPr id="42008" name="AutoShape 24"/>
          <p:cNvSpPr>
            <a:spLocks noChangeArrowheads="1"/>
          </p:cNvSpPr>
          <p:nvPr/>
        </p:nvSpPr>
        <p:spPr bwMode="auto">
          <a:xfrm>
            <a:off x="465138" y="3128963"/>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Du temps que je consacre à transmettre une image positive de mon entreprise de ses métiers, de son secteur d’activité</a:t>
            </a:r>
          </a:p>
        </p:txBody>
      </p:sp>
      <p:sp>
        <p:nvSpPr>
          <p:cNvPr id="42009" name="AutoShape 25"/>
          <p:cNvSpPr>
            <a:spLocks noChangeArrowheads="1"/>
          </p:cNvSpPr>
          <p:nvPr/>
        </p:nvSpPr>
        <p:spPr bwMode="auto">
          <a:xfrm>
            <a:off x="493713" y="3892550"/>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Du temps au cours duquel je ne m’occupe pas de ce qui est « rentable »</a:t>
            </a:r>
          </a:p>
        </p:txBody>
      </p:sp>
      <p:sp>
        <p:nvSpPr>
          <p:cNvPr id="42011" name="AutoShape 27"/>
          <p:cNvSpPr>
            <a:spLocks noChangeArrowheads="1"/>
          </p:cNvSpPr>
          <p:nvPr/>
        </p:nvSpPr>
        <p:spPr bwMode="auto">
          <a:xfrm>
            <a:off x="439738" y="4349750"/>
            <a:ext cx="5997575" cy="13192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Du temps que je consacre à l’exercice de mes responsabilités d’acteur économique et social du territoire au profit d’autres parties prenantes de l’économie locale que sont ces chercheurs de stage. </a:t>
            </a:r>
          </a:p>
        </p:txBody>
      </p:sp>
      <p:pic>
        <p:nvPicPr>
          <p:cNvPr id="94216" name="Picture 47" descr="formation"/>
          <p:cNvPicPr>
            <a:picLocks noChangeAspect="1" noChangeArrowheads="1"/>
          </p:cNvPicPr>
          <p:nvPr/>
        </p:nvPicPr>
        <p:blipFill>
          <a:blip r:embed="rId2"/>
          <a:srcRect/>
          <a:stretch>
            <a:fillRect/>
          </a:stretch>
        </p:blipFill>
        <p:spPr bwMode="auto">
          <a:xfrm>
            <a:off x="7589838" y="242888"/>
            <a:ext cx="1323975" cy="881062"/>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4249" name="Picture 80"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4250" name="Picture 81"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4251" name="Picture 82"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84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7340"/>
                            </p:stCondLst>
                            <p:childTnLst>
                              <p:par>
                                <p:cTn id="15" presetID="12" presetClass="entr" presetSubtype="4" fill="hold" grpId="0" nodeType="afterEffect">
                                  <p:stCondLst>
                                    <p:cond delay="6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3840"/>
                            </p:stCondLst>
                            <p:childTnLst>
                              <p:par>
                                <p:cTn id="19" presetID="12" presetClass="entr" presetSubtype="4" fill="hold" grpId="0" nodeType="afterEffect">
                                  <p:stCondLst>
                                    <p:cond delay="6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20340"/>
                            </p:stCondLst>
                            <p:childTnLst>
                              <p:par>
                                <p:cTn id="23" presetID="12" presetClass="entr" presetSubtype="4" fill="hold" grpId="0" nodeType="afterEffect">
                                  <p:stCondLst>
                                    <p:cond delay="6000"/>
                                  </p:stCondLst>
                                  <p:childTnLst>
                                    <p:set>
                                      <p:cBhvr>
                                        <p:cTn id="24" dur="1" fill="hold">
                                          <p:stCondLst>
                                            <p:cond delay="0"/>
                                          </p:stCondLst>
                                        </p:cTn>
                                        <p:tgtEl>
                                          <p:spTgt spid="42011"/>
                                        </p:tgtEl>
                                        <p:attrNameLst>
                                          <p:attrName>style.visibility</p:attrName>
                                        </p:attrNameLst>
                                      </p:cBhvr>
                                      <p:to>
                                        <p:strVal val="visible"/>
                                      </p:to>
                                    </p:set>
                                    <p:animEffect transition="in" filter="slide(fromBottom)">
                                      <p:cBhvr>
                                        <p:cTn id="25" dur="500"/>
                                        <p:tgtEl>
                                          <p:spTgt spid="42011"/>
                                        </p:tgtEl>
                                      </p:cBhvr>
                                    </p:animEffect>
                                  </p:childTnLst>
                                </p:cTn>
                              </p:par>
                            </p:childTnLst>
                          </p:cTn>
                        </p:par>
                        <p:par>
                          <p:cTn id="26" fill="hold">
                            <p:stCondLst>
                              <p:cond delay="26840"/>
                            </p:stCondLst>
                            <p:childTnLst>
                              <p:par>
                                <p:cTn id="27" presetID="1" presetClass="entr" presetSubtype="0" fill="hold" nodeType="afterEffect">
                                  <p:stCondLst>
                                    <p:cond delay="60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3284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3384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3384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3484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3484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584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584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684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684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784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784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884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884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984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984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4084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4084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4184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4184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4284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4284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4384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4384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4484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4484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584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584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684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684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784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784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884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884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984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984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5084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5084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5184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5184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5284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5284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5384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5384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5484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5484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584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584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684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684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784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784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884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884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984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984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6084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6084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6184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6184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6284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 faut-il faire pour avoir une politique d’accueil des stagiaires formalisée ?</a:t>
            </a:r>
            <a:r>
              <a:rPr lang="fr-FR" smtClean="0"/>
              <a:t> </a:t>
            </a:r>
          </a:p>
        </p:txBody>
      </p:sp>
      <p:sp>
        <p:nvSpPr>
          <p:cNvPr id="9523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4987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Avoir une liste de tuteurs et de référents métiers identifiés et mise à jour</a:t>
            </a:r>
          </a:p>
        </p:txBody>
      </p:sp>
      <p:sp>
        <p:nvSpPr>
          <p:cNvPr id="42008" name="AutoShape 24"/>
          <p:cNvSpPr>
            <a:spLocks noChangeArrowheads="1"/>
          </p:cNvSpPr>
          <p:nvPr/>
        </p:nvSpPr>
        <p:spPr bwMode="auto">
          <a:xfrm>
            <a:off x="465138" y="298450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Créer un fichier de besoins de l’entreprise susceptibles d’être traités par un stagiaire, le renouveler et l’enrichir </a:t>
            </a:r>
          </a:p>
        </p:txBody>
      </p:sp>
      <p:sp>
        <p:nvSpPr>
          <p:cNvPr id="42009" name="AutoShape 25"/>
          <p:cNvSpPr>
            <a:spLocks noChangeArrowheads="1"/>
          </p:cNvSpPr>
          <p:nvPr/>
        </p:nvSpPr>
        <p:spPr bwMode="auto">
          <a:xfrm>
            <a:off x="473075" y="37750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Avoir un livret d'accueil du stagiaire</a:t>
            </a:r>
          </a:p>
        </p:txBody>
      </p:sp>
      <p:sp>
        <p:nvSpPr>
          <p:cNvPr id="42010" name="AutoShape 26"/>
          <p:cNvSpPr>
            <a:spLocks noChangeArrowheads="1"/>
          </p:cNvSpPr>
          <p:nvPr/>
        </p:nvSpPr>
        <p:spPr bwMode="auto">
          <a:xfrm>
            <a:off x="482600" y="4256088"/>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Tenir un registre des stagiaires et leur réalisation</a:t>
            </a:r>
          </a:p>
        </p:txBody>
      </p:sp>
      <p:sp>
        <p:nvSpPr>
          <p:cNvPr id="42011" name="AutoShape 27"/>
          <p:cNvSpPr>
            <a:spLocks noChangeArrowheads="1"/>
          </p:cNvSpPr>
          <p:nvPr/>
        </p:nvSpPr>
        <p:spPr bwMode="auto">
          <a:xfrm>
            <a:off x="469900" y="4733925"/>
            <a:ext cx="6467475"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Formaliser un document qui définit la politique générale de stage de l’entreprise </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5273"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5274"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5275"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80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730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180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630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080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530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930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030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030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130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130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230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230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330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330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430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430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530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530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630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630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730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730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830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830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930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930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030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030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130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130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230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230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330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330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430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430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530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530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630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630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730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730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830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830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930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930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030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030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130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130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230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230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330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330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430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430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530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530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630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630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730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730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830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830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930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Combien de personnes sont-elles en situation de handicap en France ?</a:t>
            </a:r>
            <a:r>
              <a:rPr lang="fr-FR" smtClean="0"/>
              <a:t> </a:t>
            </a:r>
          </a:p>
        </p:txBody>
      </p:sp>
      <p:sp>
        <p:nvSpPr>
          <p:cNvPr id="9625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69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5 millions</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10 millions</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15 millions</a:t>
            </a:r>
            <a:endParaRPr lang="fr-FR">
              <a:latin typeface="Bliss Light" pitchFamily="2" charset="0"/>
            </a:endParaRP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6280"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6281"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6282"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36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636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036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436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78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78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88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88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98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98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08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08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18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18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28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28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38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38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48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48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58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58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68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68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78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78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88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88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98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98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08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08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18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18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28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Quelle est l’obligation des entreprises en matière d’emploi des personnes handicapées au sein de leurs effectifs ?</a:t>
            </a:r>
            <a:r>
              <a:rPr lang="fr-FR" smtClean="0"/>
              <a:t> </a:t>
            </a:r>
          </a:p>
        </p:txBody>
      </p:sp>
      <p:sp>
        <p:nvSpPr>
          <p:cNvPr id="9728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70</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2%</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6%</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11%</a:t>
            </a:r>
            <a:endParaRPr lang="fr-FR">
              <a:latin typeface="Bliss Light" pitchFamily="2" charset="0"/>
            </a:endParaRP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7304"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7305"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7306"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96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796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196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596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94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94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204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204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14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14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24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24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34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34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44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44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54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54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64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64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74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74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84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84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94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94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304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304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14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14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24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24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34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34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44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 est le pourcentage de travailleurs handicapés ayant besoin d'un aménagement de poste ?</a:t>
            </a:r>
          </a:p>
        </p:txBody>
      </p:sp>
      <p:sp>
        <p:nvSpPr>
          <p:cNvPr id="98306"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5%</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10%</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15%</a:t>
            </a:r>
            <a:endParaRPr lang="fr-FR">
              <a:latin typeface="Bliss Light" pitchFamily="2" charset="0"/>
            </a:endParaRP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8328"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8329"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8330"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16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716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116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516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86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86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96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96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06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06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16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16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26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26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36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36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46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46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56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56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66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66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76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76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86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86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96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96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06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06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16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16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26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26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36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p:cNvSpPr>
          <p:nvPr>
            <p:ph type="title"/>
          </p:nvPr>
        </p:nvSpPr>
        <p:spPr/>
        <p:txBody>
          <a:bodyPr/>
          <a:lstStyle/>
          <a:p>
            <a:r>
              <a:rPr lang="fr-FR" smtClean="0"/>
              <a:t>VIDEO</a:t>
            </a:r>
          </a:p>
        </p:txBody>
      </p:sp>
      <p:sp>
        <p:nvSpPr>
          <p:cNvPr id="327687" name="Text Box 7"/>
          <p:cNvSpPr txBox="1">
            <a:spLocks noChangeArrowheads="1"/>
          </p:cNvSpPr>
          <p:nvPr/>
        </p:nvSpPr>
        <p:spPr bwMode="auto">
          <a:xfrm>
            <a:off x="2197100" y="4475163"/>
            <a:ext cx="5856288" cy="366712"/>
          </a:xfrm>
          <a:prstGeom prst="rect">
            <a:avLst/>
          </a:prstGeom>
          <a:noFill/>
          <a:ln w="9525">
            <a:noFill/>
            <a:miter lim="800000"/>
            <a:headEnd/>
            <a:tailEnd/>
          </a:ln>
          <a:effectLst/>
        </p:spPr>
        <p:txBody>
          <a:bodyPr>
            <a:spAutoFit/>
          </a:bodyPr>
          <a:lstStyle/>
          <a:p>
            <a:pPr defTabSz="914400">
              <a:spcBef>
                <a:spcPct val="50000"/>
              </a:spcBef>
            </a:pPr>
            <a:r>
              <a:rPr lang="fr-FR">
                <a:hlinkClick r:id="rId2"/>
              </a:rPr>
              <a:t>VIDEO</a:t>
            </a:r>
            <a:endParaRPr 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Le salaire moyen d’un homme cadre étant de 54 k€, quel est-il pour une femme cadre ?</a:t>
            </a:r>
          </a:p>
        </p:txBody>
      </p:sp>
      <p:sp>
        <p:nvSpPr>
          <p:cNvPr id="9933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72</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42K€</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48K€</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54K€</a:t>
            </a:r>
            <a:endParaRPr lang="fr-FR">
              <a:latin typeface="Bliss Light" pitchFamily="2" charset="0"/>
            </a:endParaRP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99352"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99353"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99354"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76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676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076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476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82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82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92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92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02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02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12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12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22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22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32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32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42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42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52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52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62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62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72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72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82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82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92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92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02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02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12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12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22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22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32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 pourcentage de femmes accèdent à des postes de direction (dans le public et privé) ?</a:t>
            </a:r>
          </a:p>
        </p:txBody>
      </p:sp>
      <p:sp>
        <p:nvSpPr>
          <p:cNvPr id="10035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3%</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15%</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50%</a:t>
            </a:r>
            <a:endParaRPr lang="fr-FR">
              <a:latin typeface="Bliss Light" pitchFamily="2" charset="0"/>
            </a:endParaRP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0376"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0377"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0378"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00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700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100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500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85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85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95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95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05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05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15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15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25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25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35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35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45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45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55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55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65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65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75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75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85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85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95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95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05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05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15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15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25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25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35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En 2007, quelle était la proportion de femmes parmi les chefs d’entreprises de 10 salariés ou plus ?</a:t>
            </a:r>
          </a:p>
        </p:txBody>
      </p:sp>
      <p:sp>
        <p:nvSpPr>
          <p:cNvPr id="10137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74</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41%</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31%</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25%</a:t>
            </a:r>
            <a:endParaRPr lang="fr-FR">
              <a:latin typeface="Bliss Light" pitchFamily="2" charset="0"/>
            </a:endParaRP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1400"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1401"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1402"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
        <p:nvSpPr>
          <p:cNvPr id="21" name="AutoShape 23"/>
          <p:cNvSpPr>
            <a:spLocks noChangeArrowheads="1"/>
          </p:cNvSpPr>
          <p:nvPr/>
        </p:nvSpPr>
        <p:spPr bwMode="auto">
          <a:xfrm>
            <a:off x="407988" y="41608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17%</a:t>
            </a:r>
            <a:endParaRPr lang="fr-FR">
              <a:latin typeface="Bliss Ligh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36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736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136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5360"/>
                            </p:stCondLst>
                            <p:childTnLst>
                              <p:par>
                                <p:cTn id="23" presetID="1" presetClass="entr" presetSubtype="0" fill="hold" grpId="0" nodeType="afterEffect">
                                  <p:stCondLst>
                                    <p:cond delay="30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18360"/>
                            </p:stCondLst>
                            <p:childTnLst>
                              <p:par>
                                <p:cTn id="26" presetID="1" presetClass="entr" presetSubtype="0" fill="hold" nodeType="afterEffect">
                                  <p:stCondLst>
                                    <p:cond delay="350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2186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21860"/>
                            </p:stCondLst>
                            <p:childTnLst>
                              <p:par>
                                <p:cTn id="32" presetID="1" presetClass="exit" presetSubtype="0" fill="hold" grpId="1" nodeType="afterEffect">
                                  <p:stCondLst>
                                    <p:cond delay="1000"/>
                                  </p:stCondLst>
                                  <p:childTnLst>
                                    <p:set>
                                      <p:cBhvr>
                                        <p:cTn id="33" dur="1" fill="hold">
                                          <p:stCondLst>
                                            <p:cond delay="0"/>
                                          </p:stCondLst>
                                        </p:cTn>
                                        <p:tgtEl>
                                          <p:spTgt spid="5"/>
                                        </p:tgtEl>
                                        <p:attrNameLst>
                                          <p:attrName>style.visibility</p:attrName>
                                        </p:attrNameLst>
                                      </p:cBhvr>
                                      <p:to>
                                        <p:strVal val="hidden"/>
                                      </p:to>
                                    </p:set>
                                  </p:childTnLst>
                                </p:cTn>
                              </p:par>
                            </p:childTnLst>
                          </p:cTn>
                        </p:par>
                        <p:par>
                          <p:cTn id="34" fill="hold">
                            <p:stCondLst>
                              <p:cond delay="22860"/>
                            </p:stCondLst>
                            <p:childTnLst>
                              <p:par>
                                <p:cTn id="35" presetID="1"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par>
                          <p:cTn id="37" fill="hold">
                            <p:stCondLst>
                              <p:cond delay="22860"/>
                            </p:stCondLst>
                            <p:childTnLst>
                              <p:par>
                                <p:cTn id="38" presetID="1" presetClass="exit" presetSubtype="0" fill="hold" grpId="1" nodeType="afterEffect">
                                  <p:stCondLst>
                                    <p:cond delay="1000"/>
                                  </p:stCondLst>
                                  <p:childTnLst>
                                    <p:set>
                                      <p:cBhvr>
                                        <p:cTn id="39" dur="1" fill="hold">
                                          <p:stCondLst>
                                            <p:cond delay="0"/>
                                          </p:stCondLst>
                                        </p:cTn>
                                        <p:tgtEl>
                                          <p:spTgt spid="6"/>
                                        </p:tgtEl>
                                        <p:attrNameLst>
                                          <p:attrName>style.visibility</p:attrName>
                                        </p:attrNameLst>
                                      </p:cBhvr>
                                      <p:to>
                                        <p:strVal val="hidden"/>
                                      </p:to>
                                    </p:set>
                                  </p:childTnLst>
                                </p:cTn>
                              </p:par>
                            </p:childTnLst>
                          </p:cTn>
                        </p:par>
                        <p:par>
                          <p:cTn id="40" fill="hold">
                            <p:stCondLst>
                              <p:cond delay="23860"/>
                            </p:stCondLst>
                            <p:childTnLst>
                              <p:par>
                                <p:cTn id="41" presetID="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par>
                          <p:cTn id="43" fill="hold">
                            <p:stCondLst>
                              <p:cond delay="23860"/>
                            </p:stCondLst>
                            <p:childTnLst>
                              <p:par>
                                <p:cTn id="44" presetID="1" presetClass="exit" presetSubtype="0" fill="hold" grpId="1" nodeType="afterEffect">
                                  <p:stCondLst>
                                    <p:cond delay="1000"/>
                                  </p:stCondLst>
                                  <p:childTnLst>
                                    <p:set>
                                      <p:cBhvr>
                                        <p:cTn id="45" dur="1" fill="hold">
                                          <p:stCondLst>
                                            <p:cond delay="0"/>
                                          </p:stCondLst>
                                        </p:cTn>
                                        <p:tgtEl>
                                          <p:spTgt spid="7"/>
                                        </p:tgtEl>
                                        <p:attrNameLst>
                                          <p:attrName>style.visibility</p:attrName>
                                        </p:attrNameLst>
                                      </p:cBhvr>
                                      <p:to>
                                        <p:strVal val="hidden"/>
                                      </p:to>
                                    </p:set>
                                  </p:childTnLst>
                                </p:cTn>
                              </p:par>
                            </p:childTnLst>
                          </p:cTn>
                        </p:par>
                        <p:par>
                          <p:cTn id="46" fill="hold">
                            <p:stCondLst>
                              <p:cond delay="24860"/>
                            </p:stCondLst>
                            <p:childTnLst>
                              <p:par>
                                <p:cTn id="47" presetID="1"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par>
                          <p:cTn id="49" fill="hold">
                            <p:stCondLst>
                              <p:cond delay="24860"/>
                            </p:stCondLst>
                            <p:childTnLst>
                              <p:par>
                                <p:cTn id="50" presetID="1" presetClass="exit" presetSubtype="0" fill="hold" grpId="1" nodeType="afterEffect">
                                  <p:stCondLst>
                                    <p:cond delay="1000"/>
                                  </p:stCondLst>
                                  <p:childTnLst>
                                    <p:set>
                                      <p:cBhvr>
                                        <p:cTn id="51" dur="1" fill="hold">
                                          <p:stCondLst>
                                            <p:cond delay="0"/>
                                          </p:stCondLst>
                                        </p:cTn>
                                        <p:tgtEl>
                                          <p:spTgt spid="8"/>
                                        </p:tgtEl>
                                        <p:attrNameLst>
                                          <p:attrName>style.visibility</p:attrName>
                                        </p:attrNameLst>
                                      </p:cBhvr>
                                      <p:to>
                                        <p:strVal val="hidden"/>
                                      </p:to>
                                    </p:set>
                                  </p:childTnLst>
                                </p:cTn>
                              </p:par>
                            </p:childTnLst>
                          </p:cTn>
                        </p:par>
                        <p:par>
                          <p:cTn id="52" fill="hold">
                            <p:stCondLst>
                              <p:cond delay="25860"/>
                            </p:stCondLst>
                            <p:childTnLst>
                              <p:par>
                                <p:cTn id="53" presetID="1"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par>
                          <p:cTn id="55" fill="hold">
                            <p:stCondLst>
                              <p:cond delay="25860"/>
                            </p:stCondLst>
                            <p:childTnLst>
                              <p:par>
                                <p:cTn id="56" presetID="1" presetClass="exit" presetSubtype="0" fill="hold" grpId="1" nodeType="afterEffect">
                                  <p:stCondLst>
                                    <p:cond delay="1000"/>
                                  </p:stCondLst>
                                  <p:childTnLst>
                                    <p:set>
                                      <p:cBhvr>
                                        <p:cTn id="57" dur="1" fill="hold">
                                          <p:stCondLst>
                                            <p:cond delay="0"/>
                                          </p:stCondLst>
                                        </p:cTn>
                                        <p:tgtEl>
                                          <p:spTgt spid="9"/>
                                        </p:tgtEl>
                                        <p:attrNameLst>
                                          <p:attrName>style.visibility</p:attrName>
                                        </p:attrNameLst>
                                      </p:cBhvr>
                                      <p:to>
                                        <p:strVal val="hidden"/>
                                      </p:to>
                                    </p:set>
                                  </p:childTnLst>
                                </p:cTn>
                              </p:par>
                            </p:childTnLst>
                          </p:cTn>
                        </p:par>
                        <p:par>
                          <p:cTn id="58" fill="hold">
                            <p:stCondLst>
                              <p:cond delay="26860"/>
                            </p:stCondLst>
                            <p:childTnLst>
                              <p:par>
                                <p:cTn id="59" presetID="1"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par>
                          <p:cTn id="61" fill="hold">
                            <p:stCondLst>
                              <p:cond delay="26860"/>
                            </p:stCondLst>
                            <p:childTnLst>
                              <p:par>
                                <p:cTn id="62" presetID="1" presetClass="exit" presetSubtype="0" fill="hold" grpId="1" nodeType="afterEffect">
                                  <p:stCondLst>
                                    <p:cond delay="1000"/>
                                  </p:stCondLst>
                                  <p:childTnLst>
                                    <p:set>
                                      <p:cBhvr>
                                        <p:cTn id="63" dur="1" fill="hold">
                                          <p:stCondLst>
                                            <p:cond delay="0"/>
                                          </p:stCondLst>
                                        </p:cTn>
                                        <p:tgtEl>
                                          <p:spTgt spid="10"/>
                                        </p:tgtEl>
                                        <p:attrNameLst>
                                          <p:attrName>style.visibility</p:attrName>
                                        </p:attrNameLst>
                                      </p:cBhvr>
                                      <p:to>
                                        <p:strVal val="hidden"/>
                                      </p:to>
                                    </p:set>
                                  </p:childTnLst>
                                </p:cTn>
                              </p:par>
                            </p:childTnLst>
                          </p:cTn>
                        </p:par>
                        <p:par>
                          <p:cTn id="64" fill="hold">
                            <p:stCondLst>
                              <p:cond delay="2786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27860"/>
                            </p:stCondLst>
                            <p:childTnLst>
                              <p:par>
                                <p:cTn id="68" presetID="1" presetClass="exit" presetSubtype="0" fill="hold" grpId="1" nodeType="afterEffect">
                                  <p:stCondLst>
                                    <p:cond delay="1000"/>
                                  </p:stCondLst>
                                  <p:childTnLst>
                                    <p:set>
                                      <p:cBhvr>
                                        <p:cTn id="69" dur="1" fill="hold">
                                          <p:stCondLst>
                                            <p:cond delay="0"/>
                                          </p:stCondLst>
                                        </p:cTn>
                                        <p:tgtEl>
                                          <p:spTgt spid="11"/>
                                        </p:tgtEl>
                                        <p:attrNameLst>
                                          <p:attrName>style.visibility</p:attrName>
                                        </p:attrNameLst>
                                      </p:cBhvr>
                                      <p:to>
                                        <p:strVal val="hidden"/>
                                      </p:to>
                                    </p:set>
                                  </p:childTnLst>
                                </p:cTn>
                              </p:par>
                            </p:childTnLst>
                          </p:cTn>
                        </p:par>
                        <p:par>
                          <p:cTn id="70" fill="hold">
                            <p:stCondLst>
                              <p:cond delay="28860"/>
                            </p:stCondLst>
                            <p:childTnLst>
                              <p:par>
                                <p:cTn id="71" presetID="1" presetClass="entr" presetSubtype="0"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par>
                          <p:cTn id="73" fill="hold">
                            <p:stCondLst>
                              <p:cond delay="28860"/>
                            </p:stCondLst>
                            <p:childTnLst>
                              <p:par>
                                <p:cTn id="74" presetID="1" presetClass="exit" presetSubtype="0" fill="hold" grpId="1" nodeType="afterEffect">
                                  <p:stCondLst>
                                    <p:cond delay="1000"/>
                                  </p:stCondLst>
                                  <p:childTnLst>
                                    <p:set>
                                      <p:cBhvr>
                                        <p:cTn id="75" dur="1" fill="hold">
                                          <p:stCondLst>
                                            <p:cond delay="0"/>
                                          </p:stCondLst>
                                        </p:cTn>
                                        <p:tgtEl>
                                          <p:spTgt spid="12"/>
                                        </p:tgtEl>
                                        <p:attrNameLst>
                                          <p:attrName>style.visibility</p:attrName>
                                        </p:attrNameLst>
                                      </p:cBhvr>
                                      <p:to>
                                        <p:strVal val="hidden"/>
                                      </p:to>
                                    </p:set>
                                  </p:childTnLst>
                                </p:cTn>
                              </p:par>
                            </p:childTnLst>
                          </p:cTn>
                        </p:par>
                        <p:par>
                          <p:cTn id="76" fill="hold">
                            <p:stCondLst>
                              <p:cond delay="29860"/>
                            </p:stCondLst>
                            <p:childTnLst>
                              <p:par>
                                <p:cTn id="77" presetID="1"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par>
                          <p:cTn id="79" fill="hold">
                            <p:stCondLst>
                              <p:cond delay="29860"/>
                            </p:stCondLst>
                            <p:childTnLst>
                              <p:par>
                                <p:cTn id="80" presetID="1" presetClass="exit" presetSubtype="0" fill="hold" grpId="1" nodeType="afterEffect">
                                  <p:stCondLst>
                                    <p:cond delay="1000"/>
                                  </p:stCondLst>
                                  <p:childTnLst>
                                    <p:set>
                                      <p:cBhvr>
                                        <p:cTn id="81" dur="1" fill="hold">
                                          <p:stCondLst>
                                            <p:cond delay="0"/>
                                          </p:stCondLst>
                                        </p:cTn>
                                        <p:tgtEl>
                                          <p:spTgt spid="13"/>
                                        </p:tgtEl>
                                        <p:attrNameLst>
                                          <p:attrName>style.visibility</p:attrName>
                                        </p:attrNameLst>
                                      </p:cBhvr>
                                      <p:to>
                                        <p:strVal val="hidden"/>
                                      </p:to>
                                    </p:set>
                                  </p:childTnLst>
                                </p:cTn>
                              </p:par>
                            </p:childTnLst>
                          </p:cTn>
                        </p:par>
                        <p:par>
                          <p:cTn id="82" fill="hold">
                            <p:stCondLst>
                              <p:cond delay="30860"/>
                            </p:stCondLst>
                            <p:childTnLst>
                              <p:par>
                                <p:cTn id="83" presetID="1"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childTnLst>
                          </p:cTn>
                        </p:par>
                        <p:par>
                          <p:cTn id="85" fill="hold">
                            <p:stCondLst>
                              <p:cond delay="30860"/>
                            </p:stCondLst>
                            <p:childTnLst>
                              <p:par>
                                <p:cTn id="86" presetID="1" presetClass="exit" presetSubtype="0" fill="hold" grpId="1" nodeType="afterEffect">
                                  <p:stCondLst>
                                    <p:cond delay="1000"/>
                                  </p:stCondLst>
                                  <p:childTnLst>
                                    <p:set>
                                      <p:cBhvr>
                                        <p:cTn id="87" dur="1" fill="hold">
                                          <p:stCondLst>
                                            <p:cond delay="0"/>
                                          </p:stCondLst>
                                        </p:cTn>
                                        <p:tgtEl>
                                          <p:spTgt spid="14"/>
                                        </p:tgtEl>
                                        <p:attrNameLst>
                                          <p:attrName>style.visibility</p:attrName>
                                        </p:attrNameLst>
                                      </p:cBhvr>
                                      <p:to>
                                        <p:strVal val="hidden"/>
                                      </p:to>
                                    </p:set>
                                  </p:childTnLst>
                                </p:cTn>
                              </p:par>
                            </p:childTnLst>
                          </p:cTn>
                        </p:par>
                        <p:par>
                          <p:cTn id="88" fill="hold">
                            <p:stCondLst>
                              <p:cond delay="31860"/>
                            </p:stCondLst>
                            <p:childTnLst>
                              <p:par>
                                <p:cTn id="89" presetID="1" presetClass="entr" presetSubtype="0"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childTnLst>
                          </p:cTn>
                        </p:par>
                        <p:par>
                          <p:cTn id="91" fill="hold">
                            <p:stCondLst>
                              <p:cond delay="31860"/>
                            </p:stCondLst>
                            <p:childTnLst>
                              <p:par>
                                <p:cTn id="92" presetID="1" presetClass="exit" presetSubtype="0" fill="hold" grpId="1" nodeType="afterEffect">
                                  <p:stCondLst>
                                    <p:cond delay="1000"/>
                                  </p:stCondLst>
                                  <p:childTnLst>
                                    <p:set>
                                      <p:cBhvr>
                                        <p:cTn id="93" dur="1" fill="hold">
                                          <p:stCondLst>
                                            <p:cond delay="0"/>
                                          </p:stCondLst>
                                        </p:cTn>
                                        <p:tgtEl>
                                          <p:spTgt spid="15"/>
                                        </p:tgtEl>
                                        <p:attrNameLst>
                                          <p:attrName>style.visibility</p:attrName>
                                        </p:attrNameLst>
                                      </p:cBhvr>
                                      <p:to>
                                        <p:strVal val="hidden"/>
                                      </p:to>
                                    </p:set>
                                  </p:childTnLst>
                                </p:cTn>
                              </p:par>
                            </p:childTnLst>
                          </p:cTn>
                        </p:par>
                        <p:par>
                          <p:cTn id="94" fill="hold">
                            <p:stCondLst>
                              <p:cond delay="32860"/>
                            </p:stCondLst>
                            <p:childTnLst>
                              <p:par>
                                <p:cTn id="95" presetID="1" presetClass="entr" presetSubtype="0" fill="hold" grpId="0" nodeType="after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childTnLst>
                          </p:cTn>
                        </p:par>
                        <p:par>
                          <p:cTn id="97" fill="hold">
                            <p:stCondLst>
                              <p:cond delay="32860"/>
                            </p:stCondLst>
                            <p:childTnLst>
                              <p:par>
                                <p:cTn id="98" presetID="1" presetClass="exit" presetSubtype="0" fill="hold" grpId="1" nodeType="afterEffect">
                                  <p:stCondLst>
                                    <p:cond delay="1000"/>
                                  </p:stCondLst>
                                  <p:childTnLst>
                                    <p:set>
                                      <p:cBhvr>
                                        <p:cTn id="99" dur="1" fill="hold">
                                          <p:stCondLst>
                                            <p:cond delay="0"/>
                                          </p:stCondLst>
                                        </p:cTn>
                                        <p:tgtEl>
                                          <p:spTgt spid="16"/>
                                        </p:tgtEl>
                                        <p:attrNameLst>
                                          <p:attrName>style.visibility</p:attrName>
                                        </p:attrNameLst>
                                      </p:cBhvr>
                                      <p:to>
                                        <p:strVal val="hidden"/>
                                      </p:to>
                                    </p:set>
                                  </p:childTnLst>
                                </p:cTn>
                              </p:par>
                            </p:childTnLst>
                          </p:cTn>
                        </p:par>
                        <p:par>
                          <p:cTn id="100" fill="hold">
                            <p:stCondLst>
                              <p:cond delay="33860"/>
                            </p:stCondLst>
                            <p:childTnLst>
                              <p:par>
                                <p:cTn id="101" presetID="1" presetClass="entr" presetSubtype="0" fill="hold" grpId="0" nodeType="after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par>
                          <p:cTn id="103" fill="hold">
                            <p:stCondLst>
                              <p:cond delay="33860"/>
                            </p:stCondLst>
                            <p:childTnLst>
                              <p:par>
                                <p:cTn id="104" presetID="1" presetClass="exit" presetSubtype="0" fill="hold" grpId="1" nodeType="afterEffect">
                                  <p:stCondLst>
                                    <p:cond delay="1000"/>
                                  </p:stCondLst>
                                  <p:childTnLst>
                                    <p:set>
                                      <p:cBhvr>
                                        <p:cTn id="105" dur="1" fill="hold">
                                          <p:stCondLst>
                                            <p:cond delay="0"/>
                                          </p:stCondLst>
                                        </p:cTn>
                                        <p:tgtEl>
                                          <p:spTgt spid="17"/>
                                        </p:tgtEl>
                                        <p:attrNameLst>
                                          <p:attrName>style.visibility</p:attrName>
                                        </p:attrNameLst>
                                      </p:cBhvr>
                                      <p:to>
                                        <p:strVal val="hidden"/>
                                      </p:to>
                                    </p:set>
                                  </p:childTnLst>
                                </p:cTn>
                              </p:par>
                            </p:childTnLst>
                          </p:cTn>
                        </p:par>
                        <p:par>
                          <p:cTn id="106" fill="hold">
                            <p:stCondLst>
                              <p:cond delay="34860"/>
                            </p:stCondLst>
                            <p:childTnLst>
                              <p:par>
                                <p:cTn id="107" presetID="1" presetClass="entr" presetSubtype="0"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childTnLst>
                                </p:cTn>
                              </p:par>
                            </p:childTnLst>
                          </p:cTn>
                        </p:par>
                        <p:par>
                          <p:cTn id="109" fill="hold">
                            <p:stCondLst>
                              <p:cond delay="34860"/>
                            </p:stCondLst>
                            <p:childTnLst>
                              <p:par>
                                <p:cTn id="110" presetID="1" presetClass="exit" presetSubtype="0" fill="hold" grpId="1" nodeType="afterEffect">
                                  <p:stCondLst>
                                    <p:cond delay="1000"/>
                                  </p:stCondLst>
                                  <p:childTnLst>
                                    <p:set>
                                      <p:cBhvr>
                                        <p:cTn id="111" dur="1" fill="hold">
                                          <p:stCondLst>
                                            <p:cond delay="0"/>
                                          </p:stCondLst>
                                        </p:cTn>
                                        <p:tgtEl>
                                          <p:spTgt spid="18"/>
                                        </p:tgtEl>
                                        <p:attrNameLst>
                                          <p:attrName>style.visibility</p:attrName>
                                        </p:attrNameLst>
                                      </p:cBhvr>
                                      <p:to>
                                        <p:strVal val="hidden"/>
                                      </p:to>
                                    </p:set>
                                  </p:childTnLst>
                                </p:cTn>
                              </p:par>
                            </p:childTnLst>
                          </p:cTn>
                        </p:par>
                        <p:par>
                          <p:cTn id="112" fill="hold">
                            <p:stCondLst>
                              <p:cond delay="35860"/>
                            </p:stCondLst>
                            <p:childTnLst>
                              <p:par>
                                <p:cTn id="113" presetID="1" presetClass="entr" presetSubtype="0" fill="hold" grpId="0" nodeType="afterEffect">
                                  <p:stCondLst>
                                    <p:cond delay="0"/>
                                  </p:stCondLst>
                                  <p:childTnLst>
                                    <p:set>
                                      <p:cBhvr>
                                        <p:cTn id="114" dur="1" fill="hold">
                                          <p:stCondLst>
                                            <p:cond delay="0"/>
                                          </p:stCondLst>
                                        </p:cTn>
                                        <p:tgtEl>
                                          <p:spTgt spid="3"/>
                                        </p:tgtEl>
                                        <p:attrNameLst>
                                          <p:attrName>style.visibility</p:attrName>
                                        </p:attrNameLst>
                                      </p:cBhvr>
                                      <p:to>
                                        <p:strVal val="visible"/>
                                      </p:to>
                                    </p:set>
                                  </p:childTnLst>
                                </p:cTn>
                              </p:par>
                            </p:childTnLst>
                          </p:cTn>
                        </p:par>
                        <p:par>
                          <p:cTn id="115" fill="hold">
                            <p:stCondLst>
                              <p:cond delay="35860"/>
                            </p:stCondLst>
                            <p:childTnLst>
                              <p:par>
                                <p:cTn id="116" presetID="1" presetClass="exit" presetSubtype="0" fill="hold" grpId="1" nodeType="afterEffect">
                                  <p:stCondLst>
                                    <p:cond delay="1000"/>
                                  </p:stCondLst>
                                  <p:childTnLst>
                                    <p:set>
                                      <p:cBhvr>
                                        <p:cTn id="117" dur="1" fill="hold">
                                          <p:stCondLst>
                                            <p:cond delay="0"/>
                                          </p:stCondLst>
                                        </p:cTn>
                                        <p:tgtEl>
                                          <p:spTgt spid="3"/>
                                        </p:tgtEl>
                                        <p:attrNameLst>
                                          <p:attrName>style.visibility</p:attrName>
                                        </p:attrNameLst>
                                      </p:cBhvr>
                                      <p:to>
                                        <p:strVal val="hidden"/>
                                      </p:to>
                                    </p:set>
                                  </p:childTnLst>
                                </p:cTn>
                              </p:par>
                            </p:childTnLst>
                          </p:cTn>
                        </p:par>
                        <p:par>
                          <p:cTn id="118" fill="hold">
                            <p:stCondLst>
                              <p:cond delay="36860"/>
                            </p:stCondLst>
                            <p:childTnLst>
                              <p:par>
                                <p:cTn id="119" presetID="1" presetClass="entr" presetSubtype="0" fill="hold" grpId="0" nodeType="afterEffect">
                                  <p:stCondLst>
                                    <p:cond delay="0"/>
                                  </p:stCondLst>
                                  <p:childTnLst>
                                    <p:set>
                                      <p:cBhvr>
                                        <p:cTn id="1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En France, quel était le taux d'emploi des seniors de 55 à 64 ans en 2012 ?</a:t>
            </a:r>
          </a:p>
        </p:txBody>
      </p:sp>
      <p:sp>
        <p:nvSpPr>
          <p:cNvPr id="10240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75</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404813" y="270351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32%</a:t>
            </a:r>
          </a:p>
        </p:txBody>
      </p:sp>
      <p:sp>
        <p:nvSpPr>
          <p:cNvPr id="43030" name="AutoShape 22"/>
          <p:cNvSpPr>
            <a:spLocks noChangeArrowheads="1"/>
          </p:cNvSpPr>
          <p:nvPr/>
        </p:nvSpPr>
        <p:spPr bwMode="auto">
          <a:xfrm>
            <a:off x="404813" y="31892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45%</a:t>
            </a:r>
          </a:p>
        </p:txBody>
      </p:sp>
      <p:sp>
        <p:nvSpPr>
          <p:cNvPr id="43031" name="AutoShape 23"/>
          <p:cNvSpPr>
            <a:spLocks noChangeArrowheads="1"/>
          </p:cNvSpPr>
          <p:nvPr/>
        </p:nvSpPr>
        <p:spPr bwMode="auto">
          <a:xfrm>
            <a:off x="414338" y="3675063"/>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66%</a:t>
            </a:r>
            <a:endParaRPr lang="fr-FR">
              <a:latin typeface="Bliss Light" pitchFamily="2" charset="0"/>
            </a:endParaRP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2424"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2425"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2426"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40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640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040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440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79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79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89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89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99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99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09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09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19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19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29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29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39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39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49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49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59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59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69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69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79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79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89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89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99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99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09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09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19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19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29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Je suis chargée du recrutement d’un nouveau salarié :</a:t>
            </a:r>
            <a:r>
              <a:rPr lang="fr-FR" smtClean="0"/>
              <a:t> </a:t>
            </a:r>
          </a:p>
        </p:txBody>
      </p:sp>
      <p:sp>
        <p:nvSpPr>
          <p:cNvPr id="10342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Social – Question 76</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0982" name="AutoShape 22"/>
          <p:cNvSpPr>
            <a:spLocks noChangeArrowheads="1"/>
          </p:cNvSpPr>
          <p:nvPr/>
        </p:nvSpPr>
        <p:spPr bwMode="auto">
          <a:xfrm>
            <a:off x="465138" y="2241550"/>
            <a:ext cx="8462962"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Je porte grandement attention aux nom, prénom, âge, sexe et lieu d’habitation lorsque je reçois des CV pour choisir les candidats</a:t>
            </a:r>
            <a:r>
              <a:rPr lang="fr-FR"/>
              <a:t> </a:t>
            </a:r>
          </a:p>
        </p:txBody>
      </p:sp>
      <p:sp>
        <p:nvSpPr>
          <p:cNvPr id="40983" name="AutoShape 23"/>
          <p:cNvSpPr>
            <a:spLocks noChangeArrowheads="1"/>
          </p:cNvSpPr>
          <p:nvPr/>
        </p:nvSpPr>
        <p:spPr bwMode="auto">
          <a:xfrm>
            <a:off x="465138" y="3024188"/>
            <a:ext cx="8462962"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Je mets le candidat en situation de travail pour évaluer ses capacités à occuper le poste </a:t>
            </a:r>
          </a:p>
        </p:txBody>
      </p:sp>
      <p:sp>
        <p:nvSpPr>
          <p:cNvPr id="40985" name="AutoShape 25"/>
          <p:cNvSpPr>
            <a:spLocks noChangeArrowheads="1"/>
          </p:cNvSpPr>
          <p:nvPr/>
        </p:nvSpPr>
        <p:spPr bwMode="auto">
          <a:xfrm>
            <a:off x="479425" y="38036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Je base mes critères de sélections sur mes a priori</a:t>
            </a:r>
          </a:p>
        </p:txBody>
      </p:sp>
      <p:sp>
        <p:nvSpPr>
          <p:cNvPr id="40986" name="AutoShape 26"/>
          <p:cNvSpPr>
            <a:spLocks noChangeArrowheads="1"/>
          </p:cNvSpPr>
          <p:nvPr/>
        </p:nvSpPr>
        <p:spPr bwMode="auto">
          <a:xfrm>
            <a:off x="476250" y="42735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Je pose des questions sur la vie privée du candidat pour mieux le connaitre </a:t>
            </a:r>
          </a:p>
        </p:txBody>
      </p:sp>
      <p:pic>
        <p:nvPicPr>
          <p:cNvPr id="4" name="Image 3"/>
          <p:cNvPicPr>
            <a:picLocks noChangeAspect="1"/>
          </p:cNvPicPr>
          <p:nvPr/>
        </p:nvPicPr>
        <p:blipFill>
          <a:blip r:embed="rId2"/>
          <a:srcRect/>
          <a:stretch>
            <a:fillRect/>
          </a:stretch>
        </p:blipFill>
        <p:spPr bwMode="auto">
          <a:xfrm>
            <a:off x="751840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750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321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321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767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561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13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3910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132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767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8990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672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608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03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3449" name="Picture 39"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3450" name="Picture 40"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3451" name="Picture 41"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840"/>
                            </p:stCondLst>
                            <p:childTnLst>
                              <p:par>
                                <p:cTn id="11" presetID="12" presetClass="entr" presetSubtype="4" fill="hold" grpId="0" nodeType="afterEffect">
                                  <p:stCondLst>
                                    <p:cond delay="3500"/>
                                  </p:stCondLst>
                                  <p:childTnLst>
                                    <p:set>
                                      <p:cBhvr>
                                        <p:cTn id="12" dur="1" fill="hold">
                                          <p:stCondLst>
                                            <p:cond delay="0"/>
                                          </p:stCondLst>
                                        </p:cTn>
                                        <p:tgtEl>
                                          <p:spTgt spid="40982"/>
                                        </p:tgtEl>
                                        <p:attrNameLst>
                                          <p:attrName>style.visibility</p:attrName>
                                        </p:attrNameLst>
                                      </p:cBhvr>
                                      <p:to>
                                        <p:strVal val="visible"/>
                                      </p:to>
                                    </p:set>
                                    <p:animEffect transition="in" filter="slide(fromBottom)">
                                      <p:cBhvr>
                                        <p:cTn id="13" dur="500"/>
                                        <p:tgtEl>
                                          <p:spTgt spid="40982"/>
                                        </p:tgtEl>
                                      </p:cBhvr>
                                    </p:animEffect>
                                  </p:childTnLst>
                                </p:cTn>
                              </p:par>
                            </p:childTnLst>
                          </p:cTn>
                        </p:par>
                        <p:par>
                          <p:cTn id="14" fill="hold">
                            <p:stCondLst>
                              <p:cond delay="5840"/>
                            </p:stCondLst>
                            <p:childTnLst>
                              <p:par>
                                <p:cTn id="15" presetID="12" presetClass="entr" presetSubtype="4" fill="hold" grpId="0" nodeType="afterEffect">
                                  <p:stCondLst>
                                    <p:cond delay="3500"/>
                                  </p:stCondLst>
                                  <p:childTnLst>
                                    <p:set>
                                      <p:cBhvr>
                                        <p:cTn id="16" dur="1" fill="hold">
                                          <p:stCondLst>
                                            <p:cond delay="0"/>
                                          </p:stCondLst>
                                        </p:cTn>
                                        <p:tgtEl>
                                          <p:spTgt spid="40983"/>
                                        </p:tgtEl>
                                        <p:attrNameLst>
                                          <p:attrName>style.visibility</p:attrName>
                                        </p:attrNameLst>
                                      </p:cBhvr>
                                      <p:to>
                                        <p:strVal val="visible"/>
                                      </p:to>
                                    </p:set>
                                    <p:animEffect transition="in" filter="slide(fromBottom)">
                                      <p:cBhvr>
                                        <p:cTn id="17" dur="500"/>
                                        <p:tgtEl>
                                          <p:spTgt spid="40983"/>
                                        </p:tgtEl>
                                      </p:cBhvr>
                                    </p:animEffect>
                                  </p:childTnLst>
                                </p:cTn>
                              </p:par>
                            </p:childTnLst>
                          </p:cTn>
                        </p:par>
                        <p:par>
                          <p:cTn id="18" fill="hold">
                            <p:stCondLst>
                              <p:cond delay="9840"/>
                            </p:stCondLst>
                            <p:childTnLst>
                              <p:par>
                                <p:cTn id="19" presetID="12" presetClass="entr" presetSubtype="4" fill="hold" grpId="0" nodeType="afterEffect">
                                  <p:stCondLst>
                                    <p:cond delay="3500"/>
                                  </p:stCondLst>
                                  <p:childTnLst>
                                    <p:set>
                                      <p:cBhvr>
                                        <p:cTn id="20" dur="1" fill="hold">
                                          <p:stCondLst>
                                            <p:cond delay="0"/>
                                          </p:stCondLst>
                                        </p:cTn>
                                        <p:tgtEl>
                                          <p:spTgt spid="40985"/>
                                        </p:tgtEl>
                                        <p:attrNameLst>
                                          <p:attrName>style.visibility</p:attrName>
                                        </p:attrNameLst>
                                      </p:cBhvr>
                                      <p:to>
                                        <p:strVal val="visible"/>
                                      </p:to>
                                    </p:set>
                                    <p:animEffect transition="in" filter="slide(fromBottom)">
                                      <p:cBhvr>
                                        <p:cTn id="21" dur="500"/>
                                        <p:tgtEl>
                                          <p:spTgt spid="40985"/>
                                        </p:tgtEl>
                                      </p:cBhvr>
                                    </p:animEffect>
                                  </p:childTnLst>
                                </p:cTn>
                              </p:par>
                            </p:childTnLst>
                          </p:cTn>
                        </p:par>
                        <p:par>
                          <p:cTn id="22" fill="hold">
                            <p:stCondLst>
                              <p:cond delay="13840"/>
                            </p:stCondLst>
                            <p:childTnLst>
                              <p:par>
                                <p:cTn id="23" presetID="12" presetClass="entr" presetSubtype="4" fill="hold" grpId="0" nodeType="afterEffect">
                                  <p:stCondLst>
                                    <p:cond delay="3500"/>
                                  </p:stCondLst>
                                  <p:childTnLst>
                                    <p:set>
                                      <p:cBhvr>
                                        <p:cTn id="24" dur="1" fill="hold">
                                          <p:stCondLst>
                                            <p:cond delay="0"/>
                                          </p:stCondLst>
                                        </p:cTn>
                                        <p:tgtEl>
                                          <p:spTgt spid="40986"/>
                                        </p:tgtEl>
                                        <p:attrNameLst>
                                          <p:attrName>style.visibility</p:attrName>
                                        </p:attrNameLst>
                                      </p:cBhvr>
                                      <p:to>
                                        <p:strVal val="visible"/>
                                      </p:to>
                                    </p:set>
                                    <p:animEffect transition="in" filter="slide(fromBottom)">
                                      <p:cBhvr>
                                        <p:cTn id="25" dur="500"/>
                                        <p:tgtEl>
                                          <p:spTgt spid="40986"/>
                                        </p:tgtEl>
                                      </p:cBhvr>
                                    </p:animEffect>
                                  </p:childTnLst>
                                </p:cTn>
                              </p:par>
                            </p:childTnLst>
                          </p:cTn>
                        </p:par>
                        <p:par>
                          <p:cTn id="26" fill="hold">
                            <p:stCondLst>
                              <p:cond delay="17840"/>
                            </p:stCondLst>
                            <p:childTnLst>
                              <p:par>
                                <p:cTn id="27" presetID="1" presetClass="entr" presetSubtype="0"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2084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20840"/>
                            </p:stCondLst>
                            <p:childTnLst>
                              <p:par>
                                <p:cTn id="33" presetID="1" presetClass="exit" presetSubtype="0" fill="hold" grpId="1" nodeType="afterEffect">
                                  <p:stCondLst>
                                    <p:cond delay="10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2184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1840"/>
                            </p:stCondLst>
                            <p:childTnLst>
                              <p:par>
                                <p:cTn id="39" presetID="1" presetClass="exit" presetSubtype="0" fill="hold" grpId="1" nodeType="afterEffect">
                                  <p:stCondLst>
                                    <p:cond delay="100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2284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2840"/>
                            </p:stCondLst>
                            <p:childTnLst>
                              <p:par>
                                <p:cTn id="45" presetID="1" presetClass="exit" presetSubtype="0" fill="hold" grpId="1" nodeType="afterEffect">
                                  <p:stCondLst>
                                    <p:cond delay="1000"/>
                                  </p:stCondLst>
                                  <p:childTnLst>
                                    <p:set>
                                      <p:cBhvr>
                                        <p:cTn id="46" dur="1" fill="hold">
                                          <p:stCondLst>
                                            <p:cond delay="0"/>
                                          </p:stCondLst>
                                        </p:cTn>
                                        <p:tgtEl>
                                          <p:spTgt spid="7"/>
                                        </p:tgtEl>
                                        <p:attrNameLst>
                                          <p:attrName>style.visibility</p:attrName>
                                        </p:attrNameLst>
                                      </p:cBhvr>
                                      <p:to>
                                        <p:strVal val="hidden"/>
                                      </p:to>
                                    </p:set>
                                  </p:childTnLst>
                                </p:cTn>
                              </p:par>
                            </p:childTnLst>
                          </p:cTn>
                        </p:par>
                        <p:par>
                          <p:cTn id="47" fill="hold">
                            <p:stCondLst>
                              <p:cond delay="23840"/>
                            </p:stCondLst>
                            <p:childTnLst>
                              <p:par>
                                <p:cTn id="48" presetID="1"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23840"/>
                            </p:stCondLst>
                            <p:childTnLst>
                              <p:par>
                                <p:cTn id="51" presetID="1" presetClass="exit" presetSubtype="0" fill="hold" grpId="1" nodeType="afterEffect">
                                  <p:stCondLst>
                                    <p:cond delay="100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2484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4840"/>
                            </p:stCondLst>
                            <p:childTnLst>
                              <p:par>
                                <p:cTn id="57" presetID="1" presetClass="exit" presetSubtype="0" fill="hold" grpId="1" nodeType="afterEffect">
                                  <p:stCondLst>
                                    <p:cond delay="1000"/>
                                  </p:stCondLst>
                                  <p:childTnLst>
                                    <p:set>
                                      <p:cBhvr>
                                        <p:cTn id="58" dur="1" fill="hold">
                                          <p:stCondLst>
                                            <p:cond delay="0"/>
                                          </p:stCondLst>
                                        </p:cTn>
                                        <p:tgtEl>
                                          <p:spTgt spid="9"/>
                                        </p:tgtEl>
                                        <p:attrNameLst>
                                          <p:attrName>style.visibility</p:attrName>
                                        </p:attrNameLst>
                                      </p:cBhvr>
                                      <p:to>
                                        <p:strVal val="hidden"/>
                                      </p:to>
                                    </p:set>
                                  </p:childTnLst>
                                </p:cTn>
                              </p:par>
                            </p:childTnLst>
                          </p:cTn>
                        </p:par>
                        <p:par>
                          <p:cTn id="59" fill="hold">
                            <p:stCondLst>
                              <p:cond delay="25840"/>
                            </p:stCondLst>
                            <p:childTnLst>
                              <p:par>
                                <p:cTn id="60" presetID="1"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par>
                          <p:cTn id="62" fill="hold">
                            <p:stCondLst>
                              <p:cond delay="25840"/>
                            </p:stCondLst>
                            <p:childTnLst>
                              <p:par>
                                <p:cTn id="63" presetID="1" presetClass="exit" presetSubtype="0" fill="hold" grpId="1" nodeType="afterEffect">
                                  <p:stCondLst>
                                    <p:cond delay="1000"/>
                                  </p:stCondLst>
                                  <p:childTnLst>
                                    <p:set>
                                      <p:cBhvr>
                                        <p:cTn id="64" dur="1" fill="hold">
                                          <p:stCondLst>
                                            <p:cond delay="0"/>
                                          </p:stCondLst>
                                        </p:cTn>
                                        <p:tgtEl>
                                          <p:spTgt spid="10"/>
                                        </p:tgtEl>
                                        <p:attrNameLst>
                                          <p:attrName>style.visibility</p:attrName>
                                        </p:attrNameLst>
                                      </p:cBhvr>
                                      <p:to>
                                        <p:strVal val="hidden"/>
                                      </p:to>
                                    </p:set>
                                  </p:childTnLst>
                                </p:cTn>
                              </p:par>
                            </p:childTnLst>
                          </p:cTn>
                        </p:par>
                        <p:par>
                          <p:cTn id="65" fill="hold">
                            <p:stCondLst>
                              <p:cond delay="26840"/>
                            </p:stCondLst>
                            <p:childTnLst>
                              <p:par>
                                <p:cTn id="66" presetID="1"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par>
                          <p:cTn id="68" fill="hold">
                            <p:stCondLst>
                              <p:cond delay="26840"/>
                            </p:stCondLst>
                            <p:childTnLst>
                              <p:par>
                                <p:cTn id="69" presetID="1" presetClass="exit" presetSubtype="0" fill="hold" grpId="1" nodeType="afterEffect">
                                  <p:stCondLst>
                                    <p:cond delay="1000"/>
                                  </p:stCondLst>
                                  <p:childTnLst>
                                    <p:set>
                                      <p:cBhvr>
                                        <p:cTn id="70" dur="1" fill="hold">
                                          <p:stCondLst>
                                            <p:cond delay="0"/>
                                          </p:stCondLst>
                                        </p:cTn>
                                        <p:tgtEl>
                                          <p:spTgt spid="11"/>
                                        </p:tgtEl>
                                        <p:attrNameLst>
                                          <p:attrName>style.visibility</p:attrName>
                                        </p:attrNameLst>
                                      </p:cBhvr>
                                      <p:to>
                                        <p:strVal val="hidden"/>
                                      </p:to>
                                    </p:set>
                                  </p:childTnLst>
                                </p:cTn>
                              </p:par>
                            </p:childTnLst>
                          </p:cTn>
                        </p:par>
                        <p:par>
                          <p:cTn id="71" fill="hold">
                            <p:stCondLst>
                              <p:cond delay="27840"/>
                            </p:stCondLst>
                            <p:childTnLst>
                              <p:par>
                                <p:cTn id="72" presetID="1"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par>
                          <p:cTn id="74" fill="hold">
                            <p:stCondLst>
                              <p:cond delay="27840"/>
                            </p:stCondLst>
                            <p:childTnLst>
                              <p:par>
                                <p:cTn id="75" presetID="1" presetClass="exit" presetSubtype="0" fill="hold" grpId="1" nodeType="afterEffect">
                                  <p:stCondLst>
                                    <p:cond delay="1000"/>
                                  </p:stCondLst>
                                  <p:childTnLst>
                                    <p:set>
                                      <p:cBhvr>
                                        <p:cTn id="76" dur="1" fill="hold">
                                          <p:stCondLst>
                                            <p:cond delay="0"/>
                                          </p:stCondLst>
                                        </p:cTn>
                                        <p:tgtEl>
                                          <p:spTgt spid="12"/>
                                        </p:tgtEl>
                                        <p:attrNameLst>
                                          <p:attrName>style.visibility</p:attrName>
                                        </p:attrNameLst>
                                      </p:cBhvr>
                                      <p:to>
                                        <p:strVal val="hidden"/>
                                      </p:to>
                                    </p:set>
                                  </p:childTnLst>
                                </p:cTn>
                              </p:par>
                            </p:childTnLst>
                          </p:cTn>
                        </p:par>
                        <p:par>
                          <p:cTn id="77" fill="hold">
                            <p:stCondLst>
                              <p:cond delay="28840"/>
                            </p:stCondLst>
                            <p:childTnLst>
                              <p:par>
                                <p:cTn id="78" presetID="1"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par>
                          <p:cTn id="80" fill="hold">
                            <p:stCondLst>
                              <p:cond delay="28840"/>
                            </p:stCondLst>
                            <p:childTnLst>
                              <p:par>
                                <p:cTn id="81" presetID="1" presetClass="exit" presetSubtype="0" fill="hold" grpId="1" nodeType="afterEffect">
                                  <p:stCondLst>
                                    <p:cond delay="1000"/>
                                  </p:stCondLst>
                                  <p:childTnLst>
                                    <p:set>
                                      <p:cBhvr>
                                        <p:cTn id="82" dur="1" fill="hold">
                                          <p:stCondLst>
                                            <p:cond delay="0"/>
                                          </p:stCondLst>
                                        </p:cTn>
                                        <p:tgtEl>
                                          <p:spTgt spid="13"/>
                                        </p:tgtEl>
                                        <p:attrNameLst>
                                          <p:attrName>style.visibility</p:attrName>
                                        </p:attrNameLst>
                                      </p:cBhvr>
                                      <p:to>
                                        <p:strVal val="hidden"/>
                                      </p:to>
                                    </p:set>
                                  </p:childTnLst>
                                </p:cTn>
                              </p:par>
                            </p:childTnLst>
                          </p:cTn>
                        </p:par>
                        <p:par>
                          <p:cTn id="83" fill="hold">
                            <p:stCondLst>
                              <p:cond delay="29840"/>
                            </p:stCondLst>
                            <p:childTnLst>
                              <p:par>
                                <p:cTn id="84" presetID="1"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par>
                          <p:cTn id="86" fill="hold">
                            <p:stCondLst>
                              <p:cond delay="29840"/>
                            </p:stCondLst>
                            <p:childTnLst>
                              <p:par>
                                <p:cTn id="87" presetID="1" presetClass="exit" presetSubtype="0" fill="hold" grpId="1" nodeType="afterEffect">
                                  <p:stCondLst>
                                    <p:cond delay="100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30840"/>
                            </p:stCondLst>
                            <p:childTnLst>
                              <p:par>
                                <p:cTn id="90" presetID="1"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par>
                          <p:cTn id="92" fill="hold">
                            <p:stCondLst>
                              <p:cond delay="30840"/>
                            </p:stCondLst>
                            <p:childTnLst>
                              <p:par>
                                <p:cTn id="93" presetID="1" presetClass="exit" presetSubtype="0" fill="hold" grpId="1" nodeType="afterEffect">
                                  <p:stCondLst>
                                    <p:cond delay="1000"/>
                                  </p:stCondLst>
                                  <p:childTnLst>
                                    <p:set>
                                      <p:cBhvr>
                                        <p:cTn id="94" dur="1" fill="hold">
                                          <p:stCondLst>
                                            <p:cond delay="0"/>
                                          </p:stCondLst>
                                        </p:cTn>
                                        <p:tgtEl>
                                          <p:spTgt spid="15"/>
                                        </p:tgtEl>
                                        <p:attrNameLst>
                                          <p:attrName>style.visibility</p:attrName>
                                        </p:attrNameLst>
                                      </p:cBhvr>
                                      <p:to>
                                        <p:strVal val="hidden"/>
                                      </p:to>
                                    </p:set>
                                  </p:childTnLst>
                                </p:cTn>
                              </p:par>
                            </p:childTnLst>
                          </p:cTn>
                        </p:par>
                        <p:par>
                          <p:cTn id="95" fill="hold">
                            <p:stCondLst>
                              <p:cond delay="31840"/>
                            </p:stCondLst>
                            <p:childTnLst>
                              <p:par>
                                <p:cTn id="96" presetID="1"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par>
                          <p:cTn id="98" fill="hold">
                            <p:stCondLst>
                              <p:cond delay="31840"/>
                            </p:stCondLst>
                            <p:childTnLst>
                              <p:par>
                                <p:cTn id="99" presetID="1" presetClass="exit" presetSubtype="0" fill="hold" grpId="1" nodeType="afterEffect">
                                  <p:stCondLst>
                                    <p:cond delay="1000"/>
                                  </p:stCondLst>
                                  <p:childTnLst>
                                    <p:set>
                                      <p:cBhvr>
                                        <p:cTn id="100" dur="1" fill="hold">
                                          <p:stCondLst>
                                            <p:cond delay="0"/>
                                          </p:stCondLst>
                                        </p:cTn>
                                        <p:tgtEl>
                                          <p:spTgt spid="16"/>
                                        </p:tgtEl>
                                        <p:attrNameLst>
                                          <p:attrName>style.visibility</p:attrName>
                                        </p:attrNameLst>
                                      </p:cBhvr>
                                      <p:to>
                                        <p:strVal val="hidden"/>
                                      </p:to>
                                    </p:set>
                                  </p:childTnLst>
                                </p:cTn>
                              </p:par>
                            </p:childTnLst>
                          </p:cTn>
                        </p:par>
                        <p:par>
                          <p:cTn id="101" fill="hold">
                            <p:stCondLst>
                              <p:cond delay="32840"/>
                            </p:stCondLst>
                            <p:childTnLst>
                              <p:par>
                                <p:cTn id="102" presetID="1"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par>
                          <p:cTn id="104" fill="hold">
                            <p:stCondLst>
                              <p:cond delay="32840"/>
                            </p:stCondLst>
                            <p:childTnLst>
                              <p:par>
                                <p:cTn id="105" presetID="1" presetClass="exit" presetSubtype="0" fill="hold" grpId="1" nodeType="afterEffect">
                                  <p:stCondLst>
                                    <p:cond delay="1000"/>
                                  </p:stCondLst>
                                  <p:childTnLst>
                                    <p:set>
                                      <p:cBhvr>
                                        <p:cTn id="106" dur="1" fill="hold">
                                          <p:stCondLst>
                                            <p:cond delay="0"/>
                                          </p:stCondLst>
                                        </p:cTn>
                                        <p:tgtEl>
                                          <p:spTgt spid="17"/>
                                        </p:tgtEl>
                                        <p:attrNameLst>
                                          <p:attrName>style.visibility</p:attrName>
                                        </p:attrNameLst>
                                      </p:cBhvr>
                                      <p:to>
                                        <p:strVal val="hidden"/>
                                      </p:to>
                                    </p:set>
                                  </p:childTnLst>
                                </p:cTn>
                              </p:par>
                            </p:childTnLst>
                          </p:cTn>
                        </p:par>
                        <p:par>
                          <p:cTn id="107" fill="hold">
                            <p:stCondLst>
                              <p:cond delay="33840"/>
                            </p:stCondLst>
                            <p:childTnLst>
                              <p:par>
                                <p:cTn id="108" presetID="1"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33840"/>
                            </p:stCondLst>
                            <p:childTnLst>
                              <p:par>
                                <p:cTn id="111" presetID="1" presetClass="exit" presetSubtype="0" fill="hold" grpId="1" nodeType="afterEffect">
                                  <p:stCondLst>
                                    <p:cond delay="1000"/>
                                  </p:stCondLst>
                                  <p:childTnLst>
                                    <p:set>
                                      <p:cBhvr>
                                        <p:cTn id="112" dur="1" fill="hold">
                                          <p:stCondLst>
                                            <p:cond delay="0"/>
                                          </p:stCondLst>
                                        </p:cTn>
                                        <p:tgtEl>
                                          <p:spTgt spid="18"/>
                                        </p:tgtEl>
                                        <p:attrNameLst>
                                          <p:attrName>style.visibility</p:attrName>
                                        </p:attrNameLst>
                                      </p:cBhvr>
                                      <p:to>
                                        <p:strVal val="hidden"/>
                                      </p:to>
                                    </p:set>
                                  </p:childTnLst>
                                </p:cTn>
                              </p:par>
                            </p:childTnLst>
                          </p:cTn>
                        </p:par>
                        <p:par>
                          <p:cTn id="113" fill="hold">
                            <p:stCondLst>
                              <p:cond delay="34840"/>
                            </p:stCondLst>
                            <p:childTnLst>
                              <p:par>
                                <p:cTn id="114" presetID="1" presetClass="entr" presetSubtype="0" fill="hold" grpId="0" nodeType="afterEffect">
                                  <p:stCondLst>
                                    <p:cond delay="0"/>
                                  </p:stCondLst>
                                  <p:childTnLst>
                                    <p:set>
                                      <p:cBhvr>
                                        <p:cTn id="115" dur="1" fill="hold">
                                          <p:stCondLst>
                                            <p:cond delay="0"/>
                                          </p:stCondLst>
                                        </p:cTn>
                                        <p:tgtEl>
                                          <p:spTgt spid="3"/>
                                        </p:tgtEl>
                                        <p:attrNameLst>
                                          <p:attrName>style.visibility</p:attrName>
                                        </p:attrNameLst>
                                      </p:cBhvr>
                                      <p:to>
                                        <p:strVal val="visible"/>
                                      </p:to>
                                    </p:set>
                                  </p:childTnLst>
                                </p:cTn>
                              </p:par>
                            </p:childTnLst>
                          </p:cTn>
                        </p:par>
                        <p:par>
                          <p:cTn id="116" fill="hold">
                            <p:stCondLst>
                              <p:cond delay="34840"/>
                            </p:stCondLst>
                            <p:childTnLst>
                              <p:par>
                                <p:cTn id="117" presetID="1" presetClass="exit" presetSubtype="0" fill="hold" grpId="1" nodeType="afterEffect">
                                  <p:stCondLst>
                                    <p:cond delay="1000"/>
                                  </p:stCondLst>
                                  <p:childTnLst>
                                    <p:set>
                                      <p:cBhvr>
                                        <p:cTn id="118" dur="1" fill="hold">
                                          <p:stCondLst>
                                            <p:cond delay="0"/>
                                          </p:stCondLst>
                                        </p:cTn>
                                        <p:tgtEl>
                                          <p:spTgt spid="3"/>
                                        </p:tgtEl>
                                        <p:attrNameLst>
                                          <p:attrName>style.visibility</p:attrName>
                                        </p:attrNameLst>
                                      </p:cBhvr>
                                      <p:to>
                                        <p:strVal val="hidden"/>
                                      </p:to>
                                    </p:set>
                                  </p:childTnLst>
                                </p:cTn>
                              </p:par>
                            </p:childTnLst>
                          </p:cTn>
                        </p:par>
                        <p:par>
                          <p:cTn id="119" fill="hold">
                            <p:stCondLst>
                              <p:cond delay="35840"/>
                            </p:stCondLst>
                            <p:childTnLst>
                              <p:par>
                                <p:cTn id="120" presetID="1"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82" grpId="0" animBg="1"/>
      <p:bldP spid="40983" grpId="0" animBg="1"/>
      <p:bldP spid="40985" grpId="0" animBg="1"/>
      <p:bldP spid="40986"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Comment élaborer une politique diversité pour favoriser le développement de l’entreprise ?</a:t>
            </a:r>
            <a:r>
              <a:rPr lang="fr-FR" smtClean="0"/>
              <a:t> </a:t>
            </a:r>
          </a:p>
        </p:txBody>
      </p:sp>
      <p:sp>
        <p:nvSpPr>
          <p:cNvPr id="10445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77</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3029" name="AutoShape 21"/>
          <p:cNvSpPr>
            <a:spLocks noChangeArrowheads="1"/>
          </p:cNvSpPr>
          <p:nvPr/>
        </p:nvSpPr>
        <p:spPr bwMode="auto">
          <a:xfrm>
            <a:off x="390525" y="2395538"/>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sensibilisant et formant les collaborateurs sur le principe d'égalité de traitement  de non discrimination à l’embauche </a:t>
            </a:r>
          </a:p>
        </p:txBody>
      </p:sp>
      <p:sp>
        <p:nvSpPr>
          <p:cNvPr id="43030" name="AutoShape 22"/>
          <p:cNvSpPr>
            <a:spLocks noChangeArrowheads="1"/>
          </p:cNvSpPr>
          <p:nvPr/>
        </p:nvSpPr>
        <p:spPr bwMode="auto">
          <a:xfrm>
            <a:off x="390525" y="316547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prenant en compte les 20 critères de la loi de novembre 2001 : égalité femme homme, politique inclusive du handicap (aménagement des postes de travail, etc)</a:t>
            </a:r>
          </a:p>
        </p:txBody>
      </p:sp>
      <p:sp>
        <p:nvSpPr>
          <p:cNvPr id="43031" name="AutoShape 23"/>
          <p:cNvSpPr>
            <a:spLocks noChangeArrowheads="1"/>
          </p:cNvSpPr>
          <p:nvPr/>
        </p:nvSpPr>
        <p:spPr bwMode="auto">
          <a:xfrm>
            <a:off x="369888" y="3933825"/>
            <a:ext cx="6826250" cy="13192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favorisant l'inclusion des groupes en risque d'exclusion (public étranger, bas niveau de qualification, personnes handicapées, scolaires décrocheurs, demandeurs d’emploi longue durée), par exemple à l'aide de visite de site, présentation de métiers</a:t>
            </a:r>
          </a:p>
        </p:txBody>
      </p:sp>
      <p:pic>
        <p:nvPicPr>
          <p:cNvPr id="4" name="Image 3"/>
          <p:cNvPicPr>
            <a:picLocks noChangeAspect="1"/>
          </p:cNvPicPr>
          <p:nvPr/>
        </p:nvPicPr>
        <p:blipFill>
          <a:blip r:embed="rId2"/>
          <a:srcRect/>
          <a:stretch>
            <a:fillRect/>
          </a:stretch>
        </p:blipFill>
        <p:spPr bwMode="auto">
          <a:xfrm>
            <a:off x="7562850" y="4835525"/>
            <a:ext cx="1471613" cy="1927225"/>
          </a:xfrm>
          <a:prstGeom prst="rect">
            <a:avLst/>
          </a:prstGeom>
          <a:noFill/>
          <a:ln w="9525">
            <a:noFill/>
            <a:miter lim="800000"/>
            <a:headEnd/>
            <a:tailEnd/>
          </a:ln>
        </p:spPr>
      </p:pic>
      <p:sp>
        <p:nvSpPr>
          <p:cNvPr id="5" name="ZoneTexte 4"/>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81950" y="56784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67663" y="56880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67663"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112125"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120063" y="568642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10577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83550" y="56832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105775" y="5689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112125" y="5686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134350"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131175"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110538"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124825"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4472" name="Picture 63"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4473" name="Picture 64"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4474" name="Picture 65"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200"/>
                            </p:stCondLst>
                            <p:childTnLst>
                              <p:par>
                                <p:cTn id="11" presetID="12" presetClass="entr" presetSubtype="4" fill="hold" grpId="0" nodeType="afterEffect">
                                  <p:stCondLst>
                                    <p:cond delay="3500"/>
                                  </p:stCondLst>
                                  <p:childTnLst>
                                    <p:set>
                                      <p:cBhvr>
                                        <p:cTn id="12" dur="1" fill="hold">
                                          <p:stCondLst>
                                            <p:cond delay="0"/>
                                          </p:stCondLst>
                                        </p:cTn>
                                        <p:tgtEl>
                                          <p:spTgt spid="43029"/>
                                        </p:tgtEl>
                                        <p:attrNameLst>
                                          <p:attrName>style.visibility</p:attrName>
                                        </p:attrNameLst>
                                      </p:cBhvr>
                                      <p:to>
                                        <p:strVal val="visible"/>
                                      </p:to>
                                    </p:set>
                                    <p:animEffect transition="in" filter="slide(fromBottom)">
                                      <p:cBhvr>
                                        <p:cTn id="13" dur="500"/>
                                        <p:tgtEl>
                                          <p:spTgt spid="43029"/>
                                        </p:tgtEl>
                                      </p:cBhvr>
                                    </p:animEffect>
                                  </p:childTnLst>
                                </p:cTn>
                              </p:par>
                            </p:childTnLst>
                          </p:cTn>
                        </p:par>
                        <p:par>
                          <p:cTn id="14" fill="hold">
                            <p:stCondLst>
                              <p:cond delay="7200"/>
                            </p:stCondLst>
                            <p:childTnLst>
                              <p:par>
                                <p:cTn id="15" presetID="12" presetClass="entr" presetSubtype="4" fill="hold" grpId="0" nodeType="afterEffect">
                                  <p:stCondLst>
                                    <p:cond delay="3500"/>
                                  </p:stCondLst>
                                  <p:childTnLst>
                                    <p:set>
                                      <p:cBhvr>
                                        <p:cTn id="16" dur="1" fill="hold">
                                          <p:stCondLst>
                                            <p:cond delay="0"/>
                                          </p:stCondLst>
                                        </p:cTn>
                                        <p:tgtEl>
                                          <p:spTgt spid="43030"/>
                                        </p:tgtEl>
                                        <p:attrNameLst>
                                          <p:attrName>style.visibility</p:attrName>
                                        </p:attrNameLst>
                                      </p:cBhvr>
                                      <p:to>
                                        <p:strVal val="visible"/>
                                      </p:to>
                                    </p:set>
                                    <p:animEffect transition="in" filter="slide(fromBottom)">
                                      <p:cBhvr>
                                        <p:cTn id="17" dur="500"/>
                                        <p:tgtEl>
                                          <p:spTgt spid="43030"/>
                                        </p:tgtEl>
                                      </p:cBhvr>
                                    </p:animEffect>
                                  </p:childTnLst>
                                </p:cTn>
                              </p:par>
                            </p:childTnLst>
                          </p:cTn>
                        </p:par>
                        <p:par>
                          <p:cTn id="18" fill="hold">
                            <p:stCondLst>
                              <p:cond delay="11200"/>
                            </p:stCondLst>
                            <p:childTnLst>
                              <p:par>
                                <p:cTn id="19" presetID="12" presetClass="entr" presetSubtype="4" fill="hold" grpId="0" nodeType="afterEffect">
                                  <p:stCondLst>
                                    <p:cond delay="3500"/>
                                  </p:stCondLst>
                                  <p:childTnLst>
                                    <p:set>
                                      <p:cBhvr>
                                        <p:cTn id="20" dur="1" fill="hold">
                                          <p:stCondLst>
                                            <p:cond delay="0"/>
                                          </p:stCondLst>
                                        </p:cTn>
                                        <p:tgtEl>
                                          <p:spTgt spid="43031"/>
                                        </p:tgtEl>
                                        <p:attrNameLst>
                                          <p:attrName>style.visibility</p:attrName>
                                        </p:attrNameLst>
                                      </p:cBhvr>
                                      <p:to>
                                        <p:strVal val="visible"/>
                                      </p:to>
                                    </p:set>
                                    <p:animEffect transition="in" filter="slide(fromBottom)">
                                      <p:cBhvr>
                                        <p:cTn id="21" dur="500"/>
                                        <p:tgtEl>
                                          <p:spTgt spid="43031"/>
                                        </p:tgtEl>
                                      </p:cBhvr>
                                    </p:animEffect>
                                  </p:childTnLst>
                                </p:cTn>
                              </p:par>
                            </p:childTnLst>
                          </p:cTn>
                        </p:par>
                        <p:par>
                          <p:cTn id="22" fill="hold">
                            <p:stCondLst>
                              <p:cond delay="15200"/>
                            </p:stCondLst>
                            <p:childTnLst>
                              <p:par>
                                <p:cTn id="23" presetID="1" presetClass="entr" presetSubtype="0" fill="hold" nodeType="afterEffect">
                                  <p:stCondLst>
                                    <p:cond delay="35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87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870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97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970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207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070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2170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2170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270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270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370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370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470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470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570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570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670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670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770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770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870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870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970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970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3070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3070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3170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3170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270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270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370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29" grpId="0" animBg="1"/>
      <p:bldP spid="43030" grpId="0" animBg="1"/>
      <p:bldP spid="43031"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Par quelles obligations passe la protection des consommateurs ?</a:t>
            </a:r>
          </a:p>
        </p:txBody>
      </p:sp>
      <p:sp>
        <p:nvSpPr>
          <p:cNvPr id="105474"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Social – Question 78</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68313" y="2095500"/>
            <a:ext cx="8456612" cy="642938"/>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A - En informant le consommateur de la composition précise du produit et en facilitant sa compréhension</a:t>
            </a:r>
          </a:p>
        </p:txBody>
      </p:sp>
      <p:sp>
        <p:nvSpPr>
          <p:cNvPr id="42008" name="AutoShape 24"/>
          <p:cNvSpPr>
            <a:spLocks noChangeArrowheads="1"/>
          </p:cNvSpPr>
          <p:nvPr/>
        </p:nvSpPr>
        <p:spPr bwMode="auto">
          <a:xfrm>
            <a:off x="468313" y="2760663"/>
            <a:ext cx="8456612" cy="64293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B - En informant le client sur des précautions d'utilisation de manière lisible et compréhensible par tous </a:t>
            </a:r>
          </a:p>
        </p:txBody>
      </p:sp>
      <p:sp>
        <p:nvSpPr>
          <p:cNvPr id="42009" name="AutoShape 25"/>
          <p:cNvSpPr>
            <a:spLocks noChangeArrowheads="1"/>
          </p:cNvSpPr>
          <p:nvPr/>
        </p:nvSpPr>
        <p:spPr bwMode="auto">
          <a:xfrm>
            <a:off x="474663" y="3433763"/>
            <a:ext cx="8431212"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C - En développement la prévention santé sécurité du consommateur</a:t>
            </a:r>
            <a:r>
              <a:rPr lang="fr-FR" sz="1600"/>
              <a:t> </a:t>
            </a:r>
          </a:p>
        </p:txBody>
      </p:sp>
      <p:sp>
        <p:nvSpPr>
          <p:cNvPr id="42010" name="AutoShape 26"/>
          <p:cNvSpPr>
            <a:spLocks noChangeArrowheads="1"/>
          </p:cNvSpPr>
          <p:nvPr/>
        </p:nvSpPr>
        <p:spPr bwMode="auto">
          <a:xfrm>
            <a:off x="484188" y="3830638"/>
            <a:ext cx="8431212" cy="37306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D - En trouvant des solutions alternatives en cas de risque (produits non allergènes etc...)</a:t>
            </a:r>
          </a:p>
        </p:txBody>
      </p:sp>
      <p:sp>
        <p:nvSpPr>
          <p:cNvPr id="42011" name="AutoShape 27"/>
          <p:cNvSpPr>
            <a:spLocks noChangeArrowheads="1"/>
          </p:cNvSpPr>
          <p:nvPr/>
        </p:nvSpPr>
        <p:spPr bwMode="auto">
          <a:xfrm>
            <a:off x="466725" y="4894263"/>
            <a:ext cx="7021513" cy="642937"/>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F - En mettant à disposition des consommateurs un service consommation pour répondre à leurs interrogations ou à leurs insatisfactions </a:t>
            </a:r>
          </a:p>
        </p:txBody>
      </p:sp>
      <p:sp>
        <p:nvSpPr>
          <p:cNvPr id="3" name="AutoShape 27"/>
          <p:cNvSpPr>
            <a:spLocks noChangeArrowheads="1"/>
          </p:cNvSpPr>
          <p:nvPr/>
        </p:nvSpPr>
        <p:spPr bwMode="auto">
          <a:xfrm>
            <a:off x="458788" y="4229100"/>
            <a:ext cx="7631112" cy="642938"/>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sz="1600">
                <a:solidFill>
                  <a:schemeClr val="bg1"/>
                </a:solidFill>
                <a:latin typeface="Bliss Light" pitchFamily="2" charset="0"/>
              </a:rPr>
              <a:t>E - En écrivant une procédure de retour et de dédommagement en cas de produits défectueux en analysant les réclamations sur les services de manière tracée </a:t>
            </a:r>
          </a:p>
        </p:txBody>
      </p:sp>
      <p:pic>
        <p:nvPicPr>
          <p:cNvPr id="4" name="Image 3"/>
          <p:cNvPicPr>
            <a:picLocks noChangeAspect="1"/>
          </p:cNvPicPr>
          <p:nvPr/>
        </p:nvPicPr>
        <p:blipFill>
          <a:blip r:embed="rId2"/>
          <a:srcRect/>
          <a:stretch>
            <a:fillRect/>
          </a:stretch>
        </p:blipFill>
        <p:spPr bwMode="auto">
          <a:xfrm>
            <a:off x="7521575" y="4864100"/>
            <a:ext cx="1471613" cy="1927225"/>
          </a:xfrm>
          <a:prstGeom prst="rect">
            <a:avLst/>
          </a:prstGeom>
          <a:noFill/>
          <a:ln w="9525">
            <a:noFill/>
            <a:miter lim="800000"/>
            <a:headEnd/>
            <a:tailEnd/>
          </a:ln>
        </p:spPr>
      </p:pic>
      <p:sp>
        <p:nvSpPr>
          <p:cNvPr id="31" name="ZoneTexte 30"/>
          <p:cNvSpPr txBox="1">
            <a:spLocks noChangeArrowheads="1"/>
          </p:cNvSpPr>
          <p:nvPr/>
        </p:nvSpPr>
        <p:spPr bwMode="auto">
          <a:xfrm>
            <a:off x="7926388" y="567531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7940675" y="56721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79406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7964488" y="56848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7947025" y="57023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7954963" y="5694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7937500" y="57023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7926388" y="56911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7926388" y="56721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7926388" y="57023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7926388" y="56673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7926388" y="57086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7926388" y="57165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7926388" y="57038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7926388" y="56927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7937500" y="57165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7964488" y="57292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078788" y="57150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06450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042275" y="5711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064500"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070850"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093075"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089900"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0692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083550"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5514"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5515"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5516"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24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674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124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574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0240"/>
                            </p:stCondLst>
                            <p:childTnLst>
                              <p:par>
                                <p:cTn id="27" presetID="12" presetClass="entr" presetSubtype="4" fill="hold" grpId="0" nodeType="afterEffect">
                                  <p:stCondLst>
                                    <p:cond delay="4000"/>
                                  </p:stCondLst>
                                  <p:childTnLst>
                                    <p:set>
                                      <p:cBhvr>
                                        <p:cTn id="28" dur="1" fill="hold">
                                          <p:stCondLst>
                                            <p:cond delay="0"/>
                                          </p:stCondLst>
                                        </p:cTn>
                                        <p:tgtEl>
                                          <p:spTgt spid="3"/>
                                        </p:tgtEl>
                                        <p:attrNameLst>
                                          <p:attrName>style.visibility</p:attrName>
                                        </p:attrNameLst>
                                      </p:cBhvr>
                                      <p:to>
                                        <p:strVal val="visible"/>
                                      </p:to>
                                    </p:set>
                                    <p:animEffect transition="in" filter="slide(fromBottom)">
                                      <p:cBhvr>
                                        <p:cTn id="29" dur="500"/>
                                        <p:tgtEl>
                                          <p:spTgt spid="3"/>
                                        </p:tgtEl>
                                      </p:cBhvr>
                                    </p:animEffect>
                                  </p:childTnLst>
                                </p:cTn>
                              </p:par>
                            </p:childTnLst>
                          </p:cTn>
                        </p:par>
                        <p:par>
                          <p:cTn id="30" fill="hold">
                            <p:stCondLst>
                              <p:cond delay="24740"/>
                            </p:stCondLst>
                            <p:childTnLst>
                              <p:par>
                                <p:cTn id="31" presetID="12" presetClass="entr" presetSubtype="4" fill="hold" grpId="0" nodeType="afterEffect">
                                  <p:stCondLst>
                                    <p:cond delay="4000"/>
                                  </p:stCondLst>
                                  <p:childTnLst>
                                    <p:set>
                                      <p:cBhvr>
                                        <p:cTn id="32" dur="1" fill="hold">
                                          <p:stCondLst>
                                            <p:cond delay="0"/>
                                          </p:stCondLst>
                                        </p:cTn>
                                        <p:tgtEl>
                                          <p:spTgt spid="42011"/>
                                        </p:tgtEl>
                                        <p:attrNameLst>
                                          <p:attrName>style.visibility</p:attrName>
                                        </p:attrNameLst>
                                      </p:cBhvr>
                                      <p:to>
                                        <p:strVal val="visible"/>
                                      </p:to>
                                    </p:set>
                                    <p:animEffect transition="in" filter="slide(fromBottom)">
                                      <p:cBhvr>
                                        <p:cTn id="33" dur="500"/>
                                        <p:tgtEl>
                                          <p:spTgt spid="42011"/>
                                        </p:tgtEl>
                                      </p:cBhvr>
                                    </p:animEffect>
                                  </p:childTnLst>
                                </p:cTn>
                              </p:par>
                            </p:childTnLst>
                          </p:cTn>
                        </p:par>
                        <p:par>
                          <p:cTn id="34" fill="hold">
                            <p:stCondLst>
                              <p:cond delay="29240"/>
                            </p:stCondLst>
                            <p:childTnLst>
                              <p:par>
                                <p:cTn id="35" presetID="1" presetClass="entr" presetSubtype="0" fill="hold" nodeType="afterEffect">
                                  <p:stCondLst>
                                    <p:cond delay="350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32740"/>
                            </p:stCondLst>
                            <p:childTnLst>
                              <p:par>
                                <p:cTn id="40" presetID="1" presetClass="exit" presetSubtype="0" fill="hold" grpId="1" nodeType="afterEffect">
                                  <p:stCondLst>
                                    <p:cond delay="1000"/>
                                  </p:stCondLst>
                                  <p:childTnLst>
                                    <p:set>
                                      <p:cBhvr>
                                        <p:cTn id="41" dur="1" fill="hold">
                                          <p:stCondLst>
                                            <p:cond delay="0"/>
                                          </p:stCondLst>
                                        </p:cTn>
                                        <p:tgtEl>
                                          <p:spTgt spid="31"/>
                                        </p:tgtEl>
                                        <p:attrNameLst>
                                          <p:attrName>style.visibility</p:attrName>
                                        </p:attrNameLst>
                                      </p:cBhvr>
                                      <p:to>
                                        <p:strVal val="hidden"/>
                                      </p:to>
                                    </p:set>
                                  </p:childTnLst>
                                </p:cTn>
                              </p:par>
                            </p:childTnLst>
                          </p:cTn>
                        </p:par>
                        <p:par>
                          <p:cTn id="42" fill="hold">
                            <p:stCondLst>
                              <p:cond delay="33740"/>
                            </p:stCondLst>
                            <p:childTnLst>
                              <p:par>
                                <p:cTn id="43" presetID="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par>
                          <p:cTn id="45" fill="hold">
                            <p:stCondLst>
                              <p:cond delay="33740"/>
                            </p:stCondLst>
                            <p:childTnLst>
                              <p:par>
                                <p:cTn id="46" presetID="1" presetClass="exit" presetSubtype="0" fill="hold" grpId="1" nodeType="afterEffect">
                                  <p:stCondLst>
                                    <p:cond delay="1000"/>
                                  </p:stCondLst>
                                  <p:childTnLst>
                                    <p:set>
                                      <p:cBhvr>
                                        <p:cTn id="47" dur="1" fill="hold">
                                          <p:stCondLst>
                                            <p:cond delay="0"/>
                                          </p:stCondLst>
                                        </p:cTn>
                                        <p:tgtEl>
                                          <p:spTgt spid="35"/>
                                        </p:tgtEl>
                                        <p:attrNameLst>
                                          <p:attrName>style.visibility</p:attrName>
                                        </p:attrNameLst>
                                      </p:cBhvr>
                                      <p:to>
                                        <p:strVal val="hidden"/>
                                      </p:to>
                                    </p:set>
                                  </p:childTnLst>
                                </p:cTn>
                              </p:par>
                            </p:childTnLst>
                          </p:cTn>
                        </p:par>
                        <p:par>
                          <p:cTn id="48" fill="hold">
                            <p:stCondLst>
                              <p:cond delay="34740"/>
                            </p:stCondLst>
                            <p:childTnLst>
                              <p:par>
                                <p:cTn id="49" presetID="1"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par>
                          <p:cTn id="51" fill="hold">
                            <p:stCondLst>
                              <p:cond delay="34740"/>
                            </p:stCondLst>
                            <p:childTnLst>
                              <p:par>
                                <p:cTn id="52" presetID="1" presetClass="exit" presetSubtype="0" fill="hold" grpId="1" nodeType="afterEffect">
                                  <p:stCondLst>
                                    <p:cond delay="1000"/>
                                  </p:stCondLst>
                                  <p:childTnLst>
                                    <p:set>
                                      <p:cBhvr>
                                        <p:cTn id="53" dur="1" fill="hold">
                                          <p:stCondLst>
                                            <p:cond delay="0"/>
                                          </p:stCondLst>
                                        </p:cTn>
                                        <p:tgtEl>
                                          <p:spTgt spid="36"/>
                                        </p:tgtEl>
                                        <p:attrNameLst>
                                          <p:attrName>style.visibility</p:attrName>
                                        </p:attrNameLst>
                                      </p:cBhvr>
                                      <p:to>
                                        <p:strVal val="hidden"/>
                                      </p:to>
                                    </p:set>
                                  </p:childTnLst>
                                </p:cTn>
                              </p:par>
                            </p:childTnLst>
                          </p:cTn>
                        </p:par>
                        <p:par>
                          <p:cTn id="54" fill="hold">
                            <p:stCondLst>
                              <p:cond delay="35740"/>
                            </p:stCondLst>
                            <p:childTnLst>
                              <p:par>
                                <p:cTn id="55" presetID="1"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par>
                          <p:cTn id="57" fill="hold">
                            <p:stCondLst>
                              <p:cond delay="35740"/>
                            </p:stCondLst>
                            <p:childTnLst>
                              <p:par>
                                <p:cTn id="58" presetID="1" presetClass="exit" presetSubtype="0" fill="hold" grpId="1" nodeType="afterEffect">
                                  <p:stCondLst>
                                    <p:cond delay="100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3674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par>
                          <p:cTn id="63" fill="hold">
                            <p:stCondLst>
                              <p:cond delay="36740"/>
                            </p:stCondLst>
                            <p:childTnLst>
                              <p:par>
                                <p:cTn id="64" presetID="1" presetClass="exit" presetSubtype="0" fill="hold" grpId="1" nodeType="afterEffect">
                                  <p:stCondLst>
                                    <p:cond delay="1000"/>
                                  </p:stCondLst>
                                  <p:childTnLst>
                                    <p:set>
                                      <p:cBhvr>
                                        <p:cTn id="65" dur="1" fill="hold">
                                          <p:stCondLst>
                                            <p:cond delay="0"/>
                                          </p:stCondLst>
                                        </p:cTn>
                                        <p:tgtEl>
                                          <p:spTgt spid="38"/>
                                        </p:tgtEl>
                                        <p:attrNameLst>
                                          <p:attrName>style.visibility</p:attrName>
                                        </p:attrNameLst>
                                      </p:cBhvr>
                                      <p:to>
                                        <p:strVal val="hidden"/>
                                      </p:to>
                                    </p:set>
                                  </p:childTnLst>
                                </p:cTn>
                              </p:par>
                            </p:childTnLst>
                          </p:cTn>
                        </p:par>
                        <p:par>
                          <p:cTn id="66" fill="hold">
                            <p:stCondLst>
                              <p:cond delay="37740"/>
                            </p:stCondLst>
                            <p:childTnLst>
                              <p:par>
                                <p:cTn id="67" presetID="1" presetClass="entr" presetSubtype="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37740"/>
                            </p:stCondLst>
                            <p:childTnLst>
                              <p:par>
                                <p:cTn id="70" presetID="1" presetClass="exit" presetSubtype="0" fill="hold" grpId="1" nodeType="afterEffect">
                                  <p:stCondLst>
                                    <p:cond delay="1000"/>
                                  </p:stCondLst>
                                  <p:childTnLst>
                                    <p:set>
                                      <p:cBhvr>
                                        <p:cTn id="71" dur="1" fill="hold">
                                          <p:stCondLst>
                                            <p:cond delay="0"/>
                                          </p:stCondLst>
                                        </p:cTn>
                                        <p:tgtEl>
                                          <p:spTgt spid="39"/>
                                        </p:tgtEl>
                                        <p:attrNameLst>
                                          <p:attrName>style.visibility</p:attrName>
                                        </p:attrNameLst>
                                      </p:cBhvr>
                                      <p:to>
                                        <p:strVal val="hidden"/>
                                      </p:to>
                                    </p:set>
                                  </p:childTnLst>
                                </p:cTn>
                              </p:par>
                            </p:childTnLst>
                          </p:cTn>
                        </p:par>
                        <p:par>
                          <p:cTn id="72" fill="hold">
                            <p:stCondLst>
                              <p:cond delay="38740"/>
                            </p:stCondLst>
                            <p:childTnLst>
                              <p:par>
                                <p:cTn id="73" presetID="1"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par>
                          <p:cTn id="75" fill="hold">
                            <p:stCondLst>
                              <p:cond delay="38740"/>
                            </p:stCondLst>
                            <p:childTnLst>
                              <p:par>
                                <p:cTn id="76" presetID="1" presetClass="exit" presetSubtype="0" fill="hold" grpId="1" nodeType="afterEffect">
                                  <p:stCondLst>
                                    <p:cond delay="1000"/>
                                  </p:stCondLst>
                                  <p:childTnLst>
                                    <p:set>
                                      <p:cBhvr>
                                        <p:cTn id="77" dur="1" fill="hold">
                                          <p:stCondLst>
                                            <p:cond delay="0"/>
                                          </p:stCondLst>
                                        </p:cTn>
                                        <p:tgtEl>
                                          <p:spTgt spid="40"/>
                                        </p:tgtEl>
                                        <p:attrNameLst>
                                          <p:attrName>style.visibility</p:attrName>
                                        </p:attrNameLst>
                                      </p:cBhvr>
                                      <p:to>
                                        <p:strVal val="hidden"/>
                                      </p:to>
                                    </p:set>
                                  </p:childTnLst>
                                </p:cTn>
                              </p:par>
                            </p:childTnLst>
                          </p:cTn>
                        </p:par>
                        <p:par>
                          <p:cTn id="78" fill="hold">
                            <p:stCondLst>
                              <p:cond delay="39740"/>
                            </p:stCondLst>
                            <p:childTnLst>
                              <p:par>
                                <p:cTn id="79" presetID="1"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par>
                          <p:cTn id="81" fill="hold">
                            <p:stCondLst>
                              <p:cond delay="39740"/>
                            </p:stCondLst>
                            <p:childTnLst>
                              <p:par>
                                <p:cTn id="82" presetID="1" presetClass="exit" presetSubtype="0" fill="hold" grpId="1" nodeType="afterEffect">
                                  <p:stCondLst>
                                    <p:cond delay="1000"/>
                                  </p:stCondLst>
                                  <p:childTnLst>
                                    <p:set>
                                      <p:cBhvr>
                                        <p:cTn id="83" dur="1" fill="hold">
                                          <p:stCondLst>
                                            <p:cond delay="0"/>
                                          </p:stCondLst>
                                        </p:cTn>
                                        <p:tgtEl>
                                          <p:spTgt spid="41"/>
                                        </p:tgtEl>
                                        <p:attrNameLst>
                                          <p:attrName>style.visibility</p:attrName>
                                        </p:attrNameLst>
                                      </p:cBhvr>
                                      <p:to>
                                        <p:strVal val="hidden"/>
                                      </p:to>
                                    </p:set>
                                  </p:childTnLst>
                                </p:cTn>
                              </p:par>
                            </p:childTnLst>
                          </p:cTn>
                        </p:par>
                        <p:par>
                          <p:cTn id="84" fill="hold">
                            <p:stCondLst>
                              <p:cond delay="40740"/>
                            </p:stCondLst>
                            <p:childTnLst>
                              <p:par>
                                <p:cTn id="85" presetID="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par>
                          <p:cTn id="87" fill="hold">
                            <p:stCondLst>
                              <p:cond delay="40740"/>
                            </p:stCondLst>
                            <p:childTnLst>
                              <p:par>
                                <p:cTn id="88" presetID="1" presetClass="exit" presetSubtype="0" fill="hold" grpId="1" nodeType="afterEffect">
                                  <p:stCondLst>
                                    <p:cond delay="1000"/>
                                  </p:stCondLst>
                                  <p:childTnLst>
                                    <p:set>
                                      <p:cBhvr>
                                        <p:cTn id="89" dur="1" fill="hold">
                                          <p:stCondLst>
                                            <p:cond delay="0"/>
                                          </p:stCondLst>
                                        </p:cTn>
                                        <p:tgtEl>
                                          <p:spTgt spid="42"/>
                                        </p:tgtEl>
                                        <p:attrNameLst>
                                          <p:attrName>style.visibility</p:attrName>
                                        </p:attrNameLst>
                                      </p:cBhvr>
                                      <p:to>
                                        <p:strVal val="hidden"/>
                                      </p:to>
                                    </p:set>
                                  </p:childTnLst>
                                </p:cTn>
                              </p:par>
                            </p:childTnLst>
                          </p:cTn>
                        </p:par>
                        <p:par>
                          <p:cTn id="90" fill="hold">
                            <p:stCondLst>
                              <p:cond delay="41740"/>
                            </p:stCondLst>
                            <p:childTnLst>
                              <p:par>
                                <p:cTn id="91" presetID="1"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41740"/>
                            </p:stCondLst>
                            <p:childTnLst>
                              <p:par>
                                <p:cTn id="94" presetID="1" presetClass="exit" presetSubtype="0" fill="hold" grpId="1" nodeType="afterEffect">
                                  <p:stCondLst>
                                    <p:cond delay="1000"/>
                                  </p:stCondLst>
                                  <p:childTnLst>
                                    <p:set>
                                      <p:cBhvr>
                                        <p:cTn id="95" dur="1" fill="hold">
                                          <p:stCondLst>
                                            <p:cond delay="0"/>
                                          </p:stCondLst>
                                        </p:cTn>
                                        <p:tgtEl>
                                          <p:spTgt spid="43"/>
                                        </p:tgtEl>
                                        <p:attrNameLst>
                                          <p:attrName>style.visibility</p:attrName>
                                        </p:attrNameLst>
                                      </p:cBhvr>
                                      <p:to>
                                        <p:strVal val="hidden"/>
                                      </p:to>
                                    </p:set>
                                  </p:childTnLst>
                                </p:cTn>
                              </p:par>
                            </p:childTnLst>
                          </p:cTn>
                        </p:par>
                        <p:par>
                          <p:cTn id="96" fill="hold">
                            <p:stCondLst>
                              <p:cond delay="4274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par>
                          <p:cTn id="99" fill="hold">
                            <p:stCondLst>
                              <p:cond delay="42740"/>
                            </p:stCondLst>
                            <p:childTnLst>
                              <p:par>
                                <p:cTn id="100" presetID="1" presetClass="exit" presetSubtype="0" fill="hold" grpId="1" nodeType="afterEffect">
                                  <p:stCondLst>
                                    <p:cond delay="1000"/>
                                  </p:stCondLst>
                                  <p:childTnLst>
                                    <p:set>
                                      <p:cBhvr>
                                        <p:cTn id="101" dur="1" fill="hold">
                                          <p:stCondLst>
                                            <p:cond delay="0"/>
                                          </p:stCondLst>
                                        </p:cTn>
                                        <p:tgtEl>
                                          <p:spTgt spid="44"/>
                                        </p:tgtEl>
                                        <p:attrNameLst>
                                          <p:attrName>style.visibility</p:attrName>
                                        </p:attrNameLst>
                                      </p:cBhvr>
                                      <p:to>
                                        <p:strVal val="hidden"/>
                                      </p:to>
                                    </p:set>
                                  </p:childTnLst>
                                </p:cTn>
                              </p:par>
                            </p:childTnLst>
                          </p:cTn>
                        </p:par>
                        <p:par>
                          <p:cTn id="102" fill="hold">
                            <p:stCondLst>
                              <p:cond delay="43740"/>
                            </p:stCondLst>
                            <p:childTnLst>
                              <p:par>
                                <p:cTn id="103" presetID="1"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par>
                          <p:cTn id="105" fill="hold">
                            <p:stCondLst>
                              <p:cond delay="43740"/>
                            </p:stCondLst>
                            <p:childTnLst>
                              <p:par>
                                <p:cTn id="106" presetID="1" presetClass="exit" presetSubtype="0" fill="hold" grpId="1" nodeType="afterEffect">
                                  <p:stCondLst>
                                    <p:cond delay="1000"/>
                                  </p:stCondLst>
                                  <p:childTnLst>
                                    <p:set>
                                      <p:cBhvr>
                                        <p:cTn id="107" dur="1" fill="hold">
                                          <p:stCondLst>
                                            <p:cond delay="0"/>
                                          </p:stCondLst>
                                        </p:cTn>
                                        <p:tgtEl>
                                          <p:spTgt spid="45"/>
                                        </p:tgtEl>
                                        <p:attrNameLst>
                                          <p:attrName>style.visibility</p:attrName>
                                        </p:attrNameLst>
                                      </p:cBhvr>
                                      <p:to>
                                        <p:strVal val="hidden"/>
                                      </p:to>
                                    </p:set>
                                  </p:childTnLst>
                                </p:cTn>
                              </p:par>
                            </p:childTnLst>
                          </p:cTn>
                        </p:par>
                        <p:par>
                          <p:cTn id="108" fill="hold">
                            <p:stCondLst>
                              <p:cond delay="44740"/>
                            </p:stCondLst>
                            <p:childTnLst>
                              <p:par>
                                <p:cTn id="109" presetID="1" presetClass="entr" presetSubtype="0"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par>
                          <p:cTn id="111" fill="hold">
                            <p:stCondLst>
                              <p:cond delay="44740"/>
                            </p:stCondLst>
                            <p:childTnLst>
                              <p:par>
                                <p:cTn id="112" presetID="1" presetClass="exit" presetSubtype="0" fill="hold" grpId="1" nodeType="afterEffect">
                                  <p:stCondLst>
                                    <p:cond delay="1000"/>
                                  </p:stCondLst>
                                  <p:childTnLst>
                                    <p:set>
                                      <p:cBhvr>
                                        <p:cTn id="113" dur="1" fill="hold">
                                          <p:stCondLst>
                                            <p:cond delay="0"/>
                                          </p:stCondLst>
                                        </p:cTn>
                                        <p:tgtEl>
                                          <p:spTgt spid="46"/>
                                        </p:tgtEl>
                                        <p:attrNameLst>
                                          <p:attrName>style.visibility</p:attrName>
                                        </p:attrNameLst>
                                      </p:cBhvr>
                                      <p:to>
                                        <p:strVal val="hidden"/>
                                      </p:to>
                                    </p:set>
                                  </p:childTnLst>
                                </p:cTn>
                              </p:par>
                            </p:childTnLst>
                          </p:cTn>
                        </p:par>
                        <p:par>
                          <p:cTn id="114" fill="hold">
                            <p:stCondLst>
                              <p:cond delay="4574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45740"/>
                            </p:stCondLst>
                            <p:childTnLst>
                              <p:par>
                                <p:cTn id="118" presetID="1" presetClass="exit" presetSubtype="0" fill="hold" grpId="1" nodeType="afterEffect">
                                  <p:stCondLst>
                                    <p:cond delay="1000"/>
                                  </p:stCondLst>
                                  <p:childTnLst>
                                    <p:set>
                                      <p:cBhvr>
                                        <p:cTn id="119" dur="1" fill="hold">
                                          <p:stCondLst>
                                            <p:cond delay="0"/>
                                          </p:stCondLst>
                                        </p:cTn>
                                        <p:tgtEl>
                                          <p:spTgt spid="47"/>
                                        </p:tgtEl>
                                        <p:attrNameLst>
                                          <p:attrName>style.visibility</p:attrName>
                                        </p:attrNameLst>
                                      </p:cBhvr>
                                      <p:to>
                                        <p:strVal val="hidden"/>
                                      </p:to>
                                    </p:set>
                                  </p:childTnLst>
                                </p:cTn>
                              </p:par>
                            </p:childTnLst>
                          </p:cTn>
                        </p:par>
                        <p:par>
                          <p:cTn id="120" fill="hold">
                            <p:stCondLst>
                              <p:cond delay="46740"/>
                            </p:stCondLst>
                            <p:childTnLst>
                              <p:par>
                                <p:cTn id="121" presetID="1" presetClass="entr" presetSubtype="0"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46740"/>
                            </p:stCondLst>
                            <p:childTnLst>
                              <p:par>
                                <p:cTn id="124" presetID="1" presetClass="exit" presetSubtype="0" fill="hold" grpId="1" nodeType="afterEffect">
                                  <p:stCondLst>
                                    <p:cond delay="100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47740"/>
                            </p:stCondLst>
                            <p:childTnLst>
                              <p:par>
                                <p:cTn id="127" presetID="1"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childTnLst>
                          </p:cTn>
                        </p:par>
                        <p:par>
                          <p:cTn id="129" fill="hold">
                            <p:stCondLst>
                              <p:cond delay="47740"/>
                            </p:stCondLst>
                            <p:childTnLst>
                              <p:par>
                                <p:cTn id="130" presetID="1" presetClass="exit" presetSubtype="0" fill="hold" grpId="1" nodeType="afterEffect">
                                  <p:stCondLst>
                                    <p:cond delay="100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48740"/>
                            </p:stCondLst>
                            <p:childTnLst>
                              <p:par>
                                <p:cTn id="133" presetID="1" presetClass="entr" presetSubtype="0" fill="hold" grpId="0" nodeType="after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48740"/>
                            </p:stCondLst>
                            <p:childTnLst>
                              <p:par>
                                <p:cTn id="136" presetID="1" presetClass="exit" presetSubtype="0" fill="hold" grpId="1" nodeType="afterEffect">
                                  <p:stCondLst>
                                    <p:cond delay="1000"/>
                                  </p:stCondLst>
                                  <p:childTnLst>
                                    <p:set>
                                      <p:cBhvr>
                                        <p:cTn id="137" dur="1" fill="hold">
                                          <p:stCondLst>
                                            <p:cond delay="0"/>
                                          </p:stCondLst>
                                        </p:cTn>
                                        <p:tgtEl>
                                          <p:spTgt spid="50"/>
                                        </p:tgtEl>
                                        <p:attrNameLst>
                                          <p:attrName>style.visibility</p:attrName>
                                        </p:attrNameLst>
                                      </p:cBhvr>
                                      <p:to>
                                        <p:strVal val="hidden"/>
                                      </p:to>
                                    </p:set>
                                  </p:childTnLst>
                                </p:cTn>
                              </p:par>
                            </p:childTnLst>
                          </p:cTn>
                        </p:par>
                        <p:par>
                          <p:cTn id="138" fill="hold">
                            <p:stCondLst>
                              <p:cond delay="49740"/>
                            </p:stCondLst>
                            <p:childTnLst>
                              <p:par>
                                <p:cTn id="139" presetID="1" presetClass="entr" presetSubtype="0" fill="hold" grpId="0" nodeType="after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49740"/>
                            </p:stCondLst>
                            <p:childTnLst>
                              <p:par>
                                <p:cTn id="142" presetID="1" presetClass="exit" presetSubtype="0" fill="hold" grpId="1" nodeType="afterEffect">
                                  <p:stCondLst>
                                    <p:cond delay="1000"/>
                                  </p:stCondLst>
                                  <p:childTnLst>
                                    <p:set>
                                      <p:cBhvr>
                                        <p:cTn id="143" dur="1" fill="hold">
                                          <p:stCondLst>
                                            <p:cond delay="0"/>
                                          </p:stCondLst>
                                        </p:cTn>
                                        <p:tgtEl>
                                          <p:spTgt spid="51"/>
                                        </p:tgtEl>
                                        <p:attrNameLst>
                                          <p:attrName>style.visibility</p:attrName>
                                        </p:attrNameLst>
                                      </p:cBhvr>
                                      <p:to>
                                        <p:strVal val="hidden"/>
                                      </p:to>
                                    </p:set>
                                  </p:childTnLst>
                                </p:cTn>
                              </p:par>
                            </p:childTnLst>
                          </p:cTn>
                        </p:par>
                        <p:par>
                          <p:cTn id="144" fill="hold">
                            <p:stCondLst>
                              <p:cond delay="50740"/>
                            </p:stCondLst>
                            <p:childTnLst>
                              <p:par>
                                <p:cTn id="145" presetID="1" presetClass="entr" presetSubtype="0" fill="hold" grpId="0" nodeType="after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par>
                          <p:cTn id="147" fill="hold">
                            <p:stCondLst>
                              <p:cond delay="50740"/>
                            </p:stCondLst>
                            <p:childTnLst>
                              <p:par>
                                <p:cTn id="148" presetID="1" presetClass="exit" presetSubtype="0" fill="hold" grpId="1" nodeType="afterEffect">
                                  <p:stCondLst>
                                    <p:cond delay="1000"/>
                                  </p:stCondLst>
                                  <p:childTnLst>
                                    <p:set>
                                      <p:cBhvr>
                                        <p:cTn id="149" dur="1" fill="hold">
                                          <p:stCondLst>
                                            <p:cond delay="0"/>
                                          </p:stCondLst>
                                        </p:cTn>
                                        <p:tgtEl>
                                          <p:spTgt spid="52"/>
                                        </p:tgtEl>
                                        <p:attrNameLst>
                                          <p:attrName>style.visibility</p:attrName>
                                        </p:attrNameLst>
                                      </p:cBhvr>
                                      <p:to>
                                        <p:strVal val="hidden"/>
                                      </p:to>
                                    </p:set>
                                  </p:childTnLst>
                                </p:cTn>
                              </p:par>
                            </p:childTnLst>
                          </p:cTn>
                        </p:par>
                        <p:par>
                          <p:cTn id="150" fill="hold">
                            <p:stCondLst>
                              <p:cond delay="51740"/>
                            </p:stCondLst>
                            <p:childTnLst>
                              <p:par>
                                <p:cTn id="151" presetID="1" presetClass="entr" presetSubtype="0" fill="hold" grpId="0" nodeType="after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childTnLst>
                          </p:cTn>
                        </p:par>
                        <p:par>
                          <p:cTn id="153" fill="hold">
                            <p:stCondLst>
                              <p:cond delay="51740"/>
                            </p:stCondLst>
                            <p:childTnLst>
                              <p:par>
                                <p:cTn id="154" presetID="1" presetClass="exit" presetSubtype="0" fill="hold" grpId="1" nodeType="afterEffect">
                                  <p:stCondLst>
                                    <p:cond delay="1000"/>
                                  </p:stCondLst>
                                  <p:childTnLst>
                                    <p:set>
                                      <p:cBhvr>
                                        <p:cTn id="155" dur="1" fill="hold">
                                          <p:stCondLst>
                                            <p:cond delay="0"/>
                                          </p:stCondLst>
                                        </p:cTn>
                                        <p:tgtEl>
                                          <p:spTgt spid="53"/>
                                        </p:tgtEl>
                                        <p:attrNameLst>
                                          <p:attrName>style.visibility</p:attrName>
                                        </p:attrNameLst>
                                      </p:cBhvr>
                                      <p:to>
                                        <p:strVal val="hidden"/>
                                      </p:to>
                                    </p:set>
                                  </p:childTnLst>
                                </p:cTn>
                              </p:par>
                            </p:childTnLst>
                          </p:cTn>
                        </p:par>
                        <p:par>
                          <p:cTn id="156" fill="hold">
                            <p:stCondLst>
                              <p:cond delay="52740"/>
                            </p:stCondLst>
                            <p:childTnLst>
                              <p:par>
                                <p:cTn id="157" presetID="1"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par>
                          <p:cTn id="159" fill="hold">
                            <p:stCondLst>
                              <p:cond delay="52740"/>
                            </p:stCondLst>
                            <p:childTnLst>
                              <p:par>
                                <p:cTn id="160" presetID="1" presetClass="exit" presetSubtype="0" fill="hold" grpId="1" nodeType="afterEffect">
                                  <p:stCondLst>
                                    <p:cond delay="1000"/>
                                  </p:stCondLst>
                                  <p:childTnLst>
                                    <p:set>
                                      <p:cBhvr>
                                        <p:cTn id="161" dur="1" fill="hold">
                                          <p:stCondLst>
                                            <p:cond delay="0"/>
                                          </p:stCondLst>
                                        </p:cTn>
                                        <p:tgtEl>
                                          <p:spTgt spid="54"/>
                                        </p:tgtEl>
                                        <p:attrNameLst>
                                          <p:attrName>style.visibility</p:attrName>
                                        </p:attrNameLst>
                                      </p:cBhvr>
                                      <p:to>
                                        <p:strVal val="hidden"/>
                                      </p:to>
                                    </p:set>
                                  </p:childTnLst>
                                </p:cTn>
                              </p:par>
                            </p:childTnLst>
                          </p:cTn>
                        </p:par>
                        <p:par>
                          <p:cTn id="162" fill="hold">
                            <p:stCondLst>
                              <p:cond delay="53740"/>
                            </p:stCondLst>
                            <p:childTnLst>
                              <p:par>
                                <p:cTn id="163" presetID="1" presetClass="entr" presetSubtype="0" fill="hold" grpId="0" nodeType="afterEffect">
                                  <p:stCondLst>
                                    <p:cond delay="0"/>
                                  </p:stCondLst>
                                  <p:childTnLst>
                                    <p:set>
                                      <p:cBhvr>
                                        <p:cTn id="164" dur="1" fill="hold">
                                          <p:stCondLst>
                                            <p:cond delay="0"/>
                                          </p:stCondLst>
                                        </p:cTn>
                                        <p:tgtEl>
                                          <p:spTgt spid="55"/>
                                        </p:tgtEl>
                                        <p:attrNameLst>
                                          <p:attrName>style.visibility</p:attrName>
                                        </p:attrNameLst>
                                      </p:cBhvr>
                                      <p:to>
                                        <p:strVal val="visible"/>
                                      </p:to>
                                    </p:set>
                                  </p:childTnLst>
                                </p:cTn>
                              </p:par>
                            </p:childTnLst>
                          </p:cTn>
                        </p:par>
                        <p:par>
                          <p:cTn id="165" fill="hold">
                            <p:stCondLst>
                              <p:cond delay="53740"/>
                            </p:stCondLst>
                            <p:childTnLst>
                              <p:par>
                                <p:cTn id="166" presetID="1" presetClass="exit" presetSubtype="0" fill="hold" grpId="1" nodeType="afterEffect">
                                  <p:stCondLst>
                                    <p:cond delay="1000"/>
                                  </p:stCondLst>
                                  <p:childTnLst>
                                    <p:set>
                                      <p:cBhvr>
                                        <p:cTn id="167" dur="1" fill="hold">
                                          <p:stCondLst>
                                            <p:cond delay="0"/>
                                          </p:stCondLst>
                                        </p:cTn>
                                        <p:tgtEl>
                                          <p:spTgt spid="55"/>
                                        </p:tgtEl>
                                        <p:attrNameLst>
                                          <p:attrName>style.visibility</p:attrName>
                                        </p:attrNameLst>
                                      </p:cBhvr>
                                      <p:to>
                                        <p:strVal val="hidden"/>
                                      </p:to>
                                    </p:set>
                                  </p:childTnLst>
                                </p:cTn>
                              </p:par>
                            </p:childTnLst>
                          </p:cTn>
                        </p:par>
                        <p:par>
                          <p:cTn id="168" fill="hold">
                            <p:stCondLst>
                              <p:cond delay="54740"/>
                            </p:stCondLst>
                            <p:childTnLst>
                              <p:par>
                                <p:cTn id="169" presetID="1" presetClass="entr" presetSubtype="0" fill="hold" grpId="0" nodeType="after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par>
                          <p:cTn id="171" fill="hold">
                            <p:stCondLst>
                              <p:cond delay="54740"/>
                            </p:stCondLst>
                            <p:childTnLst>
                              <p:par>
                                <p:cTn id="172" presetID="1" presetClass="exit" presetSubtype="0" fill="hold" grpId="1" nodeType="afterEffect">
                                  <p:stCondLst>
                                    <p:cond delay="1000"/>
                                  </p:stCondLst>
                                  <p:childTnLst>
                                    <p:set>
                                      <p:cBhvr>
                                        <p:cTn id="173" dur="1" fill="hold">
                                          <p:stCondLst>
                                            <p:cond delay="0"/>
                                          </p:stCondLst>
                                        </p:cTn>
                                        <p:tgtEl>
                                          <p:spTgt spid="56"/>
                                        </p:tgtEl>
                                        <p:attrNameLst>
                                          <p:attrName>style.visibility</p:attrName>
                                        </p:attrNameLst>
                                      </p:cBhvr>
                                      <p:to>
                                        <p:strVal val="hidden"/>
                                      </p:to>
                                    </p:set>
                                  </p:childTnLst>
                                </p:cTn>
                              </p:par>
                            </p:childTnLst>
                          </p:cTn>
                        </p:par>
                        <p:par>
                          <p:cTn id="174" fill="hold">
                            <p:stCondLst>
                              <p:cond delay="55740"/>
                            </p:stCondLst>
                            <p:childTnLst>
                              <p:par>
                                <p:cTn id="175" presetID="1" presetClass="entr" presetSubtype="0" fill="hold" grpId="0" nodeType="afterEffect">
                                  <p:stCondLst>
                                    <p:cond delay="0"/>
                                  </p:stCondLst>
                                  <p:childTnLst>
                                    <p:set>
                                      <p:cBhvr>
                                        <p:cTn id="176" dur="1" fill="hold">
                                          <p:stCondLst>
                                            <p:cond delay="0"/>
                                          </p:stCondLst>
                                        </p:cTn>
                                        <p:tgtEl>
                                          <p:spTgt spid="57"/>
                                        </p:tgtEl>
                                        <p:attrNameLst>
                                          <p:attrName>style.visibility</p:attrName>
                                        </p:attrNameLst>
                                      </p:cBhvr>
                                      <p:to>
                                        <p:strVal val="visible"/>
                                      </p:to>
                                    </p:set>
                                  </p:childTnLst>
                                </p:cTn>
                              </p:par>
                            </p:childTnLst>
                          </p:cTn>
                        </p:par>
                        <p:par>
                          <p:cTn id="177" fill="hold">
                            <p:stCondLst>
                              <p:cond delay="55740"/>
                            </p:stCondLst>
                            <p:childTnLst>
                              <p:par>
                                <p:cTn id="178" presetID="1" presetClass="exit" presetSubtype="0" fill="hold" grpId="1" nodeType="afterEffect">
                                  <p:stCondLst>
                                    <p:cond delay="1000"/>
                                  </p:stCondLst>
                                  <p:childTnLst>
                                    <p:set>
                                      <p:cBhvr>
                                        <p:cTn id="179" dur="1" fill="hold">
                                          <p:stCondLst>
                                            <p:cond delay="0"/>
                                          </p:stCondLst>
                                        </p:cTn>
                                        <p:tgtEl>
                                          <p:spTgt spid="57"/>
                                        </p:tgtEl>
                                        <p:attrNameLst>
                                          <p:attrName>style.visibility</p:attrName>
                                        </p:attrNameLst>
                                      </p:cBhvr>
                                      <p:to>
                                        <p:strVal val="hidden"/>
                                      </p:to>
                                    </p:set>
                                  </p:childTnLst>
                                </p:cTn>
                              </p:par>
                            </p:childTnLst>
                          </p:cTn>
                        </p:par>
                        <p:par>
                          <p:cTn id="180" fill="hold">
                            <p:stCondLst>
                              <p:cond delay="56740"/>
                            </p:stCondLst>
                            <p:childTnLst>
                              <p:par>
                                <p:cTn id="181" presetID="1" presetClass="entr" presetSubtype="0" fill="hold" grpId="0" nodeType="after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childTnLst>
                          </p:cTn>
                        </p:par>
                        <p:par>
                          <p:cTn id="183" fill="hold">
                            <p:stCondLst>
                              <p:cond delay="56740"/>
                            </p:stCondLst>
                            <p:childTnLst>
                              <p:par>
                                <p:cTn id="184" presetID="1" presetClass="exit" presetSubtype="0" fill="hold" grpId="1" nodeType="afterEffect">
                                  <p:stCondLst>
                                    <p:cond delay="1000"/>
                                  </p:stCondLst>
                                  <p:childTnLst>
                                    <p:set>
                                      <p:cBhvr>
                                        <p:cTn id="185" dur="1" fill="hold">
                                          <p:stCondLst>
                                            <p:cond delay="0"/>
                                          </p:stCondLst>
                                        </p:cTn>
                                        <p:tgtEl>
                                          <p:spTgt spid="58"/>
                                        </p:tgtEl>
                                        <p:attrNameLst>
                                          <p:attrName>style.visibility</p:attrName>
                                        </p:attrNameLst>
                                      </p:cBhvr>
                                      <p:to>
                                        <p:strVal val="hidden"/>
                                      </p:to>
                                    </p:set>
                                  </p:childTnLst>
                                </p:cTn>
                              </p:par>
                            </p:childTnLst>
                          </p:cTn>
                        </p:par>
                        <p:par>
                          <p:cTn id="186" fill="hold">
                            <p:stCondLst>
                              <p:cond delay="57740"/>
                            </p:stCondLst>
                            <p:childTnLst>
                              <p:par>
                                <p:cTn id="187" presetID="1" presetClass="entr" presetSubtype="0" fill="hold" grpId="0" nodeType="afterEffect">
                                  <p:stCondLst>
                                    <p:cond delay="0"/>
                                  </p:stCondLst>
                                  <p:childTnLst>
                                    <p:set>
                                      <p:cBhvr>
                                        <p:cTn id="188" dur="1" fill="hold">
                                          <p:stCondLst>
                                            <p:cond delay="0"/>
                                          </p:stCondLst>
                                        </p:cTn>
                                        <p:tgtEl>
                                          <p:spTgt spid="59"/>
                                        </p:tgtEl>
                                        <p:attrNameLst>
                                          <p:attrName>style.visibility</p:attrName>
                                        </p:attrNameLst>
                                      </p:cBhvr>
                                      <p:to>
                                        <p:strVal val="visible"/>
                                      </p:to>
                                    </p:set>
                                  </p:childTnLst>
                                </p:cTn>
                              </p:par>
                            </p:childTnLst>
                          </p:cTn>
                        </p:par>
                        <p:par>
                          <p:cTn id="189" fill="hold">
                            <p:stCondLst>
                              <p:cond delay="57740"/>
                            </p:stCondLst>
                            <p:childTnLst>
                              <p:par>
                                <p:cTn id="190" presetID="1" presetClass="exit" presetSubtype="0" fill="hold" grpId="1" nodeType="afterEffect">
                                  <p:stCondLst>
                                    <p:cond delay="1000"/>
                                  </p:stCondLst>
                                  <p:childTnLst>
                                    <p:set>
                                      <p:cBhvr>
                                        <p:cTn id="191" dur="1" fill="hold">
                                          <p:stCondLst>
                                            <p:cond delay="0"/>
                                          </p:stCondLst>
                                        </p:cTn>
                                        <p:tgtEl>
                                          <p:spTgt spid="59"/>
                                        </p:tgtEl>
                                        <p:attrNameLst>
                                          <p:attrName>style.visibility</p:attrName>
                                        </p:attrNameLst>
                                      </p:cBhvr>
                                      <p:to>
                                        <p:strVal val="hidden"/>
                                      </p:to>
                                    </p:set>
                                  </p:childTnLst>
                                </p:cTn>
                              </p:par>
                            </p:childTnLst>
                          </p:cTn>
                        </p:par>
                        <p:par>
                          <p:cTn id="192" fill="hold">
                            <p:stCondLst>
                              <p:cond delay="58740"/>
                            </p:stCondLst>
                            <p:childTnLst>
                              <p:par>
                                <p:cTn id="193" presetID="1" presetClass="entr" presetSubtype="0" fill="hold" grpId="0" nodeType="afterEffect">
                                  <p:stCondLst>
                                    <p:cond delay="0"/>
                                  </p:stCondLst>
                                  <p:childTnLst>
                                    <p:set>
                                      <p:cBhvr>
                                        <p:cTn id="194" dur="1" fill="hold">
                                          <p:stCondLst>
                                            <p:cond delay="0"/>
                                          </p:stCondLst>
                                        </p:cTn>
                                        <p:tgtEl>
                                          <p:spTgt spid="60"/>
                                        </p:tgtEl>
                                        <p:attrNameLst>
                                          <p:attrName>style.visibility</p:attrName>
                                        </p:attrNameLst>
                                      </p:cBhvr>
                                      <p:to>
                                        <p:strVal val="visible"/>
                                      </p:to>
                                    </p:set>
                                  </p:childTnLst>
                                </p:cTn>
                              </p:par>
                            </p:childTnLst>
                          </p:cTn>
                        </p:par>
                        <p:par>
                          <p:cTn id="195" fill="hold">
                            <p:stCondLst>
                              <p:cond delay="58740"/>
                            </p:stCondLst>
                            <p:childTnLst>
                              <p:par>
                                <p:cTn id="196" presetID="1" presetClass="exit" presetSubtype="0" fill="hold" grpId="1"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59740"/>
                            </p:stCondLst>
                            <p:childTnLst>
                              <p:par>
                                <p:cTn id="199" presetID="1" presetClass="entr" presetSubtype="0" fill="hold" grpId="0" nodeType="afterEffect">
                                  <p:stCondLst>
                                    <p:cond delay="0"/>
                                  </p:stCondLst>
                                  <p:childTnLst>
                                    <p:set>
                                      <p:cBhvr>
                                        <p:cTn id="200" dur="1" fill="hold">
                                          <p:stCondLst>
                                            <p:cond delay="0"/>
                                          </p:stCondLst>
                                        </p:cTn>
                                        <p:tgtEl>
                                          <p:spTgt spid="61"/>
                                        </p:tgtEl>
                                        <p:attrNameLst>
                                          <p:attrName>style.visibility</p:attrName>
                                        </p:attrNameLst>
                                      </p:cBhvr>
                                      <p:to>
                                        <p:strVal val="visible"/>
                                      </p:to>
                                    </p:set>
                                  </p:childTnLst>
                                </p:cTn>
                              </p:par>
                            </p:childTnLst>
                          </p:cTn>
                        </p:par>
                        <p:par>
                          <p:cTn id="201" fill="hold">
                            <p:stCondLst>
                              <p:cond delay="59740"/>
                            </p:stCondLst>
                            <p:childTnLst>
                              <p:par>
                                <p:cTn id="202" presetID="1" presetClass="exit" presetSubtype="0" fill="hold" grpId="1" nodeType="afterEffect">
                                  <p:stCondLst>
                                    <p:cond delay="1000"/>
                                  </p:stCondLst>
                                  <p:childTnLst>
                                    <p:set>
                                      <p:cBhvr>
                                        <p:cTn id="203" dur="1" fill="hold">
                                          <p:stCondLst>
                                            <p:cond delay="0"/>
                                          </p:stCondLst>
                                        </p:cTn>
                                        <p:tgtEl>
                                          <p:spTgt spid="61"/>
                                        </p:tgtEl>
                                        <p:attrNameLst>
                                          <p:attrName>style.visibility</p:attrName>
                                        </p:attrNameLst>
                                      </p:cBhvr>
                                      <p:to>
                                        <p:strVal val="hidden"/>
                                      </p:to>
                                    </p:set>
                                  </p:childTnLst>
                                </p:cTn>
                              </p:par>
                            </p:childTnLst>
                          </p:cTn>
                        </p:par>
                        <p:par>
                          <p:cTn id="204" fill="hold">
                            <p:stCondLst>
                              <p:cond delay="60740"/>
                            </p:stCondLst>
                            <p:childTnLst>
                              <p:par>
                                <p:cTn id="205" presetID="1" presetClass="entr" presetSubtype="0" fill="hold" grpId="0" nodeType="afterEffect">
                                  <p:stCondLst>
                                    <p:cond delay="0"/>
                                  </p:stCondLst>
                                  <p:childTnLst>
                                    <p:set>
                                      <p:cBhvr>
                                        <p:cTn id="206" dur="1" fill="hold">
                                          <p:stCondLst>
                                            <p:cond delay="0"/>
                                          </p:stCondLst>
                                        </p:cTn>
                                        <p:tgtEl>
                                          <p:spTgt spid="62"/>
                                        </p:tgtEl>
                                        <p:attrNameLst>
                                          <p:attrName>style.visibility</p:attrName>
                                        </p:attrNameLst>
                                      </p:cBhvr>
                                      <p:to>
                                        <p:strVal val="visible"/>
                                      </p:to>
                                    </p:set>
                                  </p:childTnLst>
                                </p:cTn>
                              </p:par>
                            </p:childTnLst>
                          </p:cTn>
                        </p:par>
                        <p:par>
                          <p:cTn id="207" fill="hold">
                            <p:stCondLst>
                              <p:cond delay="60740"/>
                            </p:stCondLst>
                            <p:childTnLst>
                              <p:par>
                                <p:cTn id="208" presetID="1" presetClass="exit" presetSubtype="0" fill="hold" grpId="1" nodeType="afterEffect">
                                  <p:stCondLst>
                                    <p:cond delay="1000"/>
                                  </p:stCondLst>
                                  <p:childTnLst>
                                    <p:set>
                                      <p:cBhvr>
                                        <p:cTn id="209" dur="1" fill="hold">
                                          <p:stCondLst>
                                            <p:cond delay="0"/>
                                          </p:stCondLst>
                                        </p:cTn>
                                        <p:tgtEl>
                                          <p:spTgt spid="62"/>
                                        </p:tgtEl>
                                        <p:attrNameLst>
                                          <p:attrName>style.visibility</p:attrName>
                                        </p:attrNameLst>
                                      </p:cBhvr>
                                      <p:to>
                                        <p:strVal val="hidden"/>
                                      </p:to>
                                    </p:set>
                                  </p:childTnLst>
                                </p:cTn>
                              </p:par>
                            </p:childTnLst>
                          </p:cTn>
                        </p:par>
                        <p:par>
                          <p:cTn id="210" fill="hold">
                            <p:stCondLst>
                              <p:cond delay="61740"/>
                            </p:stCondLst>
                            <p:childTnLst>
                              <p:par>
                                <p:cTn id="211" presetID="1" presetClass="entr" presetSubtype="0" fill="hold" grpId="0" nodeType="afterEffect">
                                  <p:stCondLst>
                                    <p:cond delay="0"/>
                                  </p:stCondLst>
                                  <p:childTnLst>
                                    <p:set>
                                      <p:cBhvr>
                                        <p:cTn id="212" dur="1" fill="hold">
                                          <p:stCondLst>
                                            <p:cond delay="0"/>
                                          </p:stCondLst>
                                        </p:cTn>
                                        <p:tgtEl>
                                          <p:spTgt spid="63"/>
                                        </p:tgtEl>
                                        <p:attrNameLst>
                                          <p:attrName>style.visibility</p:attrName>
                                        </p:attrNameLst>
                                      </p:cBhvr>
                                      <p:to>
                                        <p:strVal val="visible"/>
                                      </p:to>
                                    </p:set>
                                  </p:childTnLst>
                                </p:cTn>
                              </p:par>
                            </p:childTnLst>
                          </p:cTn>
                        </p:par>
                        <p:par>
                          <p:cTn id="213" fill="hold">
                            <p:stCondLst>
                              <p:cond delay="61740"/>
                            </p:stCondLst>
                            <p:childTnLst>
                              <p:par>
                                <p:cTn id="214" presetID="1" presetClass="exit" presetSubtype="0" fill="hold" grpId="1" nodeType="afterEffect">
                                  <p:stCondLst>
                                    <p:cond delay="1000"/>
                                  </p:stCondLst>
                                  <p:childTnLst>
                                    <p:set>
                                      <p:cBhvr>
                                        <p:cTn id="215" dur="1" fill="hold">
                                          <p:stCondLst>
                                            <p:cond delay="0"/>
                                          </p:stCondLst>
                                        </p:cTn>
                                        <p:tgtEl>
                                          <p:spTgt spid="63"/>
                                        </p:tgtEl>
                                        <p:attrNameLst>
                                          <p:attrName>style.visibility</p:attrName>
                                        </p:attrNameLst>
                                      </p:cBhvr>
                                      <p:to>
                                        <p:strVal val="hidden"/>
                                      </p:to>
                                    </p:set>
                                  </p:childTnLst>
                                </p:cTn>
                              </p:par>
                            </p:childTnLst>
                          </p:cTn>
                        </p:par>
                        <p:par>
                          <p:cTn id="216" fill="hold">
                            <p:stCondLst>
                              <p:cond delay="62740"/>
                            </p:stCondLst>
                            <p:childTnLst>
                              <p:par>
                                <p:cTn id="217" presetID="1" presetClass="entr" presetSubtype="0" fill="hold" grpId="0" nodeType="afterEffect">
                                  <p:stCondLst>
                                    <p:cond delay="0"/>
                                  </p:stCondLst>
                                  <p:childTnLst>
                                    <p:set>
                                      <p:cBhvr>
                                        <p:cTn id="2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p:cNvSpPr>
          <p:nvPr>
            <p:ph type="title"/>
          </p:nvPr>
        </p:nvSpPr>
        <p:spPr/>
        <p:txBody>
          <a:bodyPr/>
          <a:lstStyle/>
          <a:p>
            <a:r>
              <a:rPr lang="fr-FR" smtClean="0"/>
              <a:t>VIDEO</a:t>
            </a:r>
          </a:p>
        </p:txBody>
      </p:sp>
      <p:sp>
        <p:nvSpPr>
          <p:cNvPr id="331780" name="Text Box 4"/>
          <p:cNvSpPr txBox="1">
            <a:spLocks noChangeArrowheads="1"/>
          </p:cNvSpPr>
          <p:nvPr/>
        </p:nvSpPr>
        <p:spPr bwMode="auto">
          <a:xfrm>
            <a:off x="433388" y="3544888"/>
            <a:ext cx="3305175" cy="366712"/>
          </a:xfrm>
          <a:prstGeom prst="rect">
            <a:avLst/>
          </a:prstGeom>
          <a:noFill/>
          <a:ln w="9525">
            <a:noFill/>
            <a:miter lim="800000"/>
            <a:headEnd/>
            <a:tailEnd/>
          </a:ln>
          <a:effectLst/>
        </p:spPr>
        <p:txBody>
          <a:bodyPr>
            <a:spAutoFit/>
          </a:bodyPr>
          <a:lstStyle/>
          <a:p>
            <a:pPr defTabSz="914400">
              <a:spcBef>
                <a:spcPct val="50000"/>
              </a:spcBef>
            </a:pPr>
            <a:endParaRPr lang="fr-FR"/>
          </a:p>
        </p:txBody>
      </p:sp>
      <p:sp>
        <p:nvSpPr>
          <p:cNvPr id="331781" name="Text Box 5"/>
          <p:cNvSpPr txBox="1">
            <a:spLocks noChangeArrowheads="1"/>
          </p:cNvSpPr>
          <p:nvPr/>
        </p:nvSpPr>
        <p:spPr bwMode="auto">
          <a:xfrm>
            <a:off x="2214563" y="3911600"/>
            <a:ext cx="3495675" cy="366713"/>
          </a:xfrm>
          <a:prstGeom prst="rect">
            <a:avLst/>
          </a:prstGeom>
          <a:noFill/>
          <a:ln w="9525">
            <a:noFill/>
            <a:miter lim="800000"/>
            <a:headEnd/>
            <a:tailEnd/>
          </a:ln>
          <a:effectLst/>
        </p:spPr>
        <p:txBody>
          <a:bodyPr>
            <a:spAutoFit/>
          </a:bodyPr>
          <a:lstStyle/>
          <a:p>
            <a:pPr defTabSz="914400">
              <a:spcBef>
                <a:spcPct val="50000"/>
              </a:spcBef>
            </a:pPr>
            <a:r>
              <a:rPr lang="fr-FR">
                <a:hlinkClick r:id="rId2"/>
              </a:rPr>
              <a:t>VIDEO</a:t>
            </a:r>
            <a:endParaRPr lang="fr-F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itre 1"/>
          <p:cNvSpPr>
            <a:spLocks noGrp="1"/>
          </p:cNvSpPr>
          <p:nvPr>
            <p:ph type="ctrTitle" idx="4294967295"/>
          </p:nvPr>
        </p:nvSpPr>
        <p:spPr>
          <a:xfrm>
            <a:off x="0" y="2157413"/>
            <a:ext cx="8915400" cy="877887"/>
          </a:xfrm>
        </p:spPr>
        <p:txBody>
          <a:bodyPr/>
          <a:lstStyle/>
          <a:p>
            <a:pPr eaLnBrk="1" hangingPunct="1"/>
            <a:r>
              <a:rPr lang="fr-FR" b="1" smtClean="0"/>
              <a:t>Thème 5 : Economique </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106500" name="Picture 6" descr="volet économique"/>
          <p:cNvPicPr>
            <a:picLocks noChangeAspect="1" noChangeArrowheads="1"/>
          </p:cNvPicPr>
          <p:nvPr/>
        </p:nvPicPr>
        <p:blipFill>
          <a:blip r:embed="rId2"/>
          <a:srcRect/>
          <a:stretch>
            <a:fillRect/>
          </a:stretch>
        </p:blipFill>
        <p:spPr bwMode="auto">
          <a:xfrm>
            <a:off x="914400" y="3035300"/>
            <a:ext cx="8001000"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7106">
                                            <p:txEl>
                                              <p:charRg st="4294967295" end="4294967295"/>
                                            </p:txEl>
                                          </p:spTgt>
                                        </p:tgtEl>
                                        <p:attrNameLst>
                                          <p:attrName>style.visibility</p:attrName>
                                        </p:attrNameLst>
                                      </p:cBhvr>
                                      <p:to>
                                        <p:strVal val="visible"/>
                                      </p:to>
                                    </p:set>
                                    <p:animEffect transition="in" filter="fade">
                                      <p:cBhvr>
                                        <p:cTn id="7" dur="768" decel="100000"/>
                                        <p:tgtEl>
                                          <p:spTgt spid="47106">
                                            <p:txEl>
                                              <p:charRg st="4294967295" end="4294967295"/>
                                            </p:txEl>
                                          </p:spTgt>
                                        </p:tgtEl>
                                      </p:cBhvr>
                                    </p:animEffect>
                                    <p:animScale>
                                      <p:cBhvr>
                                        <p:cTn id="8" dur="768" decel="100000"/>
                                        <p:tgtEl>
                                          <p:spTgt spid="47106">
                                            <p:txEl>
                                              <p:charRg st="4294967295" end="4294967295"/>
                                            </p:txEl>
                                          </p:spTgt>
                                        </p:tgtEl>
                                      </p:cBhvr>
                                      <p:from x="10000" y="10000"/>
                                      <p:to x="200000" y="450000"/>
                                    </p:animScale>
                                    <p:animScale>
                                      <p:cBhvr>
                                        <p:cTn id="9" dur="1230" accel="100000" fill="hold">
                                          <p:stCondLst>
                                            <p:cond delay="768"/>
                                          </p:stCondLst>
                                        </p:cTn>
                                        <p:tgtEl>
                                          <p:spTgt spid="47106">
                                            <p:txEl>
                                              <p:charRg st="4294967295" end="4294967295"/>
                                            </p:txEl>
                                          </p:spTgt>
                                        </p:tgtEl>
                                      </p:cBhvr>
                                      <p:from x="200000" y="450000"/>
                                      <p:to x="100000" y="100000"/>
                                    </p:animScale>
                                    <p:set>
                                      <p:cBhvr>
                                        <p:cTn id="10" dur="768" fill="hold"/>
                                        <p:tgtEl>
                                          <p:spTgt spid="47106">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47106">
                                            <p:txEl>
                                              <p:charRg st="4294967295" end="4294967295"/>
                                            </p:txEl>
                                          </p:spTgt>
                                        </p:tgtEl>
                                        <p:attrNameLst>
                                          <p:attrName>ppt_x</p:attrName>
                                        </p:attrNameLst>
                                      </p:cBhvr>
                                    </p:anim>
                                    <p:set>
                                      <p:cBhvr>
                                        <p:cTn id="12" dur="768" fill="hold"/>
                                        <p:tgtEl>
                                          <p:spTgt spid="47106">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47106">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1800" b="1" smtClean="0"/>
              <a:t>Selon vous, quelle(s) sorte(s) d’investissements vont permettre d’augmenter la valeur marchande de votre entreprise ?</a:t>
            </a:r>
            <a:r>
              <a:rPr lang="fr-FR" smtClean="0"/>
              <a:t> </a:t>
            </a:r>
          </a:p>
        </p:txBody>
      </p:sp>
      <p:sp>
        <p:nvSpPr>
          <p:cNvPr id="10752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79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939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Seulement les investissements du domaine financier</a:t>
            </a:r>
          </a:p>
        </p:txBody>
      </p:sp>
      <p:sp>
        <p:nvSpPr>
          <p:cNvPr id="36887" name="AutoShape 23"/>
          <p:cNvSpPr>
            <a:spLocks noChangeArrowheads="1"/>
          </p:cNvSpPr>
          <p:nvPr/>
        </p:nvSpPr>
        <p:spPr bwMode="auto">
          <a:xfrm>
            <a:off x="446088" y="33226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Seulement les investissements du domaine matériel </a:t>
            </a:r>
          </a:p>
        </p:txBody>
      </p:sp>
      <p:sp>
        <p:nvSpPr>
          <p:cNvPr id="36889" name="AutoShape 25"/>
          <p:cNvSpPr>
            <a:spLocks noChangeArrowheads="1"/>
          </p:cNvSpPr>
          <p:nvPr/>
        </p:nvSpPr>
        <p:spPr bwMode="auto">
          <a:xfrm>
            <a:off x="446088" y="3919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Les investissements dans du capital matériel et immatériel </a:t>
            </a:r>
          </a:p>
        </p:txBody>
      </p:sp>
      <p:pic>
        <p:nvPicPr>
          <p:cNvPr id="4" name="Image 3"/>
          <p:cNvPicPr>
            <a:picLocks noChangeAspect="1"/>
          </p:cNvPicPr>
          <p:nvPr/>
        </p:nvPicPr>
        <p:blipFill>
          <a:blip r:embed="rId2"/>
          <a:srcRect/>
          <a:stretch>
            <a:fillRect/>
          </a:stretch>
        </p:blipFill>
        <p:spPr bwMode="auto">
          <a:xfrm>
            <a:off x="7519988" y="4803775"/>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9263"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7200" y="56546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291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0688"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2913" y="56578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9263" y="56546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1488"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8313"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7675" y="56626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196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7544" name="Picture 64"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7545" name="Picture 65"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7546" name="Picture 66"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16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716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1016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316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616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616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716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716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816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816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916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916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2016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016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116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116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216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216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316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316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416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416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516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516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616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616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716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716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816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816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916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916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3016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3016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116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Titre 1"/>
          <p:cNvSpPr>
            <a:spLocks noGrp="1"/>
          </p:cNvSpPr>
          <p:nvPr>
            <p:ph type="ctrTitle" idx="4294967295"/>
          </p:nvPr>
        </p:nvSpPr>
        <p:spPr>
          <a:xfrm>
            <a:off x="0" y="2157413"/>
            <a:ext cx="8915400" cy="877887"/>
          </a:xfrm>
        </p:spPr>
        <p:txBody>
          <a:bodyPr/>
          <a:lstStyle/>
          <a:p>
            <a:pPr eaLnBrk="1" hangingPunct="1"/>
            <a:r>
              <a:rPr lang="fr-FR" b="1" smtClean="0"/>
              <a:t>Thème 2 : La Gouvernance</a:t>
            </a:r>
            <a:endParaRPr lang="fr-FR" smtClean="0"/>
          </a:p>
        </p:txBody>
      </p:sp>
      <p:sp>
        <p:nvSpPr>
          <p:cNvPr id="3" name="Sous-titre 2"/>
          <p:cNvSpPr>
            <a:spLocks noGrp="1"/>
          </p:cNvSpPr>
          <p:nvPr>
            <p:ph type="subTitle" idx="4294967295"/>
          </p:nvPr>
        </p:nvSpPr>
        <p:spPr>
          <a:xfrm>
            <a:off x="914400" y="3035300"/>
            <a:ext cx="8001000" cy="3822700"/>
          </a:xfrm>
          <a:solidFill>
            <a:schemeClr val="bg2">
              <a:lumMod val="40000"/>
              <a:lumOff val="60000"/>
            </a:schemeClr>
          </a:solidFill>
          <a:ln w="25400" cap="flat" algn="ctr"/>
        </p:spPr>
        <p:txBody>
          <a:bodyPr lIns="292608" tIns="91440" rIns="274320" bIns="91440" rtlCol="0">
            <a:normAutofit/>
          </a:bodyPr>
          <a:lstStyle/>
          <a:p>
            <a:pPr marL="0" indent="0" eaLnBrk="1" fontAlgn="auto" hangingPunct="1">
              <a:spcAft>
                <a:spcPts val="0"/>
              </a:spcAft>
              <a:buFont typeface="Wingdings 2" pitchFamily="18" charset="2"/>
              <a:buNone/>
              <a:defRPr/>
            </a:pPr>
            <a:endParaRPr lang="fr-FR" sz="1800" dirty="0">
              <a:solidFill>
                <a:schemeClr val="tx1">
                  <a:lumMod val="65000"/>
                  <a:lumOff val="35000"/>
                </a:schemeClr>
              </a:solidFill>
            </a:endParaRPr>
          </a:p>
        </p:txBody>
      </p:sp>
      <p:sp>
        <p:nvSpPr>
          <p:cNvPr id="5"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pic>
        <p:nvPicPr>
          <p:cNvPr id="28676" name="Picture 6" descr="gouvernance"/>
          <p:cNvPicPr>
            <a:picLocks noChangeAspect="1" noChangeArrowheads="1"/>
          </p:cNvPicPr>
          <p:nvPr/>
        </p:nvPicPr>
        <p:blipFill>
          <a:blip r:embed="rId2"/>
          <a:srcRect/>
          <a:stretch>
            <a:fillRect/>
          </a:stretch>
        </p:blipFill>
        <p:spPr bwMode="auto">
          <a:xfrm>
            <a:off x="915988" y="3035300"/>
            <a:ext cx="7999412" cy="382270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6625">
                                            <p:txEl>
                                              <p:charRg st="4294967295" end="4294967295"/>
                                            </p:txEl>
                                          </p:spTgt>
                                        </p:tgtEl>
                                        <p:attrNameLst>
                                          <p:attrName>style.visibility</p:attrName>
                                        </p:attrNameLst>
                                      </p:cBhvr>
                                      <p:to>
                                        <p:strVal val="visible"/>
                                      </p:to>
                                    </p:set>
                                    <p:animEffect transition="in" filter="fade">
                                      <p:cBhvr>
                                        <p:cTn id="7" dur="768" decel="100000"/>
                                        <p:tgtEl>
                                          <p:spTgt spid="26625">
                                            <p:txEl>
                                              <p:charRg st="4294967295" end="4294967295"/>
                                            </p:txEl>
                                          </p:spTgt>
                                        </p:tgtEl>
                                      </p:cBhvr>
                                    </p:animEffect>
                                    <p:animScale>
                                      <p:cBhvr>
                                        <p:cTn id="8" dur="768" decel="100000"/>
                                        <p:tgtEl>
                                          <p:spTgt spid="26625">
                                            <p:txEl>
                                              <p:charRg st="4294967295" end="4294967295"/>
                                            </p:txEl>
                                          </p:spTgt>
                                        </p:tgtEl>
                                      </p:cBhvr>
                                      <p:from x="10000" y="10000"/>
                                      <p:to x="200000" y="450000"/>
                                    </p:animScale>
                                    <p:animScale>
                                      <p:cBhvr>
                                        <p:cTn id="9" dur="1230" accel="100000" fill="hold">
                                          <p:stCondLst>
                                            <p:cond delay="768"/>
                                          </p:stCondLst>
                                        </p:cTn>
                                        <p:tgtEl>
                                          <p:spTgt spid="26625">
                                            <p:txEl>
                                              <p:charRg st="4294967295" end="4294967295"/>
                                            </p:txEl>
                                          </p:spTgt>
                                        </p:tgtEl>
                                      </p:cBhvr>
                                      <p:from x="200000" y="450000"/>
                                      <p:to x="100000" y="100000"/>
                                    </p:animScale>
                                    <p:set>
                                      <p:cBhvr>
                                        <p:cTn id="10" dur="768" fill="hold"/>
                                        <p:tgtEl>
                                          <p:spTgt spid="26625">
                                            <p:txEl>
                                              <p:charRg st="4294967295" end="4294967295"/>
                                            </p:txEl>
                                          </p:spTgt>
                                        </p:tgtEl>
                                        <p:attrNameLst>
                                          <p:attrName>ppt_x</p:attrName>
                                        </p:attrNameLst>
                                      </p:cBhvr>
                                      <p:to>
                                        <p:strVal val="(0.5)"/>
                                      </p:to>
                                    </p:set>
                                    <p:anim from="(0.5)" to="(#ppt_x)" calcmode="lin" valueType="num">
                                      <p:cBhvr>
                                        <p:cTn id="11" dur="1230" accel="100000" fill="hold">
                                          <p:stCondLst>
                                            <p:cond delay="768"/>
                                          </p:stCondLst>
                                        </p:cTn>
                                        <p:tgtEl>
                                          <p:spTgt spid="26625">
                                            <p:txEl>
                                              <p:charRg st="4294967295" end="4294967295"/>
                                            </p:txEl>
                                          </p:spTgt>
                                        </p:tgtEl>
                                        <p:attrNameLst>
                                          <p:attrName>ppt_x</p:attrName>
                                        </p:attrNameLst>
                                      </p:cBhvr>
                                    </p:anim>
                                    <p:set>
                                      <p:cBhvr>
                                        <p:cTn id="12" dur="768" fill="hold"/>
                                        <p:tgtEl>
                                          <p:spTgt spid="26625">
                                            <p:txEl>
                                              <p:charRg st="4294967295" end="4294967295"/>
                                            </p:txEl>
                                          </p:spTgt>
                                        </p:tgtEl>
                                        <p:attrNameLst>
                                          <p:attrName>ppt_y</p:attrName>
                                        </p:attrNameLst>
                                      </p:cBhvr>
                                      <p:to>
                                        <p:strVal val="(#ppt_y+0.4)"/>
                                      </p:to>
                                    </p:set>
                                    <p:anim from="(#ppt_y+0.4)" to="(#ppt_y)" calcmode="lin" valueType="num">
                                      <p:cBhvr>
                                        <p:cTn id="13" dur="1230" accel="100000" fill="hold">
                                          <p:stCondLst>
                                            <p:cond delay="768"/>
                                          </p:stCondLst>
                                        </p:cTn>
                                        <p:tgtEl>
                                          <p:spTgt spid="26625">
                                            <p:txEl>
                                              <p:charRg st="4294967295" end="4294967295"/>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 grpId="0"/>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Quelles sont les deux bonnes pratiques en matière de partage interne et externe de la valeur ajoutée ?</a:t>
            </a:r>
            <a:r>
              <a:rPr lang="fr-FR" smtClean="0"/>
              <a:t> </a:t>
            </a:r>
          </a:p>
        </p:txBody>
      </p:sp>
      <p:sp>
        <p:nvSpPr>
          <p:cNvPr id="10854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80</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76238" y="2398713"/>
            <a:ext cx="8462962"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L’entreprise rétribue équitablement ses parties prenantes, en ayant négocié les modalités et les règles, tout en assurant sa pérennité </a:t>
            </a:r>
          </a:p>
        </p:txBody>
      </p:sp>
      <p:sp>
        <p:nvSpPr>
          <p:cNvPr id="48151" name="AutoShape 23"/>
          <p:cNvSpPr>
            <a:spLocks noChangeArrowheads="1"/>
          </p:cNvSpPr>
          <p:nvPr/>
        </p:nvSpPr>
        <p:spPr bwMode="auto">
          <a:xfrm>
            <a:off x="404813" y="31718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Quand l’entreprise fait des bons résultats, seuls les actionnaires sont rétribués</a:t>
            </a:r>
          </a:p>
        </p:txBody>
      </p:sp>
      <p:sp>
        <p:nvSpPr>
          <p:cNvPr id="48152" name="AutoShape 24"/>
          <p:cNvSpPr>
            <a:spLocks noChangeArrowheads="1"/>
          </p:cNvSpPr>
          <p:nvPr/>
        </p:nvSpPr>
        <p:spPr bwMode="auto">
          <a:xfrm>
            <a:off x="390525" y="3643313"/>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Il y a une répartition de la valeur ajoutée au sein de la chaîne de valeur maîtrisée directement par l'entreprise</a:t>
            </a:r>
          </a:p>
        </p:txBody>
      </p:sp>
      <p:sp>
        <p:nvSpPr>
          <p:cNvPr id="48153" name="AutoShape 25"/>
          <p:cNvSpPr>
            <a:spLocks noChangeArrowheads="1"/>
          </p:cNvSpPr>
          <p:nvPr/>
        </p:nvSpPr>
        <p:spPr bwMode="auto">
          <a:xfrm>
            <a:off x="419100" y="44132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La valeur ajoutée permet d'assurer seulement le maintien de l'activité</a:t>
            </a:r>
          </a:p>
        </p:txBody>
      </p:sp>
      <p:pic>
        <p:nvPicPr>
          <p:cNvPr id="4" name="Image 3"/>
          <p:cNvPicPr>
            <a:picLocks noChangeAspect="1"/>
          </p:cNvPicPr>
          <p:nvPr/>
        </p:nvPicPr>
        <p:blipFill>
          <a:blip r:embed="rId2"/>
          <a:srcRect/>
          <a:stretch>
            <a:fillRect/>
          </a:stretch>
        </p:blipFill>
        <p:spPr bwMode="auto">
          <a:xfrm>
            <a:off x="7608888" y="488315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7038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713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213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710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911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864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277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356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340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372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340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419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8584" name="Picture 8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8585" name="Picture 8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8586" name="Picture 8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440"/>
                            </p:stCondLst>
                            <p:childTnLst>
                              <p:par>
                                <p:cTn id="11" presetID="12" presetClass="entr" presetSubtype="4" fill="hold" grpId="0" nodeType="afterEffect">
                                  <p:stCondLst>
                                    <p:cond delay="5000"/>
                                  </p:stCondLst>
                                  <p:childTnLst>
                                    <p:set>
                                      <p:cBhvr>
                                        <p:cTn id="12" dur="1" fill="hold">
                                          <p:stCondLst>
                                            <p:cond delay="0"/>
                                          </p:stCondLst>
                                        </p:cTn>
                                        <p:tgtEl>
                                          <p:spTgt spid="48150"/>
                                        </p:tgtEl>
                                        <p:attrNameLst>
                                          <p:attrName>style.visibility</p:attrName>
                                        </p:attrNameLst>
                                      </p:cBhvr>
                                      <p:to>
                                        <p:strVal val="visible"/>
                                      </p:to>
                                    </p:set>
                                    <p:animEffect transition="in" filter="slide(fromBottom)">
                                      <p:cBhvr>
                                        <p:cTn id="13" dur="500"/>
                                        <p:tgtEl>
                                          <p:spTgt spid="48150"/>
                                        </p:tgtEl>
                                      </p:cBhvr>
                                    </p:animEffect>
                                  </p:childTnLst>
                                </p:cTn>
                              </p:par>
                            </p:childTnLst>
                          </p:cTn>
                        </p:par>
                        <p:par>
                          <p:cTn id="14" fill="hold">
                            <p:stCondLst>
                              <p:cond delay="8940"/>
                            </p:stCondLst>
                            <p:childTnLst>
                              <p:par>
                                <p:cTn id="15" presetID="12" presetClass="entr" presetSubtype="4" fill="hold" grpId="0" nodeType="afterEffect">
                                  <p:stCondLst>
                                    <p:cond delay="5000"/>
                                  </p:stCondLst>
                                  <p:childTnLst>
                                    <p:set>
                                      <p:cBhvr>
                                        <p:cTn id="16" dur="1" fill="hold">
                                          <p:stCondLst>
                                            <p:cond delay="0"/>
                                          </p:stCondLst>
                                        </p:cTn>
                                        <p:tgtEl>
                                          <p:spTgt spid="48151"/>
                                        </p:tgtEl>
                                        <p:attrNameLst>
                                          <p:attrName>style.visibility</p:attrName>
                                        </p:attrNameLst>
                                      </p:cBhvr>
                                      <p:to>
                                        <p:strVal val="visible"/>
                                      </p:to>
                                    </p:set>
                                    <p:animEffect transition="in" filter="slide(fromBottom)">
                                      <p:cBhvr>
                                        <p:cTn id="17" dur="500"/>
                                        <p:tgtEl>
                                          <p:spTgt spid="48151"/>
                                        </p:tgtEl>
                                      </p:cBhvr>
                                    </p:animEffect>
                                  </p:childTnLst>
                                </p:cTn>
                              </p:par>
                            </p:childTnLst>
                          </p:cTn>
                        </p:par>
                        <p:par>
                          <p:cTn id="18" fill="hold">
                            <p:stCondLst>
                              <p:cond delay="14440"/>
                            </p:stCondLst>
                            <p:childTnLst>
                              <p:par>
                                <p:cTn id="19" presetID="12" presetClass="entr" presetSubtype="4" fill="hold" grpId="0" nodeType="afterEffect">
                                  <p:stCondLst>
                                    <p:cond delay="5000"/>
                                  </p:stCondLst>
                                  <p:childTnLst>
                                    <p:set>
                                      <p:cBhvr>
                                        <p:cTn id="20" dur="1" fill="hold">
                                          <p:stCondLst>
                                            <p:cond delay="0"/>
                                          </p:stCondLst>
                                        </p:cTn>
                                        <p:tgtEl>
                                          <p:spTgt spid="48152"/>
                                        </p:tgtEl>
                                        <p:attrNameLst>
                                          <p:attrName>style.visibility</p:attrName>
                                        </p:attrNameLst>
                                      </p:cBhvr>
                                      <p:to>
                                        <p:strVal val="visible"/>
                                      </p:to>
                                    </p:set>
                                    <p:animEffect transition="in" filter="slide(fromBottom)">
                                      <p:cBhvr>
                                        <p:cTn id="21" dur="500"/>
                                        <p:tgtEl>
                                          <p:spTgt spid="48152"/>
                                        </p:tgtEl>
                                      </p:cBhvr>
                                    </p:animEffect>
                                  </p:childTnLst>
                                </p:cTn>
                              </p:par>
                            </p:childTnLst>
                          </p:cTn>
                        </p:par>
                        <p:par>
                          <p:cTn id="22" fill="hold">
                            <p:stCondLst>
                              <p:cond delay="19940"/>
                            </p:stCondLst>
                            <p:childTnLst>
                              <p:par>
                                <p:cTn id="23" presetID="12" presetClass="entr" presetSubtype="4" fill="hold" grpId="0" nodeType="afterEffect">
                                  <p:stCondLst>
                                    <p:cond delay="5000"/>
                                  </p:stCondLst>
                                  <p:childTnLst>
                                    <p:set>
                                      <p:cBhvr>
                                        <p:cTn id="24" dur="1" fill="hold">
                                          <p:stCondLst>
                                            <p:cond delay="0"/>
                                          </p:stCondLst>
                                        </p:cTn>
                                        <p:tgtEl>
                                          <p:spTgt spid="48153"/>
                                        </p:tgtEl>
                                        <p:attrNameLst>
                                          <p:attrName>style.visibility</p:attrName>
                                        </p:attrNameLst>
                                      </p:cBhvr>
                                      <p:to>
                                        <p:strVal val="visible"/>
                                      </p:to>
                                    </p:set>
                                    <p:animEffect transition="in" filter="slide(fromBottom)">
                                      <p:cBhvr>
                                        <p:cTn id="25" dur="500"/>
                                        <p:tgtEl>
                                          <p:spTgt spid="48153"/>
                                        </p:tgtEl>
                                      </p:cBhvr>
                                    </p:animEffect>
                                  </p:childTnLst>
                                </p:cTn>
                              </p:par>
                            </p:childTnLst>
                          </p:cTn>
                        </p:par>
                        <p:par>
                          <p:cTn id="26" fill="hold">
                            <p:stCondLst>
                              <p:cond delay="25440"/>
                            </p:stCondLst>
                            <p:childTnLst>
                              <p:par>
                                <p:cTn id="27" presetID="1" presetClass="entr" presetSubtype="0" fill="hold" nodeType="afterEffect">
                                  <p:stCondLst>
                                    <p:cond delay="35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894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2994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2994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3094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3094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194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194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294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294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394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394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494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494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594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594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694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694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3794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3794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3894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3894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3994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3994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4094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4094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194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194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294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294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394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394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494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494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594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594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694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694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4794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4794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4894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4894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4994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4994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5094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5094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194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194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294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294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394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394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494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494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594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594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694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694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5794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5794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5894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150" grpId="0" animBg="1"/>
      <p:bldP spid="48151" grpId="0" animBg="1"/>
      <p:bldP spid="48152" grpId="0" animBg="1"/>
      <p:bldP spid="4815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Selon vous, pour que votre entreprise soit indépendante économiquement parlant, il faut :</a:t>
            </a:r>
            <a:r>
              <a:rPr lang="fr-FR" smtClean="0"/>
              <a:t> </a:t>
            </a:r>
          </a:p>
        </p:txBody>
      </p:sp>
      <p:sp>
        <p:nvSpPr>
          <p:cNvPr id="10957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81</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6939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Qu’elle mesure le risque de dépendance lié à un nombre réduit de marché </a:t>
            </a:r>
          </a:p>
        </p:txBody>
      </p:sp>
      <p:sp>
        <p:nvSpPr>
          <p:cNvPr id="36887" name="AutoShape 23"/>
          <p:cNvSpPr>
            <a:spLocks noChangeArrowheads="1"/>
          </p:cNvSpPr>
          <p:nvPr/>
        </p:nvSpPr>
        <p:spPr bwMode="auto">
          <a:xfrm>
            <a:off x="446088" y="33226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Uniquement qu’elle ne soit pas déficitaire </a:t>
            </a:r>
          </a:p>
        </p:txBody>
      </p:sp>
      <p:sp>
        <p:nvSpPr>
          <p:cNvPr id="36889" name="AutoShape 25"/>
          <p:cNvSpPr>
            <a:spLocks noChangeArrowheads="1"/>
          </p:cNvSpPr>
          <p:nvPr/>
        </p:nvSpPr>
        <p:spPr bwMode="auto">
          <a:xfrm>
            <a:off x="446088" y="391953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Qu’elle mesure le risque de dépendance lié à un nombre réduit de fournisseurs</a:t>
            </a:r>
          </a:p>
        </p:txBody>
      </p:sp>
      <p:pic>
        <p:nvPicPr>
          <p:cNvPr id="4" name="Image 3"/>
          <p:cNvPicPr>
            <a:picLocks noChangeAspect="1"/>
          </p:cNvPicPr>
          <p:nvPr/>
        </p:nvPicPr>
        <p:blipFill>
          <a:blip r:embed="rId2"/>
          <a:srcRect/>
          <a:stretch>
            <a:fillRect/>
          </a:stretch>
        </p:blipFill>
        <p:spPr bwMode="auto">
          <a:xfrm>
            <a:off x="7519988" y="4803775"/>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9263"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7200" y="56546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291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0688"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2913" y="56578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9263" y="56546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1488"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8313"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7675" y="56626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196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09592" name="Picture 64"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09593" name="Picture 65"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09594" name="Picture 66"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12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612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912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212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512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512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612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612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712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712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812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812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912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912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012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012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112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112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212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212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312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312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412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412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512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512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612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612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712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712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812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812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912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912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012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000" b="1" smtClean="0"/>
              <a:t>Pourquoi est-il important de rechercher l’amélioration continue des services et d’innover pour une entreprise ?</a:t>
            </a:r>
          </a:p>
        </p:txBody>
      </p:sp>
      <p:sp>
        <p:nvSpPr>
          <p:cNvPr id="11059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82</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7130" name="AutoShape 26"/>
          <p:cNvSpPr>
            <a:spLocks noChangeArrowheads="1"/>
          </p:cNvSpPr>
          <p:nvPr/>
        </p:nvSpPr>
        <p:spPr bwMode="auto">
          <a:xfrm>
            <a:off x="390525" y="2138363"/>
            <a:ext cx="8462963" cy="709612"/>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Pour mieux répondre aux attentes des parties prenantes et favoriser ainsi la pérennité de l’entreprise</a:t>
            </a:r>
          </a:p>
        </p:txBody>
      </p:sp>
      <p:sp>
        <p:nvSpPr>
          <p:cNvPr id="47131" name="AutoShape 27"/>
          <p:cNvSpPr>
            <a:spLocks noChangeArrowheads="1"/>
          </p:cNvSpPr>
          <p:nvPr/>
        </p:nvSpPr>
        <p:spPr bwMode="auto">
          <a:xfrm>
            <a:off x="404813" y="2895600"/>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Pour accroître les revenus provenant des nouveaux clients et de fidéliser sa clientèle</a:t>
            </a:r>
          </a:p>
        </p:txBody>
      </p:sp>
      <p:sp>
        <p:nvSpPr>
          <p:cNvPr id="47132" name="AutoShape 28"/>
          <p:cNvSpPr>
            <a:spLocks noChangeArrowheads="1"/>
          </p:cNvSpPr>
          <p:nvPr/>
        </p:nvSpPr>
        <p:spPr bwMode="auto">
          <a:xfrm>
            <a:off x="414338" y="3349625"/>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Pour recruter et conserver plus facilement des employés talentueux</a:t>
            </a:r>
          </a:p>
        </p:txBody>
      </p:sp>
      <p:sp>
        <p:nvSpPr>
          <p:cNvPr id="47133" name="AutoShape 29"/>
          <p:cNvSpPr>
            <a:spLocks noChangeArrowheads="1"/>
          </p:cNvSpPr>
          <p:nvPr/>
        </p:nvSpPr>
        <p:spPr bwMode="auto">
          <a:xfrm>
            <a:off x="407988" y="3803650"/>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Pour donner de la valeur à son entreprise</a:t>
            </a:r>
          </a:p>
        </p:txBody>
      </p:sp>
      <p:sp>
        <p:nvSpPr>
          <p:cNvPr id="47134" name="AutoShape 30"/>
          <p:cNvSpPr>
            <a:spLocks noChangeArrowheads="1"/>
          </p:cNvSpPr>
          <p:nvPr/>
        </p:nvSpPr>
        <p:spPr bwMode="auto">
          <a:xfrm>
            <a:off x="401638" y="425767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Pour conquérir de nouveaux marchés</a:t>
            </a:r>
          </a:p>
        </p:txBody>
      </p:sp>
      <p:sp>
        <p:nvSpPr>
          <p:cNvPr id="47135" name="AutoShape 31"/>
          <p:cNvSpPr>
            <a:spLocks noChangeArrowheads="1"/>
          </p:cNvSpPr>
          <p:nvPr/>
        </p:nvSpPr>
        <p:spPr bwMode="auto">
          <a:xfrm>
            <a:off x="395288" y="4711700"/>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F - Pour distancer la concurrence</a:t>
            </a:r>
          </a:p>
        </p:txBody>
      </p:sp>
      <p:sp>
        <p:nvSpPr>
          <p:cNvPr id="47136" name="AutoShape 32"/>
          <p:cNvSpPr>
            <a:spLocks noChangeArrowheads="1"/>
          </p:cNvSpPr>
          <p:nvPr/>
        </p:nvSpPr>
        <p:spPr bwMode="auto">
          <a:xfrm>
            <a:off x="388938" y="5181600"/>
            <a:ext cx="6896100"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G - Pour anticiper le changement et perdurer</a:t>
            </a:r>
          </a:p>
        </p:txBody>
      </p:sp>
      <p:sp>
        <p:nvSpPr>
          <p:cNvPr id="47137" name="AutoShape 33"/>
          <p:cNvSpPr>
            <a:spLocks noChangeArrowheads="1"/>
          </p:cNvSpPr>
          <p:nvPr/>
        </p:nvSpPr>
        <p:spPr bwMode="auto">
          <a:xfrm>
            <a:off x="398463" y="5651500"/>
            <a:ext cx="6896100"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H - Pour renforcer son image et sa réputation</a:t>
            </a:r>
          </a:p>
        </p:txBody>
      </p:sp>
      <p:pic>
        <p:nvPicPr>
          <p:cNvPr id="110604" name="Picture 50" descr="innovation"/>
          <p:cNvPicPr>
            <a:picLocks noChangeAspect="1" noChangeArrowheads="1"/>
          </p:cNvPicPr>
          <p:nvPr/>
        </p:nvPicPr>
        <p:blipFill>
          <a:blip r:embed="rId2"/>
          <a:srcRect/>
          <a:stretch>
            <a:fillRect/>
          </a:stretch>
        </p:blipFill>
        <p:spPr bwMode="auto">
          <a:xfrm>
            <a:off x="7521575" y="204788"/>
            <a:ext cx="1379538" cy="919162"/>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8888" y="5118100"/>
            <a:ext cx="1471612" cy="1724025"/>
          </a:xfrm>
          <a:prstGeom prst="rect">
            <a:avLst/>
          </a:prstGeom>
          <a:noFill/>
          <a:ln w="9525">
            <a:noFill/>
            <a:miter lim="800000"/>
            <a:headEnd/>
            <a:tailEnd/>
          </a:ln>
        </p:spPr>
      </p:pic>
      <p:sp>
        <p:nvSpPr>
          <p:cNvPr id="31" name="ZoneTexte 30"/>
          <p:cNvSpPr txBox="1">
            <a:spLocks noChangeArrowheads="1"/>
          </p:cNvSpPr>
          <p:nvPr/>
        </p:nvSpPr>
        <p:spPr bwMode="auto">
          <a:xfrm>
            <a:off x="8013700" y="57943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7912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8166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8039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8213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8134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8213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821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8102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8118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7912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821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821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8356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7864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822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8277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8356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822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8118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8356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848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834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838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8308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8372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8340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838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8356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842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838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0637" name="Picture 8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0638" name="Picture 8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0639" name="Picture 8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920"/>
                            </p:stCondLst>
                            <p:childTnLst>
                              <p:par>
                                <p:cTn id="11" presetID="12" presetClass="entr" presetSubtype="4" fill="hold" grpId="0" nodeType="afterEffect">
                                  <p:stCondLst>
                                    <p:cond delay="4000"/>
                                  </p:stCondLst>
                                  <p:childTnLst>
                                    <p:set>
                                      <p:cBhvr>
                                        <p:cTn id="12" dur="1" fill="hold">
                                          <p:stCondLst>
                                            <p:cond delay="0"/>
                                          </p:stCondLst>
                                        </p:cTn>
                                        <p:tgtEl>
                                          <p:spTgt spid="47130"/>
                                        </p:tgtEl>
                                        <p:attrNameLst>
                                          <p:attrName>style.visibility</p:attrName>
                                        </p:attrNameLst>
                                      </p:cBhvr>
                                      <p:to>
                                        <p:strVal val="visible"/>
                                      </p:to>
                                    </p:set>
                                    <p:animEffect transition="in" filter="slide(fromBottom)">
                                      <p:cBhvr>
                                        <p:cTn id="13" dur="500"/>
                                        <p:tgtEl>
                                          <p:spTgt spid="47130"/>
                                        </p:tgtEl>
                                      </p:cBhvr>
                                    </p:animEffect>
                                  </p:childTnLst>
                                </p:cTn>
                              </p:par>
                            </p:childTnLst>
                          </p:cTn>
                        </p:par>
                        <p:par>
                          <p:cTn id="14" fill="hold">
                            <p:stCondLst>
                              <p:cond delay="8420"/>
                            </p:stCondLst>
                            <p:childTnLst>
                              <p:par>
                                <p:cTn id="15" presetID="12" presetClass="entr" presetSubtype="4" fill="hold" grpId="0" nodeType="afterEffect">
                                  <p:stCondLst>
                                    <p:cond delay="4000"/>
                                  </p:stCondLst>
                                  <p:childTnLst>
                                    <p:set>
                                      <p:cBhvr>
                                        <p:cTn id="16" dur="1" fill="hold">
                                          <p:stCondLst>
                                            <p:cond delay="0"/>
                                          </p:stCondLst>
                                        </p:cTn>
                                        <p:tgtEl>
                                          <p:spTgt spid="47131"/>
                                        </p:tgtEl>
                                        <p:attrNameLst>
                                          <p:attrName>style.visibility</p:attrName>
                                        </p:attrNameLst>
                                      </p:cBhvr>
                                      <p:to>
                                        <p:strVal val="visible"/>
                                      </p:to>
                                    </p:set>
                                    <p:animEffect transition="in" filter="slide(fromBottom)">
                                      <p:cBhvr>
                                        <p:cTn id="17" dur="500"/>
                                        <p:tgtEl>
                                          <p:spTgt spid="47131"/>
                                        </p:tgtEl>
                                      </p:cBhvr>
                                    </p:animEffect>
                                  </p:childTnLst>
                                </p:cTn>
                              </p:par>
                            </p:childTnLst>
                          </p:cTn>
                        </p:par>
                        <p:par>
                          <p:cTn id="18" fill="hold">
                            <p:stCondLst>
                              <p:cond delay="12920"/>
                            </p:stCondLst>
                            <p:childTnLst>
                              <p:par>
                                <p:cTn id="19" presetID="12" presetClass="entr" presetSubtype="4" fill="hold" grpId="0" nodeType="afterEffect">
                                  <p:stCondLst>
                                    <p:cond delay="4000"/>
                                  </p:stCondLst>
                                  <p:childTnLst>
                                    <p:set>
                                      <p:cBhvr>
                                        <p:cTn id="20" dur="1" fill="hold">
                                          <p:stCondLst>
                                            <p:cond delay="0"/>
                                          </p:stCondLst>
                                        </p:cTn>
                                        <p:tgtEl>
                                          <p:spTgt spid="47132"/>
                                        </p:tgtEl>
                                        <p:attrNameLst>
                                          <p:attrName>style.visibility</p:attrName>
                                        </p:attrNameLst>
                                      </p:cBhvr>
                                      <p:to>
                                        <p:strVal val="visible"/>
                                      </p:to>
                                    </p:set>
                                    <p:animEffect transition="in" filter="slide(fromBottom)">
                                      <p:cBhvr>
                                        <p:cTn id="21" dur="500"/>
                                        <p:tgtEl>
                                          <p:spTgt spid="47132"/>
                                        </p:tgtEl>
                                      </p:cBhvr>
                                    </p:animEffect>
                                  </p:childTnLst>
                                </p:cTn>
                              </p:par>
                            </p:childTnLst>
                          </p:cTn>
                        </p:par>
                        <p:par>
                          <p:cTn id="22" fill="hold">
                            <p:stCondLst>
                              <p:cond delay="17420"/>
                            </p:stCondLst>
                            <p:childTnLst>
                              <p:par>
                                <p:cTn id="23" presetID="12" presetClass="entr" presetSubtype="4" fill="hold" grpId="0" nodeType="afterEffect">
                                  <p:stCondLst>
                                    <p:cond delay="4000"/>
                                  </p:stCondLst>
                                  <p:childTnLst>
                                    <p:set>
                                      <p:cBhvr>
                                        <p:cTn id="24" dur="1" fill="hold">
                                          <p:stCondLst>
                                            <p:cond delay="0"/>
                                          </p:stCondLst>
                                        </p:cTn>
                                        <p:tgtEl>
                                          <p:spTgt spid="47133"/>
                                        </p:tgtEl>
                                        <p:attrNameLst>
                                          <p:attrName>style.visibility</p:attrName>
                                        </p:attrNameLst>
                                      </p:cBhvr>
                                      <p:to>
                                        <p:strVal val="visible"/>
                                      </p:to>
                                    </p:set>
                                    <p:animEffect transition="in" filter="slide(fromBottom)">
                                      <p:cBhvr>
                                        <p:cTn id="25" dur="500"/>
                                        <p:tgtEl>
                                          <p:spTgt spid="47133"/>
                                        </p:tgtEl>
                                      </p:cBhvr>
                                    </p:animEffect>
                                  </p:childTnLst>
                                </p:cTn>
                              </p:par>
                            </p:childTnLst>
                          </p:cTn>
                        </p:par>
                        <p:par>
                          <p:cTn id="26" fill="hold">
                            <p:stCondLst>
                              <p:cond delay="21920"/>
                            </p:stCondLst>
                            <p:childTnLst>
                              <p:par>
                                <p:cTn id="27" presetID="12" presetClass="entr" presetSubtype="4" fill="hold" grpId="0" nodeType="afterEffect">
                                  <p:stCondLst>
                                    <p:cond delay="4000"/>
                                  </p:stCondLst>
                                  <p:childTnLst>
                                    <p:set>
                                      <p:cBhvr>
                                        <p:cTn id="28" dur="1" fill="hold">
                                          <p:stCondLst>
                                            <p:cond delay="0"/>
                                          </p:stCondLst>
                                        </p:cTn>
                                        <p:tgtEl>
                                          <p:spTgt spid="47134"/>
                                        </p:tgtEl>
                                        <p:attrNameLst>
                                          <p:attrName>style.visibility</p:attrName>
                                        </p:attrNameLst>
                                      </p:cBhvr>
                                      <p:to>
                                        <p:strVal val="visible"/>
                                      </p:to>
                                    </p:set>
                                    <p:animEffect transition="in" filter="slide(fromBottom)">
                                      <p:cBhvr>
                                        <p:cTn id="29" dur="500"/>
                                        <p:tgtEl>
                                          <p:spTgt spid="47134"/>
                                        </p:tgtEl>
                                      </p:cBhvr>
                                    </p:animEffect>
                                  </p:childTnLst>
                                </p:cTn>
                              </p:par>
                            </p:childTnLst>
                          </p:cTn>
                        </p:par>
                        <p:par>
                          <p:cTn id="30" fill="hold">
                            <p:stCondLst>
                              <p:cond delay="26420"/>
                            </p:stCondLst>
                            <p:childTnLst>
                              <p:par>
                                <p:cTn id="31" presetID="12" presetClass="entr" presetSubtype="4" fill="hold" grpId="0" nodeType="afterEffect">
                                  <p:stCondLst>
                                    <p:cond delay="4000"/>
                                  </p:stCondLst>
                                  <p:childTnLst>
                                    <p:set>
                                      <p:cBhvr>
                                        <p:cTn id="32" dur="1" fill="hold">
                                          <p:stCondLst>
                                            <p:cond delay="0"/>
                                          </p:stCondLst>
                                        </p:cTn>
                                        <p:tgtEl>
                                          <p:spTgt spid="47135"/>
                                        </p:tgtEl>
                                        <p:attrNameLst>
                                          <p:attrName>style.visibility</p:attrName>
                                        </p:attrNameLst>
                                      </p:cBhvr>
                                      <p:to>
                                        <p:strVal val="visible"/>
                                      </p:to>
                                    </p:set>
                                    <p:animEffect transition="in" filter="slide(fromBottom)">
                                      <p:cBhvr>
                                        <p:cTn id="33" dur="500"/>
                                        <p:tgtEl>
                                          <p:spTgt spid="47135"/>
                                        </p:tgtEl>
                                      </p:cBhvr>
                                    </p:animEffect>
                                  </p:childTnLst>
                                </p:cTn>
                              </p:par>
                            </p:childTnLst>
                          </p:cTn>
                        </p:par>
                        <p:par>
                          <p:cTn id="34" fill="hold">
                            <p:stCondLst>
                              <p:cond delay="30920"/>
                            </p:stCondLst>
                            <p:childTnLst>
                              <p:par>
                                <p:cTn id="35" presetID="12" presetClass="entr" presetSubtype="4" fill="hold" grpId="0" nodeType="afterEffect">
                                  <p:stCondLst>
                                    <p:cond delay="4000"/>
                                  </p:stCondLst>
                                  <p:childTnLst>
                                    <p:set>
                                      <p:cBhvr>
                                        <p:cTn id="36" dur="1" fill="hold">
                                          <p:stCondLst>
                                            <p:cond delay="0"/>
                                          </p:stCondLst>
                                        </p:cTn>
                                        <p:tgtEl>
                                          <p:spTgt spid="47136"/>
                                        </p:tgtEl>
                                        <p:attrNameLst>
                                          <p:attrName>style.visibility</p:attrName>
                                        </p:attrNameLst>
                                      </p:cBhvr>
                                      <p:to>
                                        <p:strVal val="visible"/>
                                      </p:to>
                                    </p:set>
                                    <p:animEffect transition="in" filter="slide(fromBottom)">
                                      <p:cBhvr>
                                        <p:cTn id="37" dur="500"/>
                                        <p:tgtEl>
                                          <p:spTgt spid="47136"/>
                                        </p:tgtEl>
                                      </p:cBhvr>
                                    </p:animEffect>
                                  </p:childTnLst>
                                </p:cTn>
                              </p:par>
                            </p:childTnLst>
                          </p:cTn>
                        </p:par>
                        <p:par>
                          <p:cTn id="38" fill="hold">
                            <p:stCondLst>
                              <p:cond delay="35420"/>
                            </p:stCondLst>
                            <p:childTnLst>
                              <p:par>
                                <p:cTn id="39" presetID="12" presetClass="entr" presetSubtype="4" fill="hold" grpId="0" nodeType="afterEffect">
                                  <p:stCondLst>
                                    <p:cond delay="4000"/>
                                  </p:stCondLst>
                                  <p:childTnLst>
                                    <p:set>
                                      <p:cBhvr>
                                        <p:cTn id="40" dur="1" fill="hold">
                                          <p:stCondLst>
                                            <p:cond delay="0"/>
                                          </p:stCondLst>
                                        </p:cTn>
                                        <p:tgtEl>
                                          <p:spTgt spid="47137"/>
                                        </p:tgtEl>
                                        <p:attrNameLst>
                                          <p:attrName>style.visibility</p:attrName>
                                        </p:attrNameLst>
                                      </p:cBhvr>
                                      <p:to>
                                        <p:strVal val="visible"/>
                                      </p:to>
                                    </p:set>
                                    <p:animEffect transition="in" filter="slide(fromBottom)">
                                      <p:cBhvr>
                                        <p:cTn id="41" dur="500"/>
                                        <p:tgtEl>
                                          <p:spTgt spid="47137"/>
                                        </p:tgtEl>
                                      </p:cBhvr>
                                    </p:animEffect>
                                  </p:childTnLst>
                                </p:cTn>
                              </p:par>
                            </p:childTnLst>
                          </p:cTn>
                        </p:par>
                        <p:par>
                          <p:cTn id="42" fill="hold">
                            <p:stCondLst>
                              <p:cond delay="39920"/>
                            </p:stCondLst>
                            <p:childTnLst>
                              <p:par>
                                <p:cTn id="43" presetID="1" presetClass="entr" presetSubtype="0" fill="hold" nodeType="afterEffect">
                                  <p:stCondLst>
                                    <p:cond delay="350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par>
                          <p:cTn id="47" fill="hold">
                            <p:stCondLst>
                              <p:cond delay="43420"/>
                            </p:stCondLst>
                            <p:childTnLst>
                              <p:par>
                                <p:cTn id="48" presetID="1" presetClass="exit" presetSubtype="0" fill="hold" grpId="1" nodeType="afterEffect">
                                  <p:stCondLst>
                                    <p:cond delay="1000"/>
                                  </p:stCondLst>
                                  <p:childTnLst>
                                    <p:set>
                                      <p:cBhvr>
                                        <p:cTn id="49" dur="1" fill="hold">
                                          <p:stCondLst>
                                            <p:cond delay="0"/>
                                          </p:stCondLst>
                                        </p:cTn>
                                        <p:tgtEl>
                                          <p:spTgt spid="31"/>
                                        </p:tgtEl>
                                        <p:attrNameLst>
                                          <p:attrName>style.visibility</p:attrName>
                                        </p:attrNameLst>
                                      </p:cBhvr>
                                      <p:to>
                                        <p:strVal val="hidden"/>
                                      </p:to>
                                    </p:set>
                                  </p:childTnLst>
                                </p:cTn>
                              </p:par>
                            </p:childTnLst>
                          </p:cTn>
                        </p:par>
                        <p:par>
                          <p:cTn id="50" fill="hold">
                            <p:stCondLst>
                              <p:cond delay="44420"/>
                            </p:stCondLst>
                            <p:childTnLst>
                              <p:par>
                                <p:cTn id="51" presetID="1" presetClass="entr" presetSubtype="0"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44420"/>
                            </p:stCondLst>
                            <p:childTnLst>
                              <p:par>
                                <p:cTn id="54" presetID="1" presetClass="exit" presetSubtype="0" fill="hold" grpId="1" nodeType="afterEffect">
                                  <p:stCondLst>
                                    <p:cond delay="1000"/>
                                  </p:stCondLst>
                                  <p:childTnLst>
                                    <p:set>
                                      <p:cBhvr>
                                        <p:cTn id="55" dur="1" fill="hold">
                                          <p:stCondLst>
                                            <p:cond delay="0"/>
                                          </p:stCondLst>
                                        </p:cTn>
                                        <p:tgtEl>
                                          <p:spTgt spid="35"/>
                                        </p:tgtEl>
                                        <p:attrNameLst>
                                          <p:attrName>style.visibility</p:attrName>
                                        </p:attrNameLst>
                                      </p:cBhvr>
                                      <p:to>
                                        <p:strVal val="hidden"/>
                                      </p:to>
                                    </p:set>
                                  </p:childTnLst>
                                </p:cTn>
                              </p:par>
                            </p:childTnLst>
                          </p:cTn>
                        </p:par>
                        <p:par>
                          <p:cTn id="56" fill="hold">
                            <p:stCondLst>
                              <p:cond delay="45420"/>
                            </p:stCondLst>
                            <p:childTnLst>
                              <p:par>
                                <p:cTn id="57" presetID="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par>
                          <p:cTn id="59" fill="hold">
                            <p:stCondLst>
                              <p:cond delay="45420"/>
                            </p:stCondLst>
                            <p:childTnLst>
                              <p:par>
                                <p:cTn id="60" presetID="1" presetClass="exit" presetSubtype="0" fill="hold" grpId="1" nodeType="afterEffect">
                                  <p:stCondLst>
                                    <p:cond delay="1000"/>
                                  </p:stCondLst>
                                  <p:childTnLst>
                                    <p:set>
                                      <p:cBhvr>
                                        <p:cTn id="61" dur="1" fill="hold">
                                          <p:stCondLst>
                                            <p:cond delay="0"/>
                                          </p:stCondLst>
                                        </p:cTn>
                                        <p:tgtEl>
                                          <p:spTgt spid="36"/>
                                        </p:tgtEl>
                                        <p:attrNameLst>
                                          <p:attrName>style.visibility</p:attrName>
                                        </p:attrNameLst>
                                      </p:cBhvr>
                                      <p:to>
                                        <p:strVal val="hidden"/>
                                      </p:to>
                                    </p:set>
                                  </p:childTnLst>
                                </p:cTn>
                              </p:par>
                            </p:childTnLst>
                          </p:cTn>
                        </p:par>
                        <p:par>
                          <p:cTn id="62" fill="hold">
                            <p:stCondLst>
                              <p:cond delay="46420"/>
                            </p:stCondLst>
                            <p:childTnLst>
                              <p:par>
                                <p:cTn id="63" presetID="1" presetClass="entr" presetSubtype="0"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par>
                          <p:cTn id="65" fill="hold">
                            <p:stCondLst>
                              <p:cond delay="46420"/>
                            </p:stCondLst>
                            <p:childTnLst>
                              <p:par>
                                <p:cTn id="66" presetID="1" presetClass="exit" presetSubtype="0" fill="hold" grpId="1" nodeType="afterEffect">
                                  <p:stCondLst>
                                    <p:cond delay="1000"/>
                                  </p:stCondLst>
                                  <p:childTnLst>
                                    <p:set>
                                      <p:cBhvr>
                                        <p:cTn id="67" dur="1" fill="hold">
                                          <p:stCondLst>
                                            <p:cond delay="0"/>
                                          </p:stCondLst>
                                        </p:cTn>
                                        <p:tgtEl>
                                          <p:spTgt spid="37"/>
                                        </p:tgtEl>
                                        <p:attrNameLst>
                                          <p:attrName>style.visibility</p:attrName>
                                        </p:attrNameLst>
                                      </p:cBhvr>
                                      <p:to>
                                        <p:strVal val="hidden"/>
                                      </p:to>
                                    </p:set>
                                  </p:childTnLst>
                                </p:cTn>
                              </p:par>
                            </p:childTnLst>
                          </p:cTn>
                        </p:par>
                        <p:par>
                          <p:cTn id="68" fill="hold">
                            <p:stCondLst>
                              <p:cond delay="47420"/>
                            </p:stCondLst>
                            <p:childTnLst>
                              <p:par>
                                <p:cTn id="69" presetID="1"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par>
                          <p:cTn id="71" fill="hold">
                            <p:stCondLst>
                              <p:cond delay="47420"/>
                            </p:stCondLst>
                            <p:childTnLst>
                              <p:par>
                                <p:cTn id="72" presetID="1" presetClass="exit" presetSubtype="0" fill="hold" grpId="1" nodeType="afterEffect">
                                  <p:stCondLst>
                                    <p:cond delay="1000"/>
                                  </p:stCondLst>
                                  <p:childTnLst>
                                    <p:set>
                                      <p:cBhvr>
                                        <p:cTn id="73" dur="1" fill="hold">
                                          <p:stCondLst>
                                            <p:cond delay="0"/>
                                          </p:stCondLst>
                                        </p:cTn>
                                        <p:tgtEl>
                                          <p:spTgt spid="38"/>
                                        </p:tgtEl>
                                        <p:attrNameLst>
                                          <p:attrName>style.visibility</p:attrName>
                                        </p:attrNameLst>
                                      </p:cBhvr>
                                      <p:to>
                                        <p:strVal val="hidden"/>
                                      </p:to>
                                    </p:set>
                                  </p:childTnLst>
                                </p:cTn>
                              </p:par>
                            </p:childTnLst>
                          </p:cTn>
                        </p:par>
                        <p:par>
                          <p:cTn id="74" fill="hold">
                            <p:stCondLst>
                              <p:cond delay="48420"/>
                            </p:stCondLst>
                            <p:childTnLst>
                              <p:par>
                                <p:cTn id="75" presetID="1" presetClass="entr" presetSubtype="0" fill="hold" grpId="0" nodeType="after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par>
                          <p:cTn id="77" fill="hold">
                            <p:stCondLst>
                              <p:cond delay="48420"/>
                            </p:stCondLst>
                            <p:childTnLst>
                              <p:par>
                                <p:cTn id="78" presetID="1" presetClass="exit" presetSubtype="0" fill="hold" grpId="1" nodeType="afterEffect">
                                  <p:stCondLst>
                                    <p:cond delay="1000"/>
                                  </p:stCondLst>
                                  <p:childTnLst>
                                    <p:set>
                                      <p:cBhvr>
                                        <p:cTn id="79" dur="1" fill="hold">
                                          <p:stCondLst>
                                            <p:cond delay="0"/>
                                          </p:stCondLst>
                                        </p:cTn>
                                        <p:tgtEl>
                                          <p:spTgt spid="39"/>
                                        </p:tgtEl>
                                        <p:attrNameLst>
                                          <p:attrName>style.visibility</p:attrName>
                                        </p:attrNameLst>
                                      </p:cBhvr>
                                      <p:to>
                                        <p:strVal val="hidden"/>
                                      </p:to>
                                    </p:set>
                                  </p:childTnLst>
                                </p:cTn>
                              </p:par>
                            </p:childTnLst>
                          </p:cTn>
                        </p:par>
                        <p:par>
                          <p:cTn id="80" fill="hold">
                            <p:stCondLst>
                              <p:cond delay="49420"/>
                            </p:stCondLst>
                            <p:childTnLst>
                              <p:par>
                                <p:cTn id="81" presetID="1" presetClass="entr" presetSubtype="0"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par>
                          <p:cTn id="83" fill="hold">
                            <p:stCondLst>
                              <p:cond delay="49420"/>
                            </p:stCondLst>
                            <p:childTnLst>
                              <p:par>
                                <p:cTn id="84" presetID="1" presetClass="exit" presetSubtype="0" fill="hold" grpId="1" nodeType="afterEffect">
                                  <p:stCondLst>
                                    <p:cond delay="1000"/>
                                  </p:stCondLst>
                                  <p:childTnLst>
                                    <p:set>
                                      <p:cBhvr>
                                        <p:cTn id="85" dur="1" fill="hold">
                                          <p:stCondLst>
                                            <p:cond delay="0"/>
                                          </p:stCondLst>
                                        </p:cTn>
                                        <p:tgtEl>
                                          <p:spTgt spid="40"/>
                                        </p:tgtEl>
                                        <p:attrNameLst>
                                          <p:attrName>style.visibility</p:attrName>
                                        </p:attrNameLst>
                                      </p:cBhvr>
                                      <p:to>
                                        <p:strVal val="hidden"/>
                                      </p:to>
                                    </p:set>
                                  </p:childTnLst>
                                </p:cTn>
                              </p:par>
                            </p:childTnLst>
                          </p:cTn>
                        </p:par>
                        <p:par>
                          <p:cTn id="86" fill="hold">
                            <p:stCondLst>
                              <p:cond delay="50420"/>
                            </p:stCondLst>
                            <p:childTnLst>
                              <p:par>
                                <p:cTn id="87" presetID="1" presetClass="entr" presetSubtype="0" fill="hold" grpId="0" nodeType="after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par>
                          <p:cTn id="89" fill="hold">
                            <p:stCondLst>
                              <p:cond delay="50420"/>
                            </p:stCondLst>
                            <p:childTnLst>
                              <p:par>
                                <p:cTn id="90" presetID="1" presetClass="exit" presetSubtype="0" fill="hold" grpId="1" nodeType="afterEffect">
                                  <p:stCondLst>
                                    <p:cond delay="1000"/>
                                  </p:stCondLst>
                                  <p:childTnLst>
                                    <p:set>
                                      <p:cBhvr>
                                        <p:cTn id="91" dur="1" fill="hold">
                                          <p:stCondLst>
                                            <p:cond delay="0"/>
                                          </p:stCondLst>
                                        </p:cTn>
                                        <p:tgtEl>
                                          <p:spTgt spid="41"/>
                                        </p:tgtEl>
                                        <p:attrNameLst>
                                          <p:attrName>style.visibility</p:attrName>
                                        </p:attrNameLst>
                                      </p:cBhvr>
                                      <p:to>
                                        <p:strVal val="hidden"/>
                                      </p:to>
                                    </p:set>
                                  </p:childTnLst>
                                </p:cTn>
                              </p:par>
                            </p:childTnLst>
                          </p:cTn>
                        </p:par>
                        <p:par>
                          <p:cTn id="92" fill="hold">
                            <p:stCondLst>
                              <p:cond delay="51420"/>
                            </p:stCondLst>
                            <p:childTnLst>
                              <p:par>
                                <p:cTn id="93" presetID="1" presetClass="entr" presetSubtype="0" fill="hold" grpId="0" nodeType="after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par>
                          <p:cTn id="95" fill="hold">
                            <p:stCondLst>
                              <p:cond delay="51420"/>
                            </p:stCondLst>
                            <p:childTnLst>
                              <p:par>
                                <p:cTn id="96" presetID="1" presetClass="exit" presetSubtype="0" fill="hold" grpId="1" nodeType="afterEffect">
                                  <p:stCondLst>
                                    <p:cond delay="1000"/>
                                  </p:stCondLst>
                                  <p:childTnLst>
                                    <p:set>
                                      <p:cBhvr>
                                        <p:cTn id="97" dur="1" fill="hold">
                                          <p:stCondLst>
                                            <p:cond delay="0"/>
                                          </p:stCondLst>
                                        </p:cTn>
                                        <p:tgtEl>
                                          <p:spTgt spid="42"/>
                                        </p:tgtEl>
                                        <p:attrNameLst>
                                          <p:attrName>style.visibility</p:attrName>
                                        </p:attrNameLst>
                                      </p:cBhvr>
                                      <p:to>
                                        <p:strVal val="hidden"/>
                                      </p:to>
                                    </p:set>
                                  </p:childTnLst>
                                </p:cTn>
                              </p:par>
                            </p:childTnLst>
                          </p:cTn>
                        </p:par>
                        <p:par>
                          <p:cTn id="98" fill="hold">
                            <p:stCondLst>
                              <p:cond delay="52420"/>
                            </p:stCondLst>
                            <p:childTnLst>
                              <p:par>
                                <p:cTn id="99" presetID="1" presetClass="entr" presetSubtype="0"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childTnLst>
                          </p:cTn>
                        </p:par>
                        <p:par>
                          <p:cTn id="101" fill="hold">
                            <p:stCondLst>
                              <p:cond delay="52420"/>
                            </p:stCondLst>
                            <p:childTnLst>
                              <p:par>
                                <p:cTn id="102" presetID="1" presetClass="exit" presetSubtype="0" fill="hold" grpId="1" nodeType="afterEffect">
                                  <p:stCondLst>
                                    <p:cond delay="1000"/>
                                  </p:stCondLst>
                                  <p:childTnLst>
                                    <p:set>
                                      <p:cBhvr>
                                        <p:cTn id="103" dur="1" fill="hold">
                                          <p:stCondLst>
                                            <p:cond delay="0"/>
                                          </p:stCondLst>
                                        </p:cTn>
                                        <p:tgtEl>
                                          <p:spTgt spid="43"/>
                                        </p:tgtEl>
                                        <p:attrNameLst>
                                          <p:attrName>style.visibility</p:attrName>
                                        </p:attrNameLst>
                                      </p:cBhvr>
                                      <p:to>
                                        <p:strVal val="hidden"/>
                                      </p:to>
                                    </p:set>
                                  </p:childTnLst>
                                </p:cTn>
                              </p:par>
                            </p:childTnLst>
                          </p:cTn>
                        </p:par>
                        <p:par>
                          <p:cTn id="104" fill="hold">
                            <p:stCondLst>
                              <p:cond delay="53420"/>
                            </p:stCondLst>
                            <p:childTnLst>
                              <p:par>
                                <p:cTn id="105" presetID="1" presetClass="entr" presetSubtype="0" fill="hold" grpId="0" nodeType="after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par>
                          <p:cTn id="107" fill="hold">
                            <p:stCondLst>
                              <p:cond delay="53420"/>
                            </p:stCondLst>
                            <p:childTnLst>
                              <p:par>
                                <p:cTn id="108" presetID="1" presetClass="exit" presetSubtype="0" fill="hold" grpId="1" nodeType="afterEffect">
                                  <p:stCondLst>
                                    <p:cond delay="1000"/>
                                  </p:stCondLst>
                                  <p:childTnLst>
                                    <p:set>
                                      <p:cBhvr>
                                        <p:cTn id="109" dur="1" fill="hold">
                                          <p:stCondLst>
                                            <p:cond delay="0"/>
                                          </p:stCondLst>
                                        </p:cTn>
                                        <p:tgtEl>
                                          <p:spTgt spid="44"/>
                                        </p:tgtEl>
                                        <p:attrNameLst>
                                          <p:attrName>style.visibility</p:attrName>
                                        </p:attrNameLst>
                                      </p:cBhvr>
                                      <p:to>
                                        <p:strVal val="hidden"/>
                                      </p:to>
                                    </p:set>
                                  </p:childTnLst>
                                </p:cTn>
                              </p:par>
                            </p:childTnLst>
                          </p:cTn>
                        </p:par>
                        <p:par>
                          <p:cTn id="110" fill="hold">
                            <p:stCondLst>
                              <p:cond delay="54420"/>
                            </p:stCondLst>
                            <p:childTnLst>
                              <p:par>
                                <p:cTn id="111" presetID="1" presetClass="entr" presetSubtype="0" fill="hold" grpId="0" nodeType="after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childTnLst>
                          </p:cTn>
                        </p:par>
                        <p:par>
                          <p:cTn id="113" fill="hold">
                            <p:stCondLst>
                              <p:cond delay="54420"/>
                            </p:stCondLst>
                            <p:childTnLst>
                              <p:par>
                                <p:cTn id="114" presetID="1" presetClass="exit" presetSubtype="0" fill="hold" grpId="1" nodeType="afterEffect">
                                  <p:stCondLst>
                                    <p:cond delay="1000"/>
                                  </p:stCondLst>
                                  <p:childTnLst>
                                    <p:set>
                                      <p:cBhvr>
                                        <p:cTn id="115" dur="1" fill="hold">
                                          <p:stCondLst>
                                            <p:cond delay="0"/>
                                          </p:stCondLst>
                                        </p:cTn>
                                        <p:tgtEl>
                                          <p:spTgt spid="45"/>
                                        </p:tgtEl>
                                        <p:attrNameLst>
                                          <p:attrName>style.visibility</p:attrName>
                                        </p:attrNameLst>
                                      </p:cBhvr>
                                      <p:to>
                                        <p:strVal val="hidden"/>
                                      </p:to>
                                    </p:set>
                                  </p:childTnLst>
                                </p:cTn>
                              </p:par>
                            </p:childTnLst>
                          </p:cTn>
                        </p:par>
                        <p:par>
                          <p:cTn id="116" fill="hold">
                            <p:stCondLst>
                              <p:cond delay="55420"/>
                            </p:stCondLst>
                            <p:childTnLst>
                              <p:par>
                                <p:cTn id="117" presetID="1" presetClass="entr" presetSubtype="0" fill="hold" grpId="0" nodeType="after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par>
                          <p:cTn id="119" fill="hold">
                            <p:stCondLst>
                              <p:cond delay="55420"/>
                            </p:stCondLst>
                            <p:childTnLst>
                              <p:par>
                                <p:cTn id="120" presetID="1" presetClass="exit" presetSubtype="0" fill="hold" grpId="1" nodeType="afterEffect">
                                  <p:stCondLst>
                                    <p:cond delay="1000"/>
                                  </p:stCondLst>
                                  <p:childTnLst>
                                    <p:set>
                                      <p:cBhvr>
                                        <p:cTn id="121" dur="1" fill="hold">
                                          <p:stCondLst>
                                            <p:cond delay="0"/>
                                          </p:stCondLst>
                                        </p:cTn>
                                        <p:tgtEl>
                                          <p:spTgt spid="46"/>
                                        </p:tgtEl>
                                        <p:attrNameLst>
                                          <p:attrName>style.visibility</p:attrName>
                                        </p:attrNameLst>
                                      </p:cBhvr>
                                      <p:to>
                                        <p:strVal val="hidden"/>
                                      </p:to>
                                    </p:set>
                                  </p:childTnLst>
                                </p:cTn>
                              </p:par>
                            </p:childTnLst>
                          </p:cTn>
                        </p:par>
                        <p:par>
                          <p:cTn id="122" fill="hold">
                            <p:stCondLst>
                              <p:cond delay="56420"/>
                            </p:stCondLst>
                            <p:childTnLst>
                              <p:par>
                                <p:cTn id="123" presetID="1" presetClass="entr" presetSubtype="0" fill="hold" grpId="0" nodeType="after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childTnLst>
                          </p:cTn>
                        </p:par>
                        <p:par>
                          <p:cTn id="125" fill="hold">
                            <p:stCondLst>
                              <p:cond delay="56420"/>
                            </p:stCondLst>
                            <p:childTnLst>
                              <p:par>
                                <p:cTn id="126" presetID="1" presetClass="exit" presetSubtype="0" fill="hold" grpId="1" nodeType="afterEffect">
                                  <p:stCondLst>
                                    <p:cond delay="1000"/>
                                  </p:stCondLst>
                                  <p:childTnLst>
                                    <p:set>
                                      <p:cBhvr>
                                        <p:cTn id="127" dur="1" fill="hold">
                                          <p:stCondLst>
                                            <p:cond delay="0"/>
                                          </p:stCondLst>
                                        </p:cTn>
                                        <p:tgtEl>
                                          <p:spTgt spid="47"/>
                                        </p:tgtEl>
                                        <p:attrNameLst>
                                          <p:attrName>style.visibility</p:attrName>
                                        </p:attrNameLst>
                                      </p:cBhvr>
                                      <p:to>
                                        <p:strVal val="hidden"/>
                                      </p:to>
                                    </p:set>
                                  </p:childTnLst>
                                </p:cTn>
                              </p:par>
                            </p:childTnLst>
                          </p:cTn>
                        </p:par>
                        <p:par>
                          <p:cTn id="128" fill="hold">
                            <p:stCondLst>
                              <p:cond delay="57420"/>
                            </p:stCondLst>
                            <p:childTnLst>
                              <p:par>
                                <p:cTn id="129" presetID="1" presetClass="entr" presetSubtype="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par>
                          <p:cTn id="131" fill="hold">
                            <p:stCondLst>
                              <p:cond delay="57420"/>
                            </p:stCondLst>
                            <p:childTnLst>
                              <p:par>
                                <p:cTn id="132" presetID="1" presetClass="exit" presetSubtype="0" fill="hold" grpId="1" nodeType="afterEffect">
                                  <p:stCondLst>
                                    <p:cond delay="1000"/>
                                  </p:stCondLst>
                                  <p:childTnLst>
                                    <p:set>
                                      <p:cBhvr>
                                        <p:cTn id="133" dur="1" fill="hold">
                                          <p:stCondLst>
                                            <p:cond delay="0"/>
                                          </p:stCondLst>
                                        </p:cTn>
                                        <p:tgtEl>
                                          <p:spTgt spid="48"/>
                                        </p:tgtEl>
                                        <p:attrNameLst>
                                          <p:attrName>style.visibility</p:attrName>
                                        </p:attrNameLst>
                                      </p:cBhvr>
                                      <p:to>
                                        <p:strVal val="hidden"/>
                                      </p:to>
                                    </p:set>
                                  </p:childTnLst>
                                </p:cTn>
                              </p:par>
                            </p:childTnLst>
                          </p:cTn>
                        </p:par>
                        <p:par>
                          <p:cTn id="134" fill="hold">
                            <p:stCondLst>
                              <p:cond delay="58420"/>
                            </p:stCondLst>
                            <p:childTnLst>
                              <p:par>
                                <p:cTn id="135" presetID="1" presetClass="entr" presetSubtype="0" fill="hold" grpId="0" nodeType="afterEffect">
                                  <p:stCondLst>
                                    <p:cond delay="0"/>
                                  </p:stCondLst>
                                  <p:childTnLst>
                                    <p:set>
                                      <p:cBhvr>
                                        <p:cTn id="136" dur="1" fill="hold">
                                          <p:stCondLst>
                                            <p:cond delay="0"/>
                                          </p:stCondLst>
                                        </p:cTn>
                                        <p:tgtEl>
                                          <p:spTgt spid="49"/>
                                        </p:tgtEl>
                                        <p:attrNameLst>
                                          <p:attrName>style.visibility</p:attrName>
                                        </p:attrNameLst>
                                      </p:cBhvr>
                                      <p:to>
                                        <p:strVal val="visible"/>
                                      </p:to>
                                    </p:set>
                                  </p:childTnLst>
                                </p:cTn>
                              </p:par>
                            </p:childTnLst>
                          </p:cTn>
                        </p:par>
                        <p:par>
                          <p:cTn id="137" fill="hold">
                            <p:stCondLst>
                              <p:cond delay="58420"/>
                            </p:stCondLst>
                            <p:childTnLst>
                              <p:par>
                                <p:cTn id="138" presetID="1" presetClass="exit" presetSubtype="0" fill="hold" grpId="1" nodeType="afterEffect">
                                  <p:stCondLst>
                                    <p:cond delay="1000"/>
                                  </p:stCondLst>
                                  <p:childTnLst>
                                    <p:set>
                                      <p:cBhvr>
                                        <p:cTn id="139" dur="1" fill="hold">
                                          <p:stCondLst>
                                            <p:cond delay="0"/>
                                          </p:stCondLst>
                                        </p:cTn>
                                        <p:tgtEl>
                                          <p:spTgt spid="49"/>
                                        </p:tgtEl>
                                        <p:attrNameLst>
                                          <p:attrName>style.visibility</p:attrName>
                                        </p:attrNameLst>
                                      </p:cBhvr>
                                      <p:to>
                                        <p:strVal val="hidden"/>
                                      </p:to>
                                    </p:set>
                                  </p:childTnLst>
                                </p:cTn>
                              </p:par>
                            </p:childTnLst>
                          </p:cTn>
                        </p:par>
                        <p:par>
                          <p:cTn id="140" fill="hold">
                            <p:stCondLst>
                              <p:cond delay="59420"/>
                            </p:stCondLst>
                            <p:childTnLst>
                              <p:par>
                                <p:cTn id="141" presetID="1" presetClass="entr" presetSubtype="0" fill="hold" grpId="0" nodeType="afterEffect">
                                  <p:stCondLst>
                                    <p:cond delay="0"/>
                                  </p:stCondLst>
                                  <p:childTnLst>
                                    <p:set>
                                      <p:cBhvr>
                                        <p:cTn id="142" dur="1" fill="hold">
                                          <p:stCondLst>
                                            <p:cond delay="0"/>
                                          </p:stCondLst>
                                        </p:cTn>
                                        <p:tgtEl>
                                          <p:spTgt spid="50"/>
                                        </p:tgtEl>
                                        <p:attrNameLst>
                                          <p:attrName>style.visibility</p:attrName>
                                        </p:attrNameLst>
                                      </p:cBhvr>
                                      <p:to>
                                        <p:strVal val="visible"/>
                                      </p:to>
                                    </p:set>
                                  </p:childTnLst>
                                </p:cTn>
                              </p:par>
                            </p:childTnLst>
                          </p:cTn>
                        </p:par>
                        <p:par>
                          <p:cTn id="143" fill="hold">
                            <p:stCondLst>
                              <p:cond delay="59420"/>
                            </p:stCondLst>
                            <p:childTnLst>
                              <p:par>
                                <p:cTn id="144" presetID="1" presetClass="exit" presetSubtype="0" fill="hold" grpId="1" nodeType="afterEffect">
                                  <p:stCondLst>
                                    <p:cond delay="1000"/>
                                  </p:stCondLst>
                                  <p:childTnLst>
                                    <p:set>
                                      <p:cBhvr>
                                        <p:cTn id="145" dur="1" fill="hold">
                                          <p:stCondLst>
                                            <p:cond delay="0"/>
                                          </p:stCondLst>
                                        </p:cTn>
                                        <p:tgtEl>
                                          <p:spTgt spid="50"/>
                                        </p:tgtEl>
                                        <p:attrNameLst>
                                          <p:attrName>style.visibility</p:attrName>
                                        </p:attrNameLst>
                                      </p:cBhvr>
                                      <p:to>
                                        <p:strVal val="hidden"/>
                                      </p:to>
                                    </p:set>
                                  </p:childTnLst>
                                </p:cTn>
                              </p:par>
                            </p:childTnLst>
                          </p:cTn>
                        </p:par>
                        <p:par>
                          <p:cTn id="146" fill="hold">
                            <p:stCondLst>
                              <p:cond delay="60420"/>
                            </p:stCondLst>
                            <p:childTnLst>
                              <p:par>
                                <p:cTn id="147" presetID="1" presetClass="entr" presetSubtype="0" fill="hold" grpId="0" nodeType="afterEffect">
                                  <p:stCondLst>
                                    <p:cond delay="0"/>
                                  </p:stCondLst>
                                  <p:childTnLst>
                                    <p:set>
                                      <p:cBhvr>
                                        <p:cTn id="148" dur="1" fill="hold">
                                          <p:stCondLst>
                                            <p:cond delay="0"/>
                                          </p:stCondLst>
                                        </p:cTn>
                                        <p:tgtEl>
                                          <p:spTgt spid="51"/>
                                        </p:tgtEl>
                                        <p:attrNameLst>
                                          <p:attrName>style.visibility</p:attrName>
                                        </p:attrNameLst>
                                      </p:cBhvr>
                                      <p:to>
                                        <p:strVal val="visible"/>
                                      </p:to>
                                    </p:set>
                                  </p:childTnLst>
                                </p:cTn>
                              </p:par>
                            </p:childTnLst>
                          </p:cTn>
                        </p:par>
                        <p:par>
                          <p:cTn id="149" fill="hold">
                            <p:stCondLst>
                              <p:cond delay="60420"/>
                            </p:stCondLst>
                            <p:childTnLst>
                              <p:par>
                                <p:cTn id="150" presetID="1" presetClass="exit" presetSubtype="0" fill="hold" grpId="1" nodeType="afterEffect">
                                  <p:stCondLst>
                                    <p:cond delay="1000"/>
                                  </p:stCondLst>
                                  <p:childTnLst>
                                    <p:set>
                                      <p:cBhvr>
                                        <p:cTn id="151" dur="1" fill="hold">
                                          <p:stCondLst>
                                            <p:cond delay="0"/>
                                          </p:stCondLst>
                                        </p:cTn>
                                        <p:tgtEl>
                                          <p:spTgt spid="51"/>
                                        </p:tgtEl>
                                        <p:attrNameLst>
                                          <p:attrName>style.visibility</p:attrName>
                                        </p:attrNameLst>
                                      </p:cBhvr>
                                      <p:to>
                                        <p:strVal val="hidden"/>
                                      </p:to>
                                    </p:set>
                                  </p:childTnLst>
                                </p:cTn>
                              </p:par>
                            </p:childTnLst>
                          </p:cTn>
                        </p:par>
                        <p:par>
                          <p:cTn id="152" fill="hold">
                            <p:stCondLst>
                              <p:cond delay="61420"/>
                            </p:stCondLst>
                            <p:childTnLst>
                              <p:par>
                                <p:cTn id="153" presetID="1" presetClass="entr" presetSubtype="0" fill="hold" grpId="0" nodeType="afterEffect">
                                  <p:stCondLst>
                                    <p:cond delay="0"/>
                                  </p:stCondLst>
                                  <p:childTnLst>
                                    <p:set>
                                      <p:cBhvr>
                                        <p:cTn id="154" dur="1" fill="hold">
                                          <p:stCondLst>
                                            <p:cond delay="0"/>
                                          </p:stCondLst>
                                        </p:cTn>
                                        <p:tgtEl>
                                          <p:spTgt spid="52"/>
                                        </p:tgtEl>
                                        <p:attrNameLst>
                                          <p:attrName>style.visibility</p:attrName>
                                        </p:attrNameLst>
                                      </p:cBhvr>
                                      <p:to>
                                        <p:strVal val="visible"/>
                                      </p:to>
                                    </p:set>
                                  </p:childTnLst>
                                </p:cTn>
                              </p:par>
                            </p:childTnLst>
                          </p:cTn>
                        </p:par>
                        <p:par>
                          <p:cTn id="155" fill="hold">
                            <p:stCondLst>
                              <p:cond delay="61420"/>
                            </p:stCondLst>
                            <p:childTnLst>
                              <p:par>
                                <p:cTn id="156" presetID="1" presetClass="exit" presetSubtype="0" fill="hold" grpId="1" nodeType="afterEffect">
                                  <p:stCondLst>
                                    <p:cond delay="1000"/>
                                  </p:stCondLst>
                                  <p:childTnLst>
                                    <p:set>
                                      <p:cBhvr>
                                        <p:cTn id="157" dur="1" fill="hold">
                                          <p:stCondLst>
                                            <p:cond delay="0"/>
                                          </p:stCondLst>
                                        </p:cTn>
                                        <p:tgtEl>
                                          <p:spTgt spid="52"/>
                                        </p:tgtEl>
                                        <p:attrNameLst>
                                          <p:attrName>style.visibility</p:attrName>
                                        </p:attrNameLst>
                                      </p:cBhvr>
                                      <p:to>
                                        <p:strVal val="hidden"/>
                                      </p:to>
                                    </p:set>
                                  </p:childTnLst>
                                </p:cTn>
                              </p:par>
                            </p:childTnLst>
                          </p:cTn>
                        </p:par>
                        <p:par>
                          <p:cTn id="158" fill="hold">
                            <p:stCondLst>
                              <p:cond delay="62420"/>
                            </p:stCondLst>
                            <p:childTnLst>
                              <p:par>
                                <p:cTn id="159" presetID="1" presetClass="entr" presetSubtype="0" fill="hold" grpId="0" nodeType="afterEffect">
                                  <p:stCondLst>
                                    <p:cond delay="0"/>
                                  </p:stCondLst>
                                  <p:childTnLst>
                                    <p:set>
                                      <p:cBhvr>
                                        <p:cTn id="160" dur="1" fill="hold">
                                          <p:stCondLst>
                                            <p:cond delay="0"/>
                                          </p:stCondLst>
                                        </p:cTn>
                                        <p:tgtEl>
                                          <p:spTgt spid="53"/>
                                        </p:tgtEl>
                                        <p:attrNameLst>
                                          <p:attrName>style.visibility</p:attrName>
                                        </p:attrNameLst>
                                      </p:cBhvr>
                                      <p:to>
                                        <p:strVal val="visible"/>
                                      </p:to>
                                    </p:set>
                                  </p:childTnLst>
                                </p:cTn>
                              </p:par>
                            </p:childTnLst>
                          </p:cTn>
                        </p:par>
                        <p:par>
                          <p:cTn id="161" fill="hold">
                            <p:stCondLst>
                              <p:cond delay="62420"/>
                            </p:stCondLst>
                            <p:childTnLst>
                              <p:par>
                                <p:cTn id="162" presetID="1" presetClass="exit" presetSubtype="0" fill="hold" grpId="1" nodeType="afterEffect">
                                  <p:stCondLst>
                                    <p:cond delay="1000"/>
                                  </p:stCondLst>
                                  <p:childTnLst>
                                    <p:set>
                                      <p:cBhvr>
                                        <p:cTn id="163" dur="1" fill="hold">
                                          <p:stCondLst>
                                            <p:cond delay="0"/>
                                          </p:stCondLst>
                                        </p:cTn>
                                        <p:tgtEl>
                                          <p:spTgt spid="53"/>
                                        </p:tgtEl>
                                        <p:attrNameLst>
                                          <p:attrName>style.visibility</p:attrName>
                                        </p:attrNameLst>
                                      </p:cBhvr>
                                      <p:to>
                                        <p:strVal val="hidden"/>
                                      </p:to>
                                    </p:set>
                                  </p:childTnLst>
                                </p:cTn>
                              </p:par>
                            </p:childTnLst>
                          </p:cTn>
                        </p:par>
                        <p:par>
                          <p:cTn id="164" fill="hold">
                            <p:stCondLst>
                              <p:cond delay="63420"/>
                            </p:stCondLst>
                            <p:childTnLst>
                              <p:par>
                                <p:cTn id="165" presetID="1" presetClass="entr" presetSubtype="0" fill="hold" grpId="0" nodeType="afterEffect">
                                  <p:stCondLst>
                                    <p:cond delay="0"/>
                                  </p:stCondLst>
                                  <p:childTnLst>
                                    <p:set>
                                      <p:cBhvr>
                                        <p:cTn id="166" dur="1" fill="hold">
                                          <p:stCondLst>
                                            <p:cond delay="0"/>
                                          </p:stCondLst>
                                        </p:cTn>
                                        <p:tgtEl>
                                          <p:spTgt spid="54"/>
                                        </p:tgtEl>
                                        <p:attrNameLst>
                                          <p:attrName>style.visibility</p:attrName>
                                        </p:attrNameLst>
                                      </p:cBhvr>
                                      <p:to>
                                        <p:strVal val="visible"/>
                                      </p:to>
                                    </p:set>
                                  </p:childTnLst>
                                </p:cTn>
                              </p:par>
                            </p:childTnLst>
                          </p:cTn>
                        </p:par>
                        <p:par>
                          <p:cTn id="167" fill="hold">
                            <p:stCondLst>
                              <p:cond delay="63420"/>
                            </p:stCondLst>
                            <p:childTnLst>
                              <p:par>
                                <p:cTn id="168" presetID="1" presetClass="exit" presetSubtype="0" fill="hold" grpId="1" nodeType="afterEffect">
                                  <p:stCondLst>
                                    <p:cond delay="1000"/>
                                  </p:stCondLst>
                                  <p:childTnLst>
                                    <p:set>
                                      <p:cBhvr>
                                        <p:cTn id="169" dur="1" fill="hold">
                                          <p:stCondLst>
                                            <p:cond delay="0"/>
                                          </p:stCondLst>
                                        </p:cTn>
                                        <p:tgtEl>
                                          <p:spTgt spid="54"/>
                                        </p:tgtEl>
                                        <p:attrNameLst>
                                          <p:attrName>style.visibility</p:attrName>
                                        </p:attrNameLst>
                                      </p:cBhvr>
                                      <p:to>
                                        <p:strVal val="hidden"/>
                                      </p:to>
                                    </p:set>
                                  </p:childTnLst>
                                </p:cTn>
                              </p:par>
                            </p:childTnLst>
                          </p:cTn>
                        </p:par>
                        <p:par>
                          <p:cTn id="170" fill="hold">
                            <p:stCondLst>
                              <p:cond delay="64420"/>
                            </p:stCondLst>
                            <p:childTnLst>
                              <p:par>
                                <p:cTn id="171" presetID="1" presetClass="entr" presetSubtype="0" fill="hold" grpId="0" nodeType="afterEffect">
                                  <p:stCondLst>
                                    <p:cond delay="0"/>
                                  </p:stCondLst>
                                  <p:childTnLst>
                                    <p:set>
                                      <p:cBhvr>
                                        <p:cTn id="172" dur="1" fill="hold">
                                          <p:stCondLst>
                                            <p:cond delay="0"/>
                                          </p:stCondLst>
                                        </p:cTn>
                                        <p:tgtEl>
                                          <p:spTgt spid="55"/>
                                        </p:tgtEl>
                                        <p:attrNameLst>
                                          <p:attrName>style.visibility</p:attrName>
                                        </p:attrNameLst>
                                      </p:cBhvr>
                                      <p:to>
                                        <p:strVal val="visible"/>
                                      </p:to>
                                    </p:set>
                                  </p:childTnLst>
                                </p:cTn>
                              </p:par>
                            </p:childTnLst>
                          </p:cTn>
                        </p:par>
                        <p:par>
                          <p:cTn id="173" fill="hold">
                            <p:stCondLst>
                              <p:cond delay="64420"/>
                            </p:stCondLst>
                            <p:childTnLst>
                              <p:par>
                                <p:cTn id="174" presetID="1" presetClass="exit" presetSubtype="0" fill="hold" grpId="1" nodeType="afterEffect">
                                  <p:stCondLst>
                                    <p:cond delay="1000"/>
                                  </p:stCondLst>
                                  <p:childTnLst>
                                    <p:set>
                                      <p:cBhvr>
                                        <p:cTn id="175" dur="1" fill="hold">
                                          <p:stCondLst>
                                            <p:cond delay="0"/>
                                          </p:stCondLst>
                                        </p:cTn>
                                        <p:tgtEl>
                                          <p:spTgt spid="55"/>
                                        </p:tgtEl>
                                        <p:attrNameLst>
                                          <p:attrName>style.visibility</p:attrName>
                                        </p:attrNameLst>
                                      </p:cBhvr>
                                      <p:to>
                                        <p:strVal val="hidden"/>
                                      </p:to>
                                    </p:set>
                                  </p:childTnLst>
                                </p:cTn>
                              </p:par>
                            </p:childTnLst>
                          </p:cTn>
                        </p:par>
                        <p:par>
                          <p:cTn id="176" fill="hold">
                            <p:stCondLst>
                              <p:cond delay="65420"/>
                            </p:stCondLst>
                            <p:childTnLst>
                              <p:par>
                                <p:cTn id="177" presetID="1" presetClass="entr" presetSubtype="0" fill="hold" grpId="0" nodeType="afterEffect">
                                  <p:stCondLst>
                                    <p:cond delay="0"/>
                                  </p:stCondLst>
                                  <p:childTnLst>
                                    <p:set>
                                      <p:cBhvr>
                                        <p:cTn id="178" dur="1" fill="hold">
                                          <p:stCondLst>
                                            <p:cond delay="0"/>
                                          </p:stCondLst>
                                        </p:cTn>
                                        <p:tgtEl>
                                          <p:spTgt spid="56"/>
                                        </p:tgtEl>
                                        <p:attrNameLst>
                                          <p:attrName>style.visibility</p:attrName>
                                        </p:attrNameLst>
                                      </p:cBhvr>
                                      <p:to>
                                        <p:strVal val="visible"/>
                                      </p:to>
                                    </p:set>
                                  </p:childTnLst>
                                </p:cTn>
                              </p:par>
                            </p:childTnLst>
                          </p:cTn>
                        </p:par>
                        <p:par>
                          <p:cTn id="179" fill="hold">
                            <p:stCondLst>
                              <p:cond delay="65420"/>
                            </p:stCondLst>
                            <p:childTnLst>
                              <p:par>
                                <p:cTn id="180" presetID="1" presetClass="exit" presetSubtype="0" fill="hold" grpId="1" nodeType="afterEffect">
                                  <p:stCondLst>
                                    <p:cond delay="1000"/>
                                  </p:stCondLst>
                                  <p:childTnLst>
                                    <p:set>
                                      <p:cBhvr>
                                        <p:cTn id="181" dur="1" fill="hold">
                                          <p:stCondLst>
                                            <p:cond delay="0"/>
                                          </p:stCondLst>
                                        </p:cTn>
                                        <p:tgtEl>
                                          <p:spTgt spid="56"/>
                                        </p:tgtEl>
                                        <p:attrNameLst>
                                          <p:attrName>style.visibility</p:attrName>
                                        </p:attrNameLst>
                                      </p:cBhvr>
                                      <p:to>
                                        <p:strVal val="hidden"/>
                                      </p:to>
                                    </p:set>
                                  </p:childTnLst>
                                </p:cTn>
                              </p:par>
                            </p:childTnLst>
                          </p:cTn>
                        </p:par>
                        <p:par>
                          <p:cTn id="182" fill="hold">
                            <p:stCondLst>
                              <p:cond delay="66420"/>
                            </p:stCondLst>
                            <p:childTnLst>
                              <p:par>
                                <p:cTn id="183" presetID="1" presetClass="entr" presetSubtype="0" fill="hold" grpId="0" nodeType="afterEffect">
                                  <p:stCondLst>
                                    <p:cond delay="0"/>
                                  </p:stCondLst>
                                  <p:childTnLst>
                                    <p:set>
                                      <p:cBhvr>
                                        <p:cTn id="184" dur="1" fill="hold">
                                          <p:stCondLst>
                                            <p:cond delay="0"/>
                                          </p:stCondLst>
                                        </p:cTn>
                                        <p:tgtEl>
                                          <p:spTgt spid="57"/>
                                        </p:tgtEl>
                                        <p:attrNameLst>
                                          <p:attrName>style.visibility</p:attrName>
                                        </p:attrNameLst>
                                      </p:cBhvr>
                                      <p:to>
                                        <p:strVal val="visible"/>
                                      </p:to>
                                    </p:set>
                                  </p:childTnLst>
                                </p:cTn>
                              </p:par>
                            </p:childTnLst>
                          </p:cTn>
                        </p:par>
                        <p:par>
                          <p:cTn id="185" fill="hold">
                            <p:stCondLst>
                              <p:cond delay="66420"/>
                            </p:stCondLst>
                            <p:childTnLst>
                              <p:par>
                                <p:cTn id="186" presetID="1" presetClass="exit" presetSubtype="0" fill="hold" grpId="1" nodeType="afterEffect">
                                  <p:stCondLst>
                                    <p:cond delay="1000"/>
                                  </p:stCondLst>
                                  <p:childTnLst>
                                    <p:set>
                                      <p:cBhvr>
                                        <p:cTn id="187" dur="1" fill="hold">
                                          <p:stCondLst>
                                            <p:cond delay="0"/>
                                          </p:stCondLst>
                                        </p:cTn>
                                        <p:tgtEl>
                                          <p:spTgt spid="57"/>
                                        </p:tgtEl>
                                        <p:attrNameLst>
                                          <p:attrName>style.visibility</p:attrName>
                                        </p:attrNameLst>
                                      </p:cBhvr>
                                      <p:to>
                                        <p:strVal val="hidden"/>
                                      </p:to>
                                    </p:set>
                                  </p:childTnLst>
                                </p:cTn>
                              </p:par>
                            </p:childTnLst>
                          </p:cTn>
                        </p:par>
                        <p:par>
                          <p:cTn id="188" fill="hold">
                            <p:stCondLst>
                              <p:cond delay="67420"/>
                            </p:stCondLst>
                            <p:childTnLst>
                              <p:par>
                                <p:cTn id="189" presetID="1" presetClass="entr" presetSubtype="0" fill="hold" grpId="0" nodeType="afterEffect">
                                  <p:stCondLst>
                                    <p:cond delay="0"/>
                                  </p:stCondLst>
                                  <p:childTnLst>
                                    <p:set>
                                      <p:cBhvr>
                                        <p:cTn id="190" dur="1" fill="hold">
                                          <p:stCondLst>
                                            <p:cond delay="0"/>
                                          </p:stCondLst>
                                        </p:cTn>
                                        <p:tgtEl>
                                          <p:spTgt spid="58"/>
                                        </p:tgtEl>
                                        <p:attrNameLst>
                                          <p:attrName>style.visibility</p:attrName>
                                        </p:attrNameLst>
                                      </p:cBhvr>
                                      <p:to>
                                        <p:strVal val="visible"/>
                                      </p:to>
                                    </p:set>
                                  </p:childTnLst>
                                </p:cTn>
                              </p:par>
                            </p:childTnLst>
                          </p:cTn>
                        </p:par>
                        <p:par>
                          <p:cTn id="191" fill="hold">
                            <p:stCondLst>
                              <p:cond delay="67420"/>
                            </p:stCondLst>
                            <p:childTnLst>
                              <p:par>
                                <p:cTn id="192" presetID="1" presetClass="exit" presetSubtype="0" fill="hold" grpId="1" nodeType="afterEffect">
                                  <p:stCondLst>
                                    <p:cond delay="1000"/>
                                  </p:stCondLst>
                                  <p:childTnLst>
                                    <p:set>
                                      <p:cBhvr>
                                        <p:cTn id="193" dur="1" fill="hold">
                                          <p:stCondLst>
                                            <p:cond delay="0"/>
                                          </p:stCondLst>
                                        </p:cTn>
                                        <p:tgtEl>
                                          <p:spTgt spid="58"/>
                                        </p:tgtEl>
                                        <p:attrNameLst>
                                          <p:attrName>style.visibility</p:attrName>
                                        </p:attrNameLst>
                                      </p:cBhvr>
                                      <p:to>
                                        <p:strVal val="hidden"/>
                                      </p:to>
                                    </p:set>
                                  </p:childTnLst>
                                </p:cTn>
                              </p:par>
                            </p:childTnLst>
                          </p:cTn>
                        </p:par>
                        <p:par>
                          <p:cTn id="194" fill="hold">
                            <p:stCondLst>
                              <p:cond delay="68420"/>
                            </p:stCondLst>
                            <p:childTnLst>
                              <p:par>
                                <p:cTn id="195" presetID="1" presetClass="entr" presetSubtype="0" fill="hold" grpId="0" nodeType="afterEffect">
                                  <p:stCondLst>
                                    <p:cond delay="0"/>
                                  </p:stCondLst>
                                  <p:childTnLst>
                                    <p:set>
                                      <p:cBhvr>
                                        <p:cTn id="196" dur="1" fill="hold">
                                          <p:stCondLst>
                                            <p:cond delay="0"/>
                                          </p:stCondLst>
                                        </p:cTn>
                                        <p:tgtEl>
                                          <p:spTgt spid="59"/>
                                        </p:tgtEl>
                                        <p:attrNameLst>
                                          <p:attrName>style.visibility</p:attrName>
                                        </p:attrNameLst>
                                      </p:cBhvr>
                                      <p:to>
                                        <p:strVal val="visible"/>
                                      </p:to>
                                    </p:set>
                                  </p:childTnLst>
                                </p:cTn>
                              </p:par>
                            </p:childTnLst>
                          </p:cTn>
                        </p:par>
                        <p:par>
                          <p:cTn id="197" fill="hold">
                            <p:stCondLst>
                              <p:cond delay="68420"/>
                            </p:stCondLst>
                            <p:childTnLst>
                              <p:par>
                                <p:cTn id="198" presetID="1" presetClass="exit" presetSubtype="0" fill="hold" grpId="1" nodeType="afterEffect">
                                  <p:stCondLst>
                                    <p:cond delay="1000"/>
                                  </p:stCondLst>
                                  <p:childTnLst>
                                    <p:set>
                                      <p:cBhvr>
                                        <p:cTn id="199" dur="1" fill="hold">
                                          <p:stCondLst>
                                            <p:cond delay="0"/>
                                          </p:stCondLst>
                                        </p:cTn>
                                        <p:tgtEl>
                                          <p:spTgt spid="59"/>
                                        </p:tgtEl>
                                        <p:attrNameLst>
                                          <p:attrName>style.visibility</p:attrName>
                                        </p:attrNameLst>
                                      </p:cBhvr>
                                      <p:to>
                                        <p:strVal val="hidden"/>
                                      </p:to>
                                    </p:set>
                                  </p:childTnLst>
                                </p:cTn>
                              </p:par>
                            </p:childTnLst>
                          </p:cTn>
                        </p:par>
                        <p:par>
                          <p:cTn id="200" fill="hold">
                            <p:stCondLst>
                              <p:cond delay="69420"/>
                            </p:stCondLst>
                            <p:childTnLst>
                              <p:par>
                                <p:cTn id="201" presetID="1" presetClass="entr" presetSubtype="0" fill="hold" grpId="0" nodeType="afterEffect">
                                  <p:stCondLst>
                                    <p:cond delay="0"/>
                                  </p:stCondLst>
                                  <p:childTnLst>
                                    <p:set>
                                      <p:cBhvr>
                                        <p:cTn id="202" dur="1" fill="hold">
                                          <p:stCondLst>
                                            <p:cond delay="0"/>
                                          </p:stCondLst>
                                        </p:cTn>
                                        <p:tgtEl>
                                          <p:spTgt spid="60"/>
                                        </p:tgtEl>
                                        <p:attrNameLst>
                                          <p:attrName>style.visibility</p:attrName>
                                        </p:attrNameLst>
                                      </p:cBhvr>
                                      <p:to>
                                        <p:strVal val="visible"/>
                                      </p:to>
                                    </p:set>
                                  </p:childTnLst>
                                </p:cTn>
                              </p:par>
                            </p:childTnLst>
                          </p:cTn>
                        </p:par>
                        <p:par>
                          <p:cTn id="203" fill="hold">
                            <p:stCondLst>
                              <p:cond delay="69420"/>
                            </p:stCondLst>
                            <p:childTnLst>
                              <p:par>
                                <p:cTn id="204" presetID="1" presetClass="exit" presetSubtype="0" fill="hold" grpId="1" nodeType="afterEffect">
                                  <p:stCondLst>
                                    <p:cond delay="1000"/>
                                  </p:stCondLst>
                                  <p:childTnLst>
                                    <p:set>
                                      <p:cBhvr>
                                        <p:cTn id="205" dur="1" fill="hold">
                                          <p:stCondLst>
                                            <p:cond delay="0"/>
                                          </p:stCondLst>
                                        </p:cTn>
                                        <p:tgtEl>
                                          <p:spTgt spid="60"/>
                                        </p:tgtEl>
                                        <p:attrNameLst>
                                          <p:attrName>style.visibility</p:attrName>
                                        </p:attrNameLst>
                                      </p:cBhvr>
                                      <p:to>
                                        <p:strVal val="hidden"/>
                                      </p:to>
                                    </p:set>
                                  </p:childTnLst>
                                </p:cTn>
                              </p:par>
                            </p:childTnLst>
                          </p:cTn>
                        </p:par>
                        <p:par>
                          <p:cTn id="206" fill="hold">
                            <p:stCondLst>
                              <p:cond delay="70420"/>
                            </p:stCondLst>
                            <p:childTnLst>
                              <p:par>
                                <p:cTn id="207" presetID="1" presetClass="entr" presetSubtype="0" fill="hold" grpId="0" nodeType="afterEffect">
                                  <p:stCondLst>
                                    <p:cond delay="0"/>
                                  </p:stCondLst>
                                  <p:childTnLst>
                                    <p:set>
                                      <p:cBhvr>
                                        <p:cTn id="208" dur="1" fill="hold">
                                          <p:stCondLst>
                                            <p:cond delay="0"/>
                                          </p:stCondLst>
                                        </p:cTn>
                                        <p:tgtEl>
                                          <p:spTgt spid="61"/>
                                        </p:tgtEl>
                                        <p:attrNameLst>
                                          <p:attrName>style.visibility</p:attrName>
                                        </p:attrNameLst>
                                      </p:cBhvr>
                                      <p:to>
                                        <p:strVal val="visible"/>
                                      </p:to>
                                    </p:set>
                                  </p:childTnLst>
                                </p:cTn>
                              </p:par>
                            </p:childTnLst>
                          </p:cTn>
                        </p:par>
                        <p:par>
                          <p:cTn id="209" fill="hold">
                            <p:stCondLst>
                              <p:cond delay="70420"/>
                            </p:stCondLst>
                            <p:childTnLst>
                              <p:par>
                                <p:cTn id="210" presetID="1" presetClass="exit" presetSubtype="0" fill="hold" grpId="1" nodeType="afterEffect">
                                  <p:stCondLst>
                                    <p:cond delay="1000"/>
                                  </p:stCondLst>
                                  <p:childTnLst>
                                    <p:set>
                                      <p:cBhvr>
                                        <p:cTn id="211" dur="1" fill="hold">
                                          <p:stCondLst>
                                            <p:cond delay="0"/>
                                          </p:stCondLst>
                                        </p:cTn>
                                        <p:tgtEl>
                                          <p:spTgt spid="61"/>
                                        </p:tgtEl>
                                        <p:attrNameLst>
                                          <p:attrName>style.visibility</p:attrName>
                                        </p:attrNameLst>
                                      </p:cBhvr>
                                      <p:to>
                                        <p:strVal val="hidden"/>
                                      </p:to>
                                    </p:set>
                                  </p:childTnLst>
                                </p:cTn>
                              </p:par>
                            </p:childTnLst>
                          </p:cTn>
                        </p:par>
                        <p:par>
                          <p:cTn id="212" fill="hold">
                            <p:stCondLst>
                              <p:cond delay="71420"/>
                            </p:stCondLst>
                            <p:childTnLst>
                              <p:par>
                                <p:cTn id="213" presetID="1" presetClass="entr" presetSubtype="0" fill="hold" grpId="0" nodeType="afterEffect">
                                  <p:stCondLst>
                                    <p:cond delay="0"/>
                                  </p:stCondLst>
                                  <p:childTnLst>
                                    <p:set>
                                      <p:cBhvr>
                                        <p:cTn id="214" dur="1" fill="hold">
                                          <p:stCondLst>
                                            <p:cond delay="0"/>
                                          </p:stCondLst>
                                        </p:cTn>
                                        <p:tgtEl>
                                          <p:spTgt spid="62"/>
                                        </p:tgtEl>
                                        <p:attrNameLst>
                                          <p:attrName>style.visibility</p:attrName>
                                        </p:attrNameLst>
                                      </p:cBhvr>
                                      <p:to>
                                        <p:strVal val="visible"/>
                                      </p:to>
                                    </p:set>
                                  </p:childTnLst>
                                </p:cTn>
                              </p:par>
                            </p:childTnLst>
                          </p:cTn>
                        </p:par>
                        <p:par>
                          <p:cTn id="215" fill="hold">
                            <p:stCondLst>
                              <p:cond delay="71420"/>
                            </p:stCondLst>
                            <p:childTnLst>
                              <p:par>
                                <p:cTn id="216" presetID="1" presetClass="exit" presetSubtype="0" fill="hold" grpId="1" nodeType="afterEffect">
                                  <p:stCondLst>
                                    <p:cond delay="1000"/>
                                  </p:stCondLst>
                                  <p:childTnLst>
                                    <p:set>
                                      <p:cBhvr>
                                        <p:cTn id="217" dur="1" fill="hold">
                                          <p:stCondLst>
                                            <p:cond delay="0"/>
                                          </p:stCondLst>
                                        </p:cTn>
                                        <p:tgtEl>
                                          <p:spTgt spid="62"/>
                                        </p:tgtEl>
                                        <p:attrNameLst>
                                          <p:attrName>style.visibility</p:attrName>
                                        </p:attrNameLst>
                                      </p:cBhvr>
                                      <p:to>
                                        <p:strVal val="hidden"/>
                                      </p:to>
                                    </p:set>
                                  </p:childTnLst>
                                </p:cTn>
                              </p:par>
                            </p:childTnLst>
                          </p:cTn>
                        </p:par>
                        <p:par>
                          <p:cTn id="218" fill="hold">
                            <p:stCondLst>
                              <p:cond delay="72420"/>
                            </p:stCondLst>
                            <p:childTnLst>
                              <p:par>
                                <p:cTn id="219" presetID="1" presetClass="entr" presetSubtype="0" fill="hold" grpId="0" nodeType="afterEffect">
                                  <p:stCondLst>
                                    <p:cond delay="0"/>
                                  </p:stCondLst>
                                  <p:childTnLst>
                                    <p:set>
                                      <p:cBhvr>
                                        <p:cTn id="220" dur="1" fill="hold">
                                          <p:stCondLst>
                                            <p:cond delay="0"/>
                                          </p:stCondLst>
                                        </p:cTn>
                                        <p:tgtEl>
                                          <p:spTgt spid="63"/>
                                        </p:tgtEl>
                                        <p:attrNameLst>
                                          <p:attrName>style.visibility</p:attrName>
                                        </p:attrNameLst>
                                      </p:cBhvr>
                                      <p:to>
                                        <p:strVal val="visible"/>
                                      </p:to>
                                    </p:set>
                                  </p:childTnLst>
                                </p:cTn>
                              </p:par>
                            </p:childTnLst>
                          </p:cTn>
                        </p:par>
                        <p:par>
                          <p:cTn id="221" fill="hold">
                            <p:stCondLst>
                              <p:cond delay="72420"/>
                            </p:stCondLst>
                            <p:childTnLst>
                              <p:par>
                                <p:cTn id="222" presetID="1" presetClass="exit" presetSubtype="0" fill="hold" grpId="1" nodeType="afterEffect">
                                  <p:stCondLst>
                                    <p:cond delay="1000"/>
                                  </p:stCondLst>
                                  <p:childTnLst>
                                    <p:set>
                                      <p:cBhvr>
                                        <p:cTn id="223" dur="1" fill="hold">
                                          <p:stCondLst>
                                            <p:cond delay="0"/>
                                          </p:stCondLst>
                                        </p:cTn>
                                        <p:tgtEl>
                                          <p:spTgt spid="63"/>
                                        </p:tgtEl>
                                        <p:attrNameLst>
                                          <p:attrName>style.visibility</p:attrName>
                                        </p:attrNameLst>
                                      </p:cBhvr>
                                      <p:to>
                                        <p:strVal val="hidden"/>
                                      </p:to>
                                    </p:set>
                                  </p:childTnLst>
                                </p:cTn>
                              </p:par>
                            </p:childTnLst>
                          </p:cTn>
                        </p:par>
                        <p:par>
                          <p:cTn id="224" fill="hold">
                            <p:stCondLst>
                              <p:cond delay="73420"/>
                            </p:stCondLst>
                            <p:childTnLst>
                              <p:par>
                                <p:cTn id="225" presetID="1" presetClass="entr" presetSubtype="0" fill="hold" grpId="0" nodeType="afterEffect">
                                  <p:stCondLst>
                                    <p:cond delay="0"/>
                                  </p:stCondLst>
                                  <p:childTnLst>
                                    <p:set>
                                      <p:cBhvr>
                                        <p:cTn id="22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130" grpId="0" animBg="1"/>
      <p:bldP spid="47131" grpId="0" animBg="1"/>
      <p:bldP spid="47132" grpId="0" animBg="1"/>
      <p:bldP spid="47133" grpId="0" animBg="1"/>
      <p:bldP spid="47134" grpId="0" animBg="1"/>
      <p:bldP spid="47135" grpId="0" animBg="1"/>
      <p:bldP spid="47136" grpId="0" animBg="1"/>
      <p:bldP spid="47137"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Au sein d’une entreprise, quelles sont les tâches de la fonction Recherche et Développement ?</a:t>
            </a:r>
            <a:r>
              <a:rPr lang="fr-FR" smtClean="0"/>
              <a:t> </a:t>
            </a:r>
          </a:p>
        </p:txBody>
      </p:sp>
      <p:sp>
        <p:nvSpPr>
          <p:cNvPr id="111618"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83</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2007" name="AutoShape 23"/>
          <p:cNvSpPr>
            <a:spLocks noChangeArrowheads="1"/>
          </p:cNvSpPr>
          <p:nvPr/>
        </p:nvSpPr>
        <p:spPr bwMode="auto">
          <a:xfrm>
            <a:off x="479425" y="252730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veille technologique</a:t>
            </a:r>
          </a:p>
        </p:txBody>
      </p:sp>
      <p:sp>
        <p:nvSpPr>
          <p:cNvPr id="42008" name="AutoShape 24"/>
          <p:cNvSpPr>
            <a:spLocks noChangeArrowheads="1"/>
          </p:cNvSpPr>
          <p:nvPr/>
        </p:nvSpPr>
        <p:spPr bwMode="auto">
          <a:xfrm>
            <a:off x="479425" y="2978150"/>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Définir la stratégie d’innovation</a:t>
            </a:r>
          </a:p>
        </p:txBody>
      </p:sp>
      <p:sp>
        <p:nvSpPr>
          <p:cNvPr id="42009" name="AutoShape 25"/>
          <p:cNvSpPr>
            <a:spLocks noChangeArrowheads="1"/>
          </p:cNvSpPr>
          <p:nvPr/>
        </p:nvSpPr>
        <p:spPr bwMode="auto">
          <a:xfrm>
            <a:off x="473075" y="343217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Gérer les ressources dédiées aux projets</a:t>
            </a:r>
          </a:p>
        </p:txBody>
      </p:sp>
      <p:sp>
        <p:nvSpPr>
          <p:cNvPr id="42010" name="AutoShape 26"/>
          <p:cNvSpPr>
            <a:spLocks noChangeArrowheads="1"/>
          </p:cNvSpPr>
          <p:nvPr/>
        </p:nvSpPr>
        <p:spPr bwMode="auto">
          <a:xfrm>
            <a:off x="482600" y="3870325"/>
            <a:ext cx="8434388"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Protéger les innovations à l’aide des brevets</a:t>
            </a:r>
          </a:p>
        </p:txBody>
      </p:sp>
      <p:sp>
        <p:nvSpPr>
          <p:cNvPr id="42011" name="AutoShape 27"/>
          <p:cNvSpPr>
            <a:spLocks noChangeArrowheads="1"/>
          </p:cNvSpPr>
          <p:nvPr/>
        </p:nvSpPr>
        <p:spPr bwMode="auto">
          <a:xfrm>
            <a:off x="484188" y="4313238"/>
            <a:ext cx="6438900"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E - Développer (ou faire développer) des technologies spécifiques</a:t>
            </a:r>
          </a:p>
        </p:txBody>
      </p:sp>
      <p:pic>
        <p:nvPicPr>
          <p:cNvPr id="4" name="Image 3"/>
          <p:cNvPicPr>
            <a:picLocks noChangeAspect="1"/>
          </p:cNvPicPr>
          <p:nvPr/>
        </p:nvPicPr>
        <p:blipFill>
          <a:blip r:embed="rId2"/>
          <a:srcRect/>
          <a:stretch>
            <a:fillRect/>
          </a:stretch>
        </p:blipFill>
        <p:spPr bwMode="auto">
          <a:xfrm>
            <a:off x="7608888" y="4867275"/>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784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753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00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6880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05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6975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05475"/>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753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054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705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197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070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6959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19763"/>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324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150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181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197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261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1657" name="Picture 81"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1658" name="Picture 82"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1659" name="Picture 83"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200"/>
                            </p:stCondLst>
                            <p:childTnLst>
                              <p:par>
                                <p:cTn id="11" presetID="12" presetClass="entr" presetSubtype="4" fill="hold" grpId="0" nodeType="afterEffect">
                                  <p:stCondLst>
                                    <p:cond delay="4000"/>
                                  </p:stCondLst>
                                  <p:childTnLst>
                                    <p:set>
                                      <p:cBhvr>
                                        <p:cTn id="12" dur="1" fill="hold">
                                          <p:stCondLst>
                                            <p:cond delay="0"/>
                                          </p:stCondLst>
                                        </p:cTn>
                                        <p:tgtEl>
                                          <p:spTgt spid="42007"/>
                                        </p:tgtEl>
                                        <p:attrNameLst>
                                          <p:attrName>style.visibility</p:attrName>
                                        </p:attrNameLst>
                                      </p:cBhvr>
                                      <p:to>
                                        <p:strVal val="visible"/>
                                      </p:to>
                                    </p:set>
                                    <p:animEffect transition="in" filter="slide(fromBottom)">
                                      <p:cBhvr>
                                        <p:cTn id="13" dur="500"/>
                                        <p:tgtEl>
                                          <p:spTgt spid="42007"/>
                                        </p:tgtEl>
                                      </p:cBhvr>
                                    </p:animEffect>
                                  </p:childTnLst>
                                </p:cTn>
                              </p:par>
                            </p:childTnLst>
                          </p:cTn>
                        </p:par>
                        <p:par>
                          <p:cTn id="14" fill="hold">
                            <p:stCondLst>
                              <p:cond delay="7700"/>
                            </p:stCondLst>
                            <p:childTnLst>
                              <p:par>
                                <p:cTn id="15" presetID="12" presetClass="entr" presetSubtype="4" fill="hold" grpId="0" nodeType="afterEffect">
                                  <p:stCondLst>
                                    <p:cond delay="4000"/>
                                  </p:stCondLst>
                                  <p:childTnLst>
                                    <p:set>
                                      <p:cBhvr>
                                        <p:cTn id="16" dur="1" fill="hold">
                                          <p:stCondLst>
                                            <p:cond delay="0"/>
                                          </p:stCondLst>
                                        </p:cTn>
                                        <p:tgtEl>
                                          <p:spTgt spid="42008"/>
                                        </p:tgtEl>
                                        <p:attrNameLst>
                                          <p:attrName>style.visibility</p:attrName>
                                        </p:attrNameLst>
                                      </p:cBhvr>
                                      <p:to>
                                        <p:strVal val="visible"/>
                                      </p:to>
                                    </p:set>
                                    <p:animEffect transition="in" filter="slide(fromBottom)">
                                      <p:cBhvr>
                                        <p:cTn id="17" dur="500"/>
                                        <p:tgtEl>
                                          <p:spTgt spid="42008"/>
                                        </p:tgtEl>
                                      </p:cBhvr>
                                    </p:animEffect>
                                  </p:childTnLst>
                                </p:cTn>
                              </p:par>
                            </p:childTnLst>
                          </p:cTn>
                        </p:par>
                        <p:par>
                          <p:cTn id="18" fill="hold">
                            <p:stCondLst>
                              <p:cond delay="12200"/>
                            </p:stCondLst>
                            <p:childTnLst>
                              <p:par>
                                <p:cTn id="19" presetID="12" presetClass="entr" presetSubtype="4" fill="hold" grpId="0" nodeType="afterEffect">
                                  <p:stCondLst>
                                    <p:cond delay="4000"/>
                                  </p:stCondLst>
                                  <p:childTnLst>
                                    <p:set>
                                      <p:cBhvr>
                                        <p:cTn id="20" dur="1" fill="hold">
                                          <p:stCondLst>
                                            <p:cond delay="0"/>
                                          </p:stCondLst>
                                        </p:cTn>
                                        <p:tgtEl>
                                          <p:spTgt spid="42009"/>
                                        </p:tgtEl>
                                        <p:attrNameLst>
                                          <p:attrName>style.visibility</p:attrName>
                                        </p:attrNameLst>
                                      </p:cBhvr>
                                      <p:to>
                                        <p:strVal val="visible"/>
                                      </p:to>
                                    </p:set>
                                    <p:animEffect transition="in" filter="slide(fromBottom)">
                                      <p:cBhvr>
                                        <p:cTn id="21" dur="500"/>
                                        <p:tgtEl>
                                          <p:spTgt spid="42009"/>
                                        </p:tgtEl>
                                      </p:cBhvr>
                                    </p:animEffect>
                                  </p:childTnLst>
                                </p:cTn>
                              </p:par>
                            </p:childTnLst>
                          </p:cTn>
                        </p:par>
                        <p:par>
                          <p:cTn id="22" fill="hold">
                            <p:stCondLst>
                              <p:cond delay="16700"/>
                            </p:stCondLst>
                            <p:childTnLst>
                              <p:par>
                                <p:cTn id="23" presetID="12" presetClass="entr" presetSubtype="4" fill="hold" grpId="0" nodeType="afterEffect">
                                  <p:stCondLst>
                                    <p:cond delay="4000"/>
                                  </p:stCondLst>
                                  <p:childTnLst>
                                    <p:set>
                                      <p:cBhvr>
                                        <p:cTn id="24" dur="1" fill="hold">
                                          <p:stCondLst>
                                            <p:cond delay="0"/>
                                          </p:stCondLst>
                                        </p:cTn>
                                        <p:tgtEl>
                                          <p:spTgt spid="42010"/>
                                        </p:tgtEl>
                                        <p:attrNameLst>
                                          <p:attrName>style.visibility</p:attrName>
                                        </p:attrNameLst>
                                      </p:cBhvr>
                                      <p:to>
                                        <p:strVal val="visible"/>
                                      </p:to>
                                    </p:set>
                                    <p:animEffect transition="in" filter="slide(fromBottom)">
                                      <p:cBhvr>
                                        <p:cTn id="25" dur="500"/>
                                        <p:tgtEl>
                                          <p:spTgt spid="42010"/>
                                        </p:tgtEl>
                                      </p:cBhvr>
                                    </p:animEffect>
                                  </p:childTnLst>
                                </p:cTn>
                              </p:par>
                            </p:childTnLst>
                          </p:cTn>
                        </p:par>
                        <p:par>
                          <p:cTn id="26" fill="hold">
                            <p:stCondLst>
                              <p:cond delay="21200"/>
                            </p:stCondLst>
                            <p:childTnLst>
                              <p:par>
                                <p:cTn id="27" presetID="12" presetClass="entr" presetSubtype="4" fill="hold" grpId="0" nodeType="afterEffect">
                                  <p:stCondLst>
                                    <p:cond delay="4000"/>
                                  </p:stCondLst>
                                  <p:childTnLst>
                                    <p:set>
                                      <p:cBhvr>
                                        <p:cTn id="28" dur="1" fill="hold">
                                          <p:stCondLst>
                                            <p:cond delay="0"/>
                                          </p:stCondLst>
                                        </p:cTn>
                                        <p:tgtEl>
                                          <p:spTgt spid="42011"/>
                                        </p:tgtEl>
                                        <p:attrNameLst>
                                          <p:attrName>style.visibility</p:attrName>
                                        </p:attrNameLst>
                                      </p:cBhvr>
                                      <p:to>
                                        <p:strVal val="visible"/>
                                      </p:to>
                                    </p:set>
                                    <p:animEffect transition="in" filter="slide(fromBottom)">
                                      <p:cBhvr>
                                        <p:cTn id="29" dur="500"/>
                                        <p:tgtEl>
                                          <p:spTgt spid="42011"/>
                                        </p:tgtEl>
                                      </p:cBhvr>
                                    </p:animEffect>
                                  </p:childTnLst>
                                </p:cTn>
                              </p:par>
                            </p:childTnLst>
                          </p:cTn>
                        </p:par>
                        <p:par>
                          <p:cTn id="30" fill="hold">
                            <p:stCondLst>
                              <p:cond delay="25700"/>
                            </p:stCondLst>
                            <p:childTnLst>
                              <p:par>
                                <p:cTn id="31" presetID="1" presetClass="entr" presetSubtype="0" fill="hold" nodeType="afterEffect">
                                  <p:stCondLst>
                                    <p:cond delay="4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29700"/>
                            </p:stCondLst>
                            <p:childTnLst>
                              <p:par>
                                <p:cTn id="36" presetID="1" presetClass="exit" presetSubtype="0" fill="hold" grpId="1" nodeType="afterEffect">
                                  <p:stCondLst>
                                    <p:cond delay="1000"/>
                                  </p:stCondLst>
                                  <p:childTnLst>
                                    <p:set>
                                      <p:cBhvr>
                                        <p:cTn id="37" dur="1" fill="hold">
                                          <p:stCondLst>
                                            <p:cond delay="0"/>
                                          </p:stCondLst>
                                        </p:cTn>
                                        <p:tgtEl>
                                          <p:spTgt spid="31"/>
                                        </p:tgtEl>
                                        <p:attrNameLst>
                                          <p:attrName>style.visibility</p:attrName>
                                        </p:attrNameLst>
                                      </p:cBhvr>
                                      <p:to>
                                        <p:strVal val="hidden"/>
                                      </p:to>
                                    </p:set>
                                  </p:childTnLst>
                                </p:cTn>
                              </p:par>
                            </p:childTnLst>
                          </p:cTn>
                        </p:par>
                        <p:par>
                          <p:cTn id="38" fill="hold">
                            <p:stCondLst>
                              <p:cond delay="3070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30700"/>
                            </p:stCondLst>
                            <p:childTnLst>
                              <p:par>
                                <p:cTn id="42" presetID="1" presetClass="exit" presetSubtype="0" fill="hold" grpId="1" nodeType="afterEffect">
                                  <p:stCondLst>
                                    <p:cond delay="1000"/>
                                  </p:stCondLst>
                                  <p:childTnLst>
                                    <p:set>
                                      <p:cBhvr>
                                        <p:cTn id="43" dur="1" fill="hold">
                                          <p:stCondLst>
                                            <p:cond delay="0"/>
                                          </p:stCondLst>
                                        </p:cTn>
                                        <p:tgtEl>
                                          <p:spTgt spid="35"/>
                                        </p:tgtEl>
                                        <p:attrNameLst>
                                          <p:attrName>style.visibility</p:attrName>
                                        </p:attrNameLst>
                                      </p:cBhvr>
                                      <p:to>
                                        <p:strVal val="hidden"/>
                                      </p:to>
                                    </p:set>
                                  </p:childTnLst>
                                </p:cTn>
                              </p:par>
                            </p:childTnLst>
                          </p:cTn>
                        </p:par>
                        <p:par>
                          <p:cTn id="44" fill="hold">
                            <p:stCondLst>
                              <p:cond delay="3170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31700"/>
                            </p:stCondLst>
                            <p:childTnLst>
                              <p:par>
                                <p:cTn id="48" presetID="1" presetClass="exit" presetSubtype="0" fill="hold" grpId="1" nodeType="afterEffect">
                                  <p:stCondLst>
                                    <p:cond delay="1000"/>
                                  </p:stCondLst>
                                  <p:childTnLst>
                                    <p:set>
                                      <p:cBhvr>
                                        <p:cTn id="49" dur="1" fill="hold">
                                          <p:stCondLst>
                                            <p:cond delay="0"/>
                                          </p:stCondLst>
                                        </p:cTn>
                                        <p:tgtEl>
                                          <p:spTgt spid="36"/>
                                        </p:tgtEl>
                                        <p:attrNameLst>
                                          <p:attrName>style.visibility</p:attrName>
                                        </p:attrNameLst>
                                      </p:cBhvr>
                                      <p:to>
                                        <p:strVal val="hidden"/>
                                      </p:to>
                                    </p:set>
                                  </p:childTnLst>
                                </p:cTn>
                              </p:par>
                            </p:childTnLst>
                          </p:cTn>
                        </p:par>
                        <p:par>
                          <p:cTn id="50" fill="hold">
                            <p:stCondLst>
                              <p:cond delay="3270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par>
                          <p:cTn id="53" fill="hold">
                            <p:stCondLst>
                              <p:cond delay="32700"/>
                            </p:stCondLst>
                            <p:childTnLst>
                              <p:par>
                                <p:cTn id="54" presetID="1" presetClass="exit" presetSubtype="0" fill="hold" grpId="1" nodeType="afterEffect">
                                  <p:stCondLst>
                                    <p:cond delay="1000"/>
                                  </p:stCondLst>
                                  <p:childTnLst>
                                    <p:set>
                                      <p:cBhvr>
                                        <p:cTn id="55" dur="1" fill="hold">
                                          <p:stCondLst>
                                            <p:cond delay="0"/>
                                          </p:stCondLst>
                                        </p:cTn>
                                        <p:tgtEl>
                                          <p:spTgt spid="37"/>
                                        </p:tgtEl>
                                        <p:attrNameLst>
                                          <p:attrName>style.visibility</p:attrName>
                                        </p:attrNameLst>
                                      </p:cBhvr>
                                      <p:to>
                                        <p:strVal val="hidden"/>
                                      </p:to>
                                    </p:set>
                                  </p:childTnLst>
                                </p:cTn>
                              </p:par>
                            </p:childTnLst>
                          </p:cTn>
                        </p:par>
                        <p:par>
                          <p:cTn id="56" fill="hold">
                            <p:stCondLst>
                              <p:cond delay="3370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33700"/>
                            </p:stCondLst>
                            <p:childTnLst>
                              <p:par>
                                <p:cTn id="60" presetID="1" presetClass="exit" presetSubtype="0" fill="hold" grpId="1" nodeType="afterEffect">
                                  <p:stCondLst>
                                    <p:cond delay="1000"/>
                                  </p:stCondLst>
                                  <p:childTnLst>
                                    <p:set>
                                      <p:cBhvr>
                                        <p:cTn id="61" dur="1" fill="hold">
                                          <p:stCondLst>
                                            <p:cond delay="0"/>
                                          </p:stCondLst>
                                        </p:cTn>
                                        <p:tgtEl>
                                          <p:spTgt spid="38"/>
                                        </p:tgtEl>
                                        <p:attrNameLst>
                                          <p:attrName>style.visibility</p:attrName>
                                        </p:attrNameLst>
                                      </p:cBhvr>
                                      <p:to>
                                        <p:strVal val="hidden"/>
                                      </p:to>
                                    </p:set>
                                  </p:childTnLst>
                                </p:cTn>
                              </p:par>
                            </p:childTnLst>
                          </p:cTn>
                        </p:par>
                        <p:par>
                          <p:cTn id="62" fill="hold">
                            <p:stCondLst>
                              <p:cond delay="3470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34700"/>
                            </p:stCondLst>
                            <p:childTnLst>
                              <p:par>
                                <p:cTn id="66" presetID="1" presetClass="exit" presetSubtype="0" fill="hold" grpId="1" nodeType="afterEffect">
                                  <p:stCondLst>
                                    <p:cond delay="1000"/>
                                  </p:stCondLst>
                                  <p:childTnLst>
                                    <p:set>
                                      <p:cBhvr>
                                        <p:cTn id="67" dur="1" fill="hold">
                                          <p:stCondLst>
                                            <p:cond delay="0"/>
                                          </p:stCondLst>
                                        </p:cTn>
                                        <p:tgtEl>
                                          <p:spTgt spid="39"/>
                                        </p:tgtEl>
                                        <p:attrNameLst>
                                          <p:attrName>style.visibility</p:attrName>
                                        </p:attrNameLst>
                                      </p:cBhvr>
                                      <p:to>
                                        <p:strVal val="hidden"/>
                                      </p:to>
                                    </p:set>
                                  </p:childTnLst>
                                </p:cTn>
                              </p:par>
                            </p:childTnLst>
                          </p:cTn>
                        </p:par>
                        <p:par>
                          <p:cTn id="68" fill="hold">
                            <p:stCondLst>
                              <p:cond delay="35700"/>
                            </p:stCondLst>
                            <p:childTnLst>
                              <p:par>
                                <p:cTn id="69" presetID="1"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par>
                          <p:cTn id="71" fill="hold">
                            <p:stCondLst>
                              <p:cond delay="35700"/>
                            </p:stCondLst>
                            <p:childTnLst>
                              <p:par>
                                <p:cTn id="72" presetID="1" presetClass="exit" presetSubtype="0" fill="hold" grpId="1" nodeType="afterEffect">
                                  <p:stCondLst>
                                    <p:cond delay="1000"/>
                                  </p:stCondLst>
                                  <p:childTnLst>
                                    <p:set>
                                      <p:cBhvr>
                                        <p:cTn id="73" dur="1" fill="hold">
                                          <p:stCondLst>
                                            <p:cond delay="0"/>
                                          </p:stCondLst>
                                        </p:cTn>
                                        <p:tgtEl>
                                          <p:spTgt spid="40"/>
                                        </p:tgtEl>
                                        <p:attrNameLst>
                                          <p:attrName>style.visibility</p:attrName>
                                        </p:attrNameLst>
                                      </p:cBhvr>
                                      <p:to>
                                        <p:strVal val="hidden"/>
                                      </p:to>
                                    </p:set>
                                  </p:childTnLst>
                                </p:cTn>
                              </p:par>
                            </p:childTnLst>
                          </p:cTn>
                        </p:par>
                        <p:par>
                          <p:cTn id="74" fill="hold">
                            <p:stCondLst>
                              <p:cond delay="3670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36700"/>
                            </p:stCondLst>
                            <p:childTnLst>
                              <p:par>
                                <p:cTn id="78" presetID="1" presetClass="exit" presetSubtype="0" fill="hold" grpId="1" nodeType="afterEffect">
                                  <p:stCondLst>
                                    <p:cond delay="1000"/>
                                  </p:stCondLst>
                                  <p:childTnLst>
                                    <p:set>
                                      <p:cBhvr>
                                        <p:cTn id="79" dur="1" fill="hold">
                                          <p:stCondLst>
                                            <p:cond delay="0"/>
                                          </p:stCondLst>
                                        </p:cTn>
                                        <p:tgtEl>
                                          <p:spTgt spid="41"/>
                                        </p:tgtEl>
                                        <p:attrNameLst>
                                          <p:attrName>style.visibility</p:attrName>
                                        </p:attrNameLst>
                                      </p:cBhvr>
                                      <p:to>
                                        <p:strVal val="hidden"/>
                                      </p:to>
                                    </p:set>
                                  </p:childTnLst>
                                </p:cTn>
                              </p:par>
                            </p:childTnLst>
                          </p:cTn>
                        </p:par>
                        <p:par>
                          <p:cTn id="80" fill="hold">
                            <p:stCondLst>
                              <p:cond delay="3770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par>
                          <p:cTn id="83" fill="hold">
                            <p:stCondLst>
                              <p:cond delay="37700"/>
                            </p:stCondLst>
                            <p:childTnLst>
                              <p:par>
                                <p:cTn id="84" presetID="1" presetClass="exit" presetSubtype="0" fill="hold" grpId="1" nodeType="afterEffect">
                                  <p:stCondLst>
                                    <p:cond delay="1000"/>
                                  </p:stCondLst>
                                  <p:childTnLst>
                                    <p:set>
                                      <p:cBhvr>
                                        <p:cTn id="85" dur="1" fill="hold">
                                          <p:stCondLst>
                                            <p:cond delay="0"/>
                                          </p:stCondLst>
                                        </p:cTn>
                                        <p:tgtEl>
                                          <p:spTgt spid="42"/>
                                        </p:tgtEl>
                                        <p:attrNameLst>
                                          <p:attrName>style.visibility</p:attrName>
                                        </p:attrNameLst>
                                      </p:cBhvr>
                                      <p:to>
                                        <p:strVal val="hidden"/>
                                      </p:to>
                                    </p:set>
                                  </p:childTnLst>
                                </p:cTn>
                              </p:par>
                            </p:childTnLst>
                          </p:cTn>
                        </p:par>
                        <p:par>
                          <p:cTn id="86" fill="hold">
                            <p:stCondLst>
                              <p:cond delay="3870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par>
                          <p:cTn id="89" fill="hold">
                            <p:stCondLst>
                              <p:cond delay="38700"/>
                            </p:stCondLst>
                            <p:childTnLst>
                              <p:par>
                                <p:cTn id="90" presetID="1" presetClass="exit" presetSubtype="0" fill="hold" grpId="1" nodeType="afterEffect">
                                  <p:stCondLst>
                                    <p:cond delay="1000"/>
                                  </p:stCondLst>
                                  <p:childTnLst>
                                    <p:set>
                                      <p:cBhvr>
                                        <p:cTn id="91" dur="1" fill="hold">
                                          <p:stCondLst>
                                            <p:cond delay="0"/>
                                          </p:stCondLst>
                                        </p:cTn>
                                        <p:tgtEl>
                                          <p:spTgt spid="43"/>
                                        </p:tgtEl>
                                        <p:attrNameLst>
                                          <p:attrName>style.visibility</p:attrName>
                                        </p:attrNameLst>
                                      </p:cBhvr>
                                      <p:to>
                                        <p:strVal val="hidden"/>
                                      </p:to>
                                    </p:set>
                                  </p:childTnLst>
                                </p:cTn>
                              </p:par>
                            </p:childTnLst>
                          </p:cTn>
                        </p:par>
                        <p:par>
                          <p:cTn id="92" fill="hold">
                            <p:stCondLst>
                              <p:cond delay="39700"/>
                            </p:stCondLst>
                            <p:childTnLst>
                              <p:par>
                                <p:cTn id="93" presetID="1"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9700"/>
                            </p:stCondLst>
                            <p:childTnLst>
                              <p:par>
                                <p:cTn id="96" presetID="1" presetClass="exit" presetSubtype="0" fill="hold" grpId="1" nodeType="afterEffect">
                                  <p:stCondLst>
                                    <p:cond delay="1000"/>
                                  </p:stCondLst>
                                  <p:childTnLst>
                                    <p:set>
                                      <p:cBhvr>
                                        <p:cTn id="97" dur="1" fill="hold">
                                          <p:stCondLst>
                                            <p:cond delay="0"/>
                                          </p:stCondLst>
                                        </p:cTn>
                                        <p:tgtEl>
                                          <p:spTgt spid="44"/>
                                        </p:tgtEl>
                                        <p:attrNameLst>
                                          <p:attrName>style.visibility</p:attrName>
                                        </p:attrNameLst>
                                      </p:cBhvr>
                                      <p:to>
                                        <p:strVal val="hidden"/>
                                      </p:to>
                                    </p:set>
                                  </p:childTnLst>
                                </p:cTn>
                              </p:par>
                            </p:childTnLst>
                          </p:cTn>
                        </p:par>
                        <p:par>
                          <p:cTn id="98" fill="hold">
                            <p:stCondLst>
                              <p:cond delay="4070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par>
                          <p:cTn id="101" fill="hold">
                            <p:stCondLst>
                              <p:cond delay="40700"/>
                            </p:stCondLst>
                            <p:childTnLst>
                              <p:par>
                                <p:cTn id="102" presetID="1" presetClass="exit" presetSubtype="0" fill="hold" grpId="1" nodeType="afterEffect">
                                  <p:stCondLst>
                                    <p:cond delay="1000"/>
                                  </p:stCondLst>
                                  <p:childTnLst>
                                    <p:set>
                                      <p:cBhvr>
                                        <p:cTn id="103" dur="1" fill="hold">
                                          <p:stCondLst>
                                            <p:cond delay="0"/>
                                          </p:stCondLst>
                                        </p:cTn>
                                        <p:tgtEl>
                                          <p:spTgt spid="45"/>
                                        </p:tgtEl>
                                        <p:attrNameLst>
                                          <p:attrName>style.visibility</p:attrName>
                                        </p:attrNameLst>
                                      </p:cBhvr>
                                      <p:to>
                                        <p:strVal val="hidden"/>
                                      </p:to>
                                    </p:set>
                                  </p:childTnLst>
                                </p:cTn>
                              </p:par>
                            </p:childTnLst>
                          </p:cTn>
                        </p:par>
                        <p:par>
                          <p:cTn id="104" fill="hold">
                            <p:stCondLst>
                              <p:cond delay="41700"/>
                            </p:stCondLst>
                            <p:childTnLst>
                              <p:par>
                                <p:cTn id="105" presetID="1" presetClass="entr" presetSubtype="0"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par>
                          <p:cTn id="107" fill="hold">
                            <p:stCondLst>
                              <p:cond delay="41700"/>
                            </p:stCondLst>
                            <p:childTnLst>
                              <p:par>
                                <p:cTn id="108" presetID="1" presetClass="exit" presetSubtype="0" fill="hold" grpId="1" nodeType="afterEffect">
                                  <p:stCondLst>
                                    <p:cond delay="1000"/>
                                  </p:stCondLst>
                                  <p:childTnLst>
                                    <p:set>
                                      <p:cBhvr>
                                        <p:cTn id="109" dur="1" fill="hold">
                                          <p:stCondLst>
                                            <p:cond delay="0"/>
                                          </p:stCondLst>
                                        </p:cTn>
                                        <p:tgtEl>
                                          <p:spTgt spid="46"/>
                                        </p:tgtEl>
                                        <p:attrNameLst>
                                          <p:attrName>style.visibility</p:attrName>
                                        </p:attrNameLst>
                                      </p:cBhvr>
                                      <p:to>
                                        <p:strVal val="hidden"/>
                                      </p:to>
                                    </p:set>
                                  </p:childTnLst>
                                </p:cTn>
                              </p:par>
                            </p:childTnLst>
                          </p:cTn>
                        </p:par>
                        <p:par>
                          <p:cTn id="110" fill="hold">
                            <p:stCondLst>
                              <p:cond delay="42700"/>
                            </p:stCondLst>
                            <p:childTnLst>
                              <p:par>
                                <p:cTn id="111" presetID="1"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par>
                          <p:cTn id="113" fill="hold">
                            <p:stCondLst>
                              <p:cond delay="42700"/>
                            </p:stCondLst>
                            <p:childTnLst>
                              <p:par>
                                <p:cTn id="114" presetID="1" presetClass="exit" presetSubtype="0" fill="hold" grpId="1" nodeType="afterEffect">
                                  <p:stCondLst>
                                    <p:cond delay="100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370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3700"/>
                            </p:stCondLst>
                            <p:childTnLst>
                              <p:par>
                                <p:cTn id="120" presetID="1" presetClass="exit" presetSubtype="0" fill="hold" grpId="1" nodeType="afterEffect">
                                  <p:stCondLst>
                                    <p:cond delay="1000"/>
                                  </p:stCondLst>
                                  <p:childTnLst>
                                    <p:set>
                                      <p:cBhvr>
                                        <p:cTn id="121" dur="1" fill="hold">
                                          <p:stCondLst>
                                            <p:cond delay="0"/>
                                          </p:stCondLst>
                                        </p:cTn>
                                        <p:tgtEl>
                                          <p:spTgt spid="48"/>
                                        </p:tgtEl>
                                        <p:attrNameLst>
                                          <p:attrName>style.visibility</p:attrName>
                                        </p:attrNameLst>
                                      </p:cBhvr>
                                      <p:to>
                                        <p:strVal val="hidden"/>
                                      </p:to>
                                    </p:set>
                                  </p:childTnLst>
                                </p:cTn>
                              </p:par>
                            </p:childTnLst>
                          </p:cTn>
                        </p:par>
                        <p:par>
                          <p:cTn id="122" fill="hold">
                            <p:stCondLst>
                              <p:cond delay="44700"/>
                            </p:stCondLst>
                            <p:childTnLst>
                              <p:par>
                                <p:cTn id="123" presetID="1"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par>
                          <p:cTn id="125" fill="hold">
                            <p:stCondLst>
                              <p:cond delay="44700"/>
                            </p:stCondLst>
                            <p:childTnLst>
                              <p:par>
                                <p:cTn id="126" presetID="1" presetClass="exit" presetSubtype="0" fill="hold" grpId="1" nodeType="afterEffect">
                                  <p:stCondLst>
                                    <p:cond delay="1000"/>
                                  </p:stCondLst>
                                  <p:childTnLst>
                                    <p:set>
                                      <p:cBhvr>
                                        <p:cTn id="127" dur="1" fill="hold">
                                          <p:stCondLst>
                                            <p:cond delay="0"/>
                                          </p:stCondLst>
                                        </p:cTn>
                                        <p:tgtEl>
                                          <p:spTgt spid="49"/>
                                        </p:tgtEl>
                                        <p:attrNameLst>
                                          <p:attrName>style.visibility</p:attrName>
                                        </p:attrNameLst>
                                      </p:cBhvr>
                                      <p:to>
                                        <p:strVal val="hidden"/>
                                      </p:to>
                                    </p:set>
                                  </p:childTnLst>
                                </p:cTn>
                              </p:par>
                            </p:childTnLst>
                          </p:cTn>
                        </p:par>
                        <p:par>
                          <p:cTn id="128" fill="hold">
                            <p:stCondLst>
                              <p:cond delay="4570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par>
                          <p:cTn id="131" fill="hold">
                            <p:stCondLst>
                              <p:cond delay="45700"/>
                            </p:stCondLst>
                            <p:childTnLst>
                              <p:par>
                                <p:cTn id="132" presetID="1" presetClass="exit" presetSubtype="0" fill="hold" grpId="1" nodeType="afterEffect">
                                  <p:stCondLst>
                                    <p:cond delay="1000"/>
                                  </p:stCondLst>
                                  <p:childTnLst>
                                    <p:set>
                                      <p:cBhvr>
                                        <p:cTn id="133" dur="1" fill="hold">
                                          <p:stCondLst>
                                            <p:cond delay="0"/>
                                          </p:stCondLst>
                                        </p:cTn>
                                        <p:tgtEl>
                                          <p:spTgt spid="50"/>
                                        </p:tgtEl>
                                        <p:attrNameLst>
                                          <p:attrName>style.visibility</p:attrName>
                                        </p:attrNameLst>
                                      </p:cBhvr>
                                      <p:to>
                                        <p:strVal val="hidden"/>
                                      </p:to>
                                    </p:set>
                                  </p:childTnLst>
                                </p:cTn>
                              </p:par>
                            </p:childTnLst>
                          </p:cTn>
                        </p:par>
                        <p:par>
                          <p:cTn id="134" fill="hold">
                            <p:stCondLst>
                              <p:cond delay="46700"/>
                            </p:stCondLst>
                            <p:childTnLst>
                              <p:par>
                                <p:cTn id="135" presetID="1"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6700"/>
                            </p:stCondLst>
                            <p:childTnLst>
                              <p:par>
                                <p:cTn id="138" presetID="1" presetClass="exit" presetSubtype="0" fill="hold" grpId="1" nodeType="afterEffect">
                                  <p:stCondLst>
                                    <p:cond delay="1000"/>
                                  </p:stCondLst>
                                  <p:childTnLst>
                                    <p:set>
                                      <p:cBhvr>
                                        <p:cTn id="139" dur="1" fill="hold">
                                          <p:stCondLst>
                                            <p:cond delay="0"/>
                                          </p:stCondLst>
                                        </p:cTn>
                                        <p:tgtEl>
                                          <p:spTgt spid="51"/>
                                        </p:tgtEl>
                                        <p:attrNameLst>
                                          <p:attrName>style.visibility</p:attrName>
                                        </p:attrNameLst>
                                      </p:cBhvr>
                                      <p:to>
                                        <p:strVal val="hidden"/>
                                      </p:to>
                                    </p:set>
                                  </p:childTnLst>
                                </p:cTn>
                              </p:par>
                            </p:childTnLst>
                          </p:cTn>
                        </p:par>
                        <p:par>
                          <p:cTn id="140" fill="hold">
                            <p:stCondLst>
                              <p:cond delay="47700"/>
                            </p:stCondLst>
                            <p:childTnLst>
                              <p:par>
                                <p:cTn id="141" presetID="1" presetClass="entr" presetSubtype="0" fill="hold" grpId="0" nodeType="after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par>
                          <p:cTn id="143" fill="hold">
                            <p:stCondLst>
                              <p:cond delay="47700"/>
                            </p:stCondLst>
                            <p:childTnLst>
                              <p:par>
                                <p:cTn id="144" presetID="1" presetClass="exit" presetSubtype="0" fill="hold" grpId="1" nodeType="afterEffect">
                                  <p:stCondLst>
                                    <p:cond delay="1000"/>
                                  </p:stCondLst>
                                  <p:childTnLst>
                                    <p:set>
                                      <p:cBhvr>
                                        <p:cTn id="145" dur="1" fill="hold">
                                          <p:stCondLst>
                                            <p:cond delay="0"/>
                                          </p:stCondLst>
                                        </p:cTn>
                                        <p:tgtEl>
                                          <p:spTgt spid="52"/>
                                        </p:tgtEl>
                                        <p:attrNameLst>
                                          <p:attrName>style.visibility</p:attrName>
                                        </p:attrNameLst>
                                      </p:cBhvr>
                                      <p:to>
                                        <p:strVal val="hidden"/>
                                      </p:to>
                                    </p:set>
                                  </p:childTnLst>
                                </p:cTn>
                              </p:par>
                            </p:childTnLst>
                          </p:cTn>
                        </p:par>
                        <p:par>
                          <p:cTn id="146" fill="hold">
                            <p:stCondLst>
                              <p:cond delay="48700"/>
                            </p:stCondLst>
                            <p:childTnLst>
                              <p:par>
                                <p:cTn id="147" presetID="1"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childTnLst>
                          </p:cTn>
                        </p:par>
                        <p:par>
                          <p:cTn id="149" fill="hold">
                            <p:stCondLst>
                              <p:cond delay="48700"/>
                            </p:stCondLst>
                            <p:childTnLst>
                              <p:par>
                                <p:cTn id="150" presetID="1" presetClass="exit" presetSubtype="0" fill="hold" grpId="1" nodeType="afterEffect">
                                  <p:stCondLst>
                                    <p:cond delay="1000"/>
                                  </p:stCondLst>
                                  <p:childTnLst>
                                    <p:set>
                                      <p:cBhvr>
                                        <p:cTn id="151" dur="1" fill="hold">
                                          <p:stCondLst>
                                            <p:cond delay="0"/>
                                          </p:stCondLst>
                                        </p:cTn>
                                        <p:tgtEl>
                                          <p:spTgt spid="53"/>
                                        </p:tgtEl>
                                        <p:attrNameLst>
                                          <p:attrName>style.visibility</p:attrName>
                                        </p:attrNameLst>
                                      </p:cBhvr>
                                      <p:to>
                                        <p:strVal val="hidden"/>
                                      </p:to>
                                    </p:set>
                                  </p:childTnLst>
                                </p:cTn>
                              </p:par>
                            </p:childTnLst>
                          </p:cTn>
                        </p:par>
                        <p:par>
                          <p:cTn id="152" fill="hold">
                            <p:stCondLst>
                              <p:cond delay="4970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9700"/>
                            </p:stCondLst>
                            <p:childTnLst>
                              <p:par>
                                <p:cTn id="156" presetID="1" presetClass="exit" presetSubtype="0" fill="hold" grpId="1" nodeType="afterEffect">
                                  <p:stCondLst>
                                    <p:cond delay="1000"/>
                                  </p:stCondLst>
                                  <p:childTnLst>
                                    <p:set>
                                      <p:cBhvr>
                                        <p:cTn id="157" dur="1" fill="hold">
                                          <p:stCondLst>
                                            <p:cond delay="0"/>
                                          </p:stCondLst>
                                        </p:cTn>
                                        <p:tgtEl>
                                          <p:spTgt spid="54"/>
                                        </p:tgtEl>
                                        <p:attrNameLst>
                                          <p:attrName>style.visibility</p:attrName>
                                        </p:attrNameLst>
                                      </p:cBhvr>
                                      <p:to>
                                        <p:strVal val="hidden"/>
                                      </p:to>
                                    </p:set>
                                  </p:childTnLst>
                                </p:cTn>
                              </p:par>
                            </p:childTnLst>
                          </p:cTn>
                        </p:par>
                        <p:par>
                          <p:cTn id="158" fill="hold">
                            <p:stCondLst>
                              <p:cond delay="50700"/>
                            </p:stCondLst>
                            <p:childTnLst>
                              <p:par>
                                <p:cTn id="159" presetID="1"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childTnLst>
                                </p:cTn>
                              </p:par>
                            </p:childTnLst>
                          </p:cTn>
                        </p:par>
                        <p:par>
                          <p:cTn id="161" fill="hold">
                            <p:stCondLst>
                              <p:cond delay="50700"/>
                            </p:stCondLst>
                            <p:childTnLst>
                              <p:par>
                                <p:cTn id="162" presetID="1" presetClass="exit" presetSubtype="0" fill="hold" grpId="1" nodeType="afterEffect">
                                  <p:stCondLst>
                                    <p:cond delay="1000"/>
                                  </p:stCondLst>
                                  <p:childTnLst>
                                    <p:set>
                                      <p:cBhvr>
                                        <p:cTn id="163" dur="1" fill="hold">
                                          <p:stCondLst>
                                            <p:cond delay="0"/>
                                          </p:stCondLst>
                                        </p:cTn>
                                        <p:tgtEl>
                                          <p:spTgt spid="55"/>
                                        </p:tgtEl>
                                        <p:attrNameLst>
                                          <p:attrName>style.visibility</p:attrName>
                                        </p:attrNameLst>
                                      </p:cBhvr>
                                      <p:to>
                                        <p:strVal val="hidden"/>
                                      </p:to>
                                    </p:set>
                                  </p:childTnLst>
                                </p:cTn>
                              </p:par>
                            </p:childTnLst>
                          </p:cTn>
                        </p:par>
                        <p:par>
                          <p:cTn id="164" fill="hold">
                            <p:stCondLst>
                              <p:cond delay="51700"/>
                            </p:stCondLst>
                            <p:childTnLst>
                              <p:par>
                                <p:cTn id="165" presetID="1"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51700"/>
                            </p:stCondLst>
                            <p:childTnLst>
                              <p:par>
                                <p:cTn id="168" presetID="1" presetClass="exit" presetSubtype="0" fill="hold" grpId="1" nodeType="afterEffect">
                                  <p:stCondLst>
                                    <p:cond delay="1000"/>
                                  </p:stCondLst>
                                  <p:childTnLst>
                                    <p:set>
                                      <p:cBhvr>
                                        <p:cTn id="169" dur="1" fill="hold">
                                          <p:stCondLst>
                                            <p:cond delay="0"/>
                                          </p:stCondLst>
                                        </p:cTn>
                                        <p:tgtEl>
                                          <p:spTgt spid="56"/>
                                        </p:tgtEl>
                                        <p:attrNameLst>
                                          <p:attrName>style.visibility</p:attrName>
                                        </p:attrNameLst>
                                      </p:cBhvr>
                                      <p:to>
                                        <p:strVal val="hidden"/>
                                      </p:to>
                                    </p:set>
                                  </p:childTnLst>
                                </p:cTn>
                              </p:par>
                            </p:childTnLst>
                          </p:cTn>
                        </p:par>
                        <p:par>
                          <p:cTn id="170" fill="hold">
                            <p:stCondLst>
                              <p:cond delay="52700"/>
                            </p:stCondLst>
                            <p:childTnLst>
                              <p:par>
                                <p:cTn id="171" presetID="1"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childTnLst>
                                </p:cTn>
                              </p:par>
                            </p:childTnLst>
                          </p:cTn>
                        </p:par>
                        <p:par>
                          <p:cTn id="173" fill="hold">
                            <p:stCondLst>
                              <p:cond delay="52700"/>
                            </p:stCondLst>
                            <p:childTnLst>
                              <p:par>
                                <p:cTn id="174" presetID="1" presetClass="exit" presetSubtype="0" fill="hold" grpId="1" nodeType="afterEffect">
                                  <p:stCondLst>
                                    <p:cond delay="1000"/>
                                  </p:stCondLst>
                                  <p:childTnLst>
                                    <p:set>
                                      <p:cBhvr>
                                        <p:cTn id="175" dur="1" fill="hold">
                                          <p:stCondLst>
                                            <p:cond delay="0"/>
                                          </p:stCondLst>
                                        </p:cTn>
                                        <p:tgtEl>
                                          <p:spTgt spid="57"/>
                                        </p:tgtEl>
                                        <p:attrNameLst>
                                          <p:attrName>style.visibility</p:attrName>
                                        </p:attrNameLst>
                                      </p:cBhvr>
                                      <p:to>
                                        <p:strVal val="hidden"/>
                                      </p:to>
                                    </p:set>
                                  </p:childTnLst>
                                </p:cTn>
                              </p:par>
                            </p:childTnLst>
                          </p:cTn>
                        </p:par>
                        <p:par>
                          <p:cTn id="176" fill="hold">
                            <p:stCondLst>
                              <p:cond delay="53700"/>
                            </p:stCondLst>
                            <p:childTnLst>
                              <p:par>
                                <p:cTn id="177" presetID="1" presetClass="entr" presetSubtype="0" fill="hold" grpId="0" nodeType="after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childTnLst>
                          </p:cTn>
                        </p:par>
                        <p:par>
                          <p:cTn id="179" fill="hold">
                            <p:stCondLst>
                              <p:cond delay="53700"/>
                            </p:stCondLst>
                            <p:childTnLst>
                              <p:par>
                                <p:cTn id="180" presetID="1" presetClass="exit" presetSubtype="0" fill="hold" grpId="1" nodeType="afterEffect">
                                  <p:stCondLst>
                                    <p:cond delay="1000"/>
                                  </p:stCondLst>
                                  <p:childTnLst>
                                    <p:set>
                                      <p:cBhvr>
                                        <p:cTn id="181" dur="1" fill="hold">
                                          <p:stCondLst>
                                            <p:cond delay="0"/>
                                          </p:stCondLst>
                                        </p:cTn>
                                        <p:tgtEl>
                                          <p:spTgt spid="58"/>
                                        </p:tgtEl>
                                        <p:attrNameLst>
                                          <p:attrName>style.visibility</p:attrName>
                                        </p:attrNameLst>
                                      </p:cBhvr>
                                      <p:to>
                                        <p:strVal val="hidden"/>
                                      </p:to>
                                    </p:set>
                                  </p:childTnLst>
                                </p:cTn>
                              </p:par>
                            </p:childTnLst>
                          </p:cTn>
                        </p:par>
                        <p:par>
                          <p:cTn id="182" fill="hold">
                            <p:stCondLst>
                              <p:cond delay="54700"/>
                            </p:stCondLst>
                            <p:childTnLst>
                              <p:par>
                                <p:cTn id="183" presetID="1" presetClass="entr" presetSubtype="0" fill="hold" grpId="0" nodeType="after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54700"/>
                            </p:stCondLst>
                            <p:childTnLst>
                              <p:par>
                                <p:cTn id="186" presetID="1" presetClass="exit" presetSubtype="0" fill="hold" grpId="1" nodeType="afterEffect">
                                  <p:stCondLst>
                                    <p:cond delay="1000"/>
                                  </p:stCondLst>
                                  <p:childTnLst>
                                    <p:set>
                                      <p:cBhvr>
                                        <p:cTn id="187" dur="1" fill="hold">
                                          <p:stCondLst>
                                            <p:cond delay="0"/>
                                          </p:stCondLst>
                                        </p:cTn>
                                        <p:tgtEl>
                                          <p:spTgt spid="59"/>
                                        </p:tgtEl>
                                        <p:attrNameLst>
                                          <p:attrName>style.visibility</p:attrName>
                                        </p:attrNameLst>
                                      </p:cBhvr>
                                      <p:to>
                                        <p:strVal val="hidden"/>
                                      </p:to>
                                    </p:set>
                                  </p:childTnLst>
                                </p:cTn>
                              </p:par>
                            </p:childTnLst>
                          </p:cTn>
                        </p:par>
                        <p:par>
                          <p:cTn id="188" fill="hold">
                            <p:stCondLst>
                              <p:cond delay="55700"/>
                            </p:stCondLst>
                            <p:childTnLst>
                              <p:par>
                                <p:cTn id="189" presetID="1"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childTnLst>
                                </p:cTn>
                              </p:par>
                            </p:childTnLst>
                          </p:cTn>
                        </p:par>
                        <p:par>
                          <p:cTn id="191" fill="hold">
                            <p:stCondLst>
                              <p:cond delay="55700"/>
                            </p:stCondLst>
                            <p:childTnLst>
                              <p:par>
                                <p:cTn id="192" presetID="1" presetClass="exit" presetSubtype="0" fill="hold" grpId="1" nodeType="afterEffect">
                                  <p:stCondLst>
                                    <p:cond delay="1000"/>
                                  </p:stCondLst>
                                  <p:childTnLst>
                                    <p:set>
                                      <p:cBhvr>
                                        <p:cTn id="193" dur="1" fill="hold">
                                          <p:stCondLst>
                                            <p:cond delay="0"/>
                                          </p:stCondLst>
                                        </p:cTn>
                                        <p:tgtEl>
                                          <p:spTgt spid="60"/>
                                        </p:tgtEl>
                                        <p:attrNameLst>
                                          <p:attrName>style.visibility</p:attrName>
                                        </p:attrNameLst>
                                      </p:cBhvr>
                                      <p:to>
                                        <p:strVal val="hidden"/>
                                      </p:to>
                                    </p:set>
                                  </p:childTnLst>
                                </p:cTn>
                              </p:par>
                            </p:childTnLst>
                          </p:cTn>
                        </p:par>
                        <p:par>
                          <p:cTn id="194" fill="hold">
                            <p:stCondLst>
                              <p:cond delay="56700"/>
                            </p:stCondLst>
                            <p:childTnLst>
                              <p:par>
                                <p:cTn id="195" presetID="1" presetClass="entr" presetSubtype="0"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par>
                          <p:cTn id="197" fill="hold">
                            <p:stCondLst>
                              <p:cond delay="56700"/>
                            </p:stCondLst>
                            <p:childTnLst>
                              <p:par>
                                <p:cTn id="198" presetID="1" presetClass="exit" presetSubtype="0" fill="hold" grpId="1" nodeType="afterEffect">
                                  <p:stCondLst>
                                    <p:cond delay="1000"/>
                                  </p:stCondLst>
                                  <p:childTnLst>
                                    <p:set>
                                      <p:cBhvr>
                                        <p:cTn id="199" dur="1" fill="hold">
                                          <p:stCondLst>
                                            <p:cond delay="0"/>
                                          </p:stCondLst>
                                        </p:cTn>
                                        <p:tgtEl>
                                          <p:spTgt spid="61"/>
                                        </p:tgtEl>
                                        <p:attrNameLst>
                                          <p:attrName>style.visibility</p:attrName>
                                        </p:attrNameLst>
                                      </p:cBhvr>
                                      <p:to>
                                        <p:strVal val="hidden"/>
                                      </p:to>
                                    </p:set>
                                  </p:childTnLst>
                                </p:cTn>
                              </p:par>
                            </p:childTnLst>
                          </p:cTn>
                        </p:par>
                        <p:par>
                          <p:cTn id="200" fill="hold">
                            <p:stCondLst>
                              <p:cond delay="57700"/>
                            </p:stCondLst>
                            <p:childTnLst>
                              <p:par>
                                <p:cTn id="201" presetID="1" presetClass="entr" presetSubtype="0" fill="hold" grpId="0" nodeType="afterEffect">
                                  <p:stCondLst>
                                    <p:cond delay="0"/>
                                  </p:stCondLst>
                                  <p:childTnLst>
                                    <p:set>
                                      <p:cBhvr>
                                        <p:cTn id="202" dur="1" fill="hold">
                                          <p:stCondLst>
                                            <p:cond delay="0"/>
                                          </p:stCondLst>
                                        </p:cTn>
                                        <p:tgtEl>
                                          <p:spTgt spid="62"/>
                                        </p:tgtEl>
                                        <p:attrNameLst>
                                          <p:attrName>style.visibility</p:attrName>
                                        </p:attrNameLst>
                                      </p:cBhvr>
                                      <p:to>
                                        <p:strVal val="visible"/>
                                      </p:to>
                                    </p:set>
                                  </p:childTnLst>
                                </p:cTn>
                              </p:par>
                            </p:childTnLst>
                          </p:cTn>
                        </p:par>
                        <p:par>
                          <p:cTn id="203" fill="hold">
                            <p:stCondLst>
                              <p:cond delay="57700"/>
                            </p:stCondLst>
                            <p:childTnLst>
                              <p:par>
                                <p:cTn id="204" presetID="1" presetClass="exit" presetSubtype="0" fill="hold" grpId="1" nodeType="afterEffect">
                                  <p:stCondLst>
                                    <p:cond delay="100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58700"/>
                            </p:stCondLst>
                            <p:childTnLst>
                              <p:par>
                                <p:cTn id="207" presetID="1" presetClass="entr" presetSubtype="0" fill="hold" grpId="0"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cTn>
                              </p:par>
                            </p:childTnLst>
                          </p:cTn>
                        </p:par>
                        <p:par>
                          <p:cTn id="209" fill="hold">
                            <p:stCondLst>
                              <p:cond delay="58700"/>
                            </p:stCondLst>
                            <p:childTnLst>
                              <p:par>
                                <p:cTn id="210" presetID="1" presetClass="exit" presetSubtype="0" fill="hold" grpId="1" nodeType="afterEffect">
                                  <p:stCondLst>
                                    <p:cond delay="1000"/>
                                  </p:stCondLst>
                                  <p:childTnLst>
                                    <p:set>
                                      <p:cBhvr>
                                        <p:cTn id="211" dur="1" fill="hold">
                                          <p:stCondLst>
                                            <p:cond delay="0"/>
                                          </p:stCondLst>
                                        </p:cTn>
                                        <p:tgtEl>
                                          <p:spTgt spid="63"/>
                                        </p:tgtEl>
                                        <p:attrNameLst>
                                          <p:attrName>style.visibility</p:attrName>
                                        </p:attrNameLst>
                                      </p:cBhvr>
                                      <p:to>
                                        <p:strVal val="hidden"/>
                                      </p:to>
                                    </p:set>
                                  </p:childTnLst>
                                </p:cTn>
                              </p:par>
                            </p:childTnLst>
                          </p:cTn>
                        </p:par>
                        <p:par>
                          <p:cTn id="212" fill="hold">
                            <p:stCondLst>
                              <p:cond delay="59700"/>
                            </p:stCondLst>
                            <p:childTnLst>
                              <p:par>
                                <p:cTn id="213" presetID="1" presetClass="entr" presetSubtype="0" fill="hold" grpId="0" nodeType="afterEffect">
                                  <p:stCondLst>
                                    <p:cond delay="0"/>
                                  </p:stCondLst>
                                  <p:childTnLst>
                                    <p:set>
                                      <p:cBhvr>
                                        <p:cTn id="2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007" grpId="0" animBg="1"/>
      <p:bldP spid="42008" grpId="0" animBg="1"/>
      <p:bldP spid="42009" grpId="0" animBg="1"/>
      <p:bldP spid="42010" grpId="0" animBg="1"/>
      <p:bldP spid="42011"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400" b="1" smtClean="0"/>
              <a:t>Parmi ces affirmations, lesquelles sont vraies ?</a:t>
            </a:r>
            <a:r>
              <a:rPr lang="fr-FR" smtClean="0"/>
              <a:t> </a:t>
            </a:r>
          </a:p>
        </p:txBody>
      </p:sp>
      <p:sp>
        <p:nvSpPr>
          <p:cNvPr id="112642"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84</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76238" y="2398713"/>
            <a:ext cx="8462962"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La démarche RSE est considérée comme performante dès que la somme des coûts évités est supérieure aux coûts de sa mise en œuvre </a:t>
            </a:r>
          </a:p>
        </p:txBody>
      </p:sp>
      <p:sp>
        <p:nvSpPr>
          <p:cNvPr id="48151" name="AutoShape 23"/>
          <p:cNvSpPr>
            <a:spLocks noChangeArrowheads="1"/>
          </p:cNvSpPr>
          <p:nvPr/>
        </p:nvSpPr>
        <p:spPr bwMode="auto">
          <a:xfrm>
            <a:off x="404813" y="3171825"/>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La démarche RSE n’est jamais rentable </a:t>
            </a:r>
          </a:p>
        </p:txBody>
      </p:sp>
      <p:sp>
        <p:nvSpPr>
          <p:cNvPr id="48152" name="AutoShape 24"/>
          <p:cNvSpPr>
            <a:spLocks noChangeArrowheads="1"/>
          </p:cNvSpPr>
          <p:nvPr/>
        </p:nvSpPr>
        <p:spPr bwMode="auto">
          <a:xfrm>
            <a:off x="404813" y="3651250"/>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Certaines plus values de la démarche RSE sont difficiles à chiffrer</a:t>
            </a:r>
          </a:p>
        </p:txBody>
      </p:sp>
      <p:sp>
        <p:nvSpPr>
          <p:cNvPr id="48153" name="AutoShape 25"/>
          <p:cNvSpPr>
            <a:spLocks noChangeArrowheads="1"/>
          </p:cNvSpPr>
          <p:nvPr/>
        </p:nvSpPr>
        <p:spPr bwMode="auto">
          <a:xfrm>
            <a:off x="419100" y="4141788"/>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Le peu de visibilité du retour sur investissement est le frein principal aux projets RSE</a:t>
            </a:r>
          </a:p>
        </p:txBody>
      </p:sp>
      <p:pic>
        <p:nvPicPr>
          <p:cNvPr id="112648" name="Picture 47" descr="VAleurs 3"/>
          <p:cNvPicPr>
            <a:picLocks noChangeAspect="1" noChangeArrowheads="1"/>
          </p:cNvPicPr>
          <p:nvPr/>
        </p:nvPicPr>
        <p:blipFill>
          <a:blip r:embed="rId2"/>
          <a:srcRect/>
          <a:stretch>
            <a:fillRect/>
          </a:stretch>
        </p:blipFill>
        <p:spPr bwMode="auto">
          <a:xfrm>
            <a:off x="8026400" y="230188"/>
            <a:ext cx="890588" cy="889000"/>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08888" y="488315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7038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713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213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710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911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864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277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356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340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372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340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419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2681" name="Picture 80"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2682" name="Picture 81"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2683" name="Picture 82"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720"/>
                            </p:stCondLst>
                            <p:childTnLst>
                              <p:par>
                                <p:cTn id="11" presetID="12" presetClass="entr" presetSubtype="4" fill="hold" grpId="0" nodeType="afterEffect">
                                  <p:stCondLst>
                                    <p:cond delay="5000"/>
                                  </p:stCondLst>
                                  <p:childTnLst>
                                    <p:set>
                                      <p:cBhvr>
                                        <p:cTn id="12" dur="1" fill="hold">
                                          <p:stCondLst>
                                            <p:cond delay="0"/>
                                          </p:stCondLst>
                                        </p:cTn>
                                        <p:tgtEl>
                                          <p:spTgt spid="48150"/>
                                        </p:tgtEl>
                                        <p:attrNameLst>
                                          <p:attrName>style.visibility</p:attrName>
                                        </p:attrNameLst>
                                      </p:cBhvr>
                                      <p:to>
                                        <p:strVal val="visible"/>
                                      </p:to>
                                    </p:set>
                                    <p:animEffect transition="in" filter="slide(fromBottom)">
                                      <p:cBhvr>
                                        <p:cTn id="13" dur="500"/>
                                        <p:tgtEl>
                                          <p:spTgt spid="48150"/>
                                        </p:tgtEl>
                                      </p:cBhvr>
                                    </p:animEffect>
                                  </p:childTnLst>
                                </p:cTn>
                              </p:par>
                            </p:childTnLst>
                          </p:cTn>
                        </p:par>
                        <p:par>
                          <p:cTn id="14" fill="hold">
                            <p:stCondLst>
                              <p:cond delay="7220"/>
                            </p:stCondLst>
                            <p:childTnLst>
                              <p:par>
                                <p:cTn id="15" presetID="12" presetClass="entr" presetSubtype="4" fill="hold" grpId="0" nodeType="afterEffect">
                                  <p:stCondLst>
                                    <p:cond delay="5000"/>
                                  </p:stCondLst>
                                  <p:childTnLst>
                                    <p:set>
                                      <p:cBhvr>
                                        <p:cTn id="16" dur="1" fill="hold">
                                          <p:stCondLst>
                                            <p:cond delay="0"/>
                                          </p:stCondLst>
                                        </p:cTn>
                                        <p:tgtEl>
                                          <p:spTgt spid="48151"/>
                                        </p:tgtEl>
                                        <p:attrNameLst>
                                          <p:attrName>style.visibility</p:attrName>
                                        </p:attrNameLst>
                                      </p:cBhvr>
                                      <p:to>
                                        <p:strVal val="visible"/>
                                      </p:to>
                                    </p:set>
                                    <p:animEffect transition="in" filter="slide(fromBottom)">
                                      <p:cBhvr>
                                        <p:cTn id="17" dur="500"/>
                                        <p:tgtEl>
                                          <p:spTgt spid="48151"/>
                                        </p:tgtEl>
                                      </p:cBhvr>
                                    </p:animEffect>
                                  </p:childTnLst>
                                </p:cTn>
                              </p:par>
                            </p:childTnLst>
                          </p:cTn>
                        </p:par>
                        <p:par>
                          <p:cTn id="18" fill="hold">
                            <p:stCondLst>
                              <p:cond delay="12720"/>
                            </p:stCondLst>
                            <p:childTnLst>
                              <p:par>
                                <p:cTn id="19" presetID="12" presetClass="entr" presetSubtype="4" fill="hold" grpId="0" nodeType="afterEffect">
                                  <p:stCondLst>
                                    <p:cond delay="5000"/>
                                  </p:stCondLst>
                                  <p:childTnLst>
                                    <p:set>
                                      <p:cBhvr>
                                        <p:cTn id="20" dur="1" fill="hold">
                                          <p:stCondLst>
                                            <p:cond delay="0"/>
                                          </p:stCondLst>
                                        </p:cTn>
                                        <p:tgtEl>
                                          <p:spTgt spid="48152"/>
                                        </p:tgtEl>
                                        <p:attrNameLst>
                                          <p:attrName>style.visibility</p:attrName>
                                        </p:attrNameLst>
                                      </p:cBhvr>
                                      <p:to>
                                        <p:strVal val="visible"/>
                                      </p:to>
                                    </p:set>
                                    <p:animEffect transition="in" filter="slide(fromBottom)">
                                      <p:cBhvr>
                                        <p:cTn id="21" dur="500"/>
                                        <p:tgtEl>
                                          <p:spTgt spid="48152"/>
                                        </p:tgtEl>
                                      </p:cBhvr>
                                    </p:animEffect>
                                  </p:childTnLst>
                                </p:cTn>
                              </p:par>
                            </p:childTnLst>
                          </p:cTn>
                        </p:par>
                        <p:par>
                          <p:cTn id="22" fill="hold">
                            <p:stCondLst>
                              <p:cond delay="18220"/>
                            </p:stCondLst>
                            <p:childTnLst>
                              <p:par>
                                <p:cTn id="23" presetID="12" presetClass="entr" presetSubtype="4" fill="hold" grpId="0" nodeType="afterEffect">
                                  <p:stCondLst>
                                    <p:cond delay="5000"/>
                                  </p:stCondLst>
                                  <p:childTnLst>
                                    <p:set>
                                      <p:cBhvr>
                                        <p:cTn id="24" dur="1" fill="hold">
                                          <p:stCondLst>
                                            <p:cond delay="0"/>
                                          </p:stCondLst>
                                        </p:cTn>
                                        <p:tgtEl>
                                          <p:spTgt spid="48153"/>
                                        </p:tgtEl>
                                        <p:attrNameLst>
                                          <p:attrName>style.visibility</p:attrName>
                                        </p:attrNameLst>
                                      </p:cBhvr>
                                      <p:to>
                                        <p:strVal val="visible"/>
                                      </p:to>
                                    </p:set>
                                    <p:animEffect transition="in" filter="slide(fromBottom)">
                                      <p:cBhvr>
                                        <p:cTn id="25" dur="500"/>
                                        <p:tgtEl>
                                          <p:spTgt spid="48153"/>
                                        </p:tgtEl>
                                      </p:cBhvr>
                                    </p:animEffect>
                                  </p:childTnLst>
                                </p:cTn>
                              </p:par>
                            </p:childTnLst>
                          </p:cTn>
                        </p:par>
                        <p:par>
                          <p:cTn id="26" fill="hold">
                            <p:stCondLst>
                              <p:cond delay="23720"/>
                            </p:stCondLst>
                            <p:childTnLst>
                              <p:par>
                                <p:cTn id="27" presetID="1" presetClass="entr" presetSubtype="0" fill="hold" nodeType="afterEffect">
                                  <p:stCondLst>
                                    <p:cond delay="35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722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2822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2822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2922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2922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022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022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122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122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222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222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322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322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422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422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522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522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3622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3622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3722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3722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3822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3822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3922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3922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022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022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122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122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222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222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322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322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422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422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522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522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4622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4622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4722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4722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4822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4822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4922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4922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022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022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122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122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222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222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322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322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422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422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522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522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5622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5622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5722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150" grpId="0" animBg="1"/>
      <p:bldP spid="48151" grpId="0" animBg="1"/>
      <p:bldP spid="48152" grpId="0" animBg="1"/>
      <p:bldP spid="4815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Qu’est-ce que le Global Reporting Initiative ?</a:t>
            </a:r>
            <a:r>
              <a:rPr lang="fr-FR" smtClean="0"/>
              <a:t> </a:t>
            </a:r>
          </a:p>
        </p:txBody>
      </p:sp>
      <p:sp>
        <p:nvSpPr>
          <p:cNvPr id="113666"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85</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76238" y="2298700"/>
            <a:ext cx="8462962"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Des principes et les indicateurs que les organisations peuvent utiliser pour rendre compte de leurs performances économiques, environnementales et sociales </a:t>
            </a:r>
          </a:p>
        </p:txBody>
      </p:sp>
      <p:sp>
        <p:nvSpPr>
          <p:cNvPr id="48151" name="AutoShape 23"/>
          <p:cNvSpPr>
            <a:spLocks noChangeArrowheads="1"/>
          </p:cNvSpPr>
          <p:nvPr/>
        </p:nvSpPr>
        <p:spPr bwMode="auto">
          <a:xfrm>
            <a:off x="390525" y="3063875"/>
            <a:ext cx="8462963"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reporting pour mieux rendre compte des performances et des actions liées au développement durable auprès des parties prenantes </a:t>
            </a:r>
          </a:p>
        </p:txBody>
      </p:sp>
      <p:sp>
        <p:nvSpPr>
          <p:cNvPr id="48152" name="AutoShape 24"/>
          <p:cNvSpPr>
            <a:spLocks noChangeArrowheads="1"/>
          </p:cNvSpPr>
          <p:nvPr/>
        </p:nvSpPr>
        <p:spPr bwMode="auto">
          <a:xfrm>
            <a:off x="376238" y="3833813"/>
            <a:ext cx="8493125" cy="10144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Des lignes directrices qui sont des références internationales pour la communication en matière de gouvernance et sur les performances et impacts environnementaux, sociaux et économiques des organisations</a:t>
            </a:r>
          </a:p>
        </p:txBody>
      </p:sp>
      <p:sp>
        <p:nvSpPr>
          <p:cNvPr id="48153" name="AutoShape 25"/>
          <p:cNvSpPr>
            <a:spLocks noChangeArrowheads="1"/>
          </p:cNvSpPr>
          <p:nvPr/>
        </p:nvSpPr>
        <p:spPr bwMode="auto">
          <a:xfrm>
            <a:off x="419100" y="4899025"/>
            <a:ext cx="6094413"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Une démarche qui relève du volontarisme des entreprises </a:t>
            </a:r>
          </a:p>
        </p:txBody>
      </p:sp>
      <p:pic>
        <p:nvPicPr>
          <p:cNvPr id="4" name="Image 3"/>
          <p:cNvPicPr>
            <a:picLocks noChangeAspect="1"/>
          </p:cNvPicPr>
          <p:nvPr/>
        </p:nvPicPr>
        <p:blipFill>
          <a:blip r:embed="rId2"/>
          <a:srcRect/>
          <a:stretch>
            <a:fillRect/>
          </a:stretch>
        </p:blipFill>
        <p:spPr bwMode="auto">
          <a:xfrm>
            <a:off x="7608888" y="488315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7038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713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213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710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911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864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277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356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340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372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340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419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3704" name="Picture 8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3705" name="Picture 8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3706" name="Picture 8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640"/>
                            </p:stCondLst>
                            <p:childTnLst>
                              <p:par>
                                <p:cTn id="11" presetID="12" presetClass="entr" presetSubtype="4" fill="hold" grpId="0" nodeType="afterEffect">
                                  <p:stCondLst>
                                    <p:cond delay="5000"/>
                                  </p:stCondLst>
                                  <p:childTnLst>
                                    <p:set>
                                      <p:cBhvr>
                                        <p:cTn id="12" dur="1" fill="hold">
                                          <p:stCondLst>
                                            <p:cond delay="0"/>
                                          </p:stCondLst>
                                        </p:cTn>
                                        <p:tgtEl>
                                          <p:spTgt spid="48150"/>
                                        </p:tgtEl>
                                        <p:attrNameLst>
                                          <p:attrName>style.visibility</p:attrName>
                                        </p:attrNameLst>
                                      </p:cBhvr>
                                      <p:to>
                                        <p:strVal val="visible"/>
                                      </p:to>
                                    </p:set>
                                    <p:animEffect transition="in" filter="slide(fromBottom)">
                                      <p:cBhvr>
                                        <p:cTn id="13" dur="500"/>
                                        <p:tgtEl>
                                          <p:spTgt spid="48150"/>
                                        </p:tgtEl>
                                      </p:cBhvr>
                                    </p:animEffect>
                                  </p:childTnLst>
                                </p:cTn>
                              </p:par>
                            </p:childTnLst>
                          </p:cTn>
                        </p:par>
                        <p:par>
                          <p:cTn id="14" fill="hold">
                            <p:stCondLst>
                              <p:cond delay="7140"/>
                            </p:stCondLst>
                            <p:childTnLst>
                              <p:par>
                                <p:cTn id="15" presetID="12" presetClass="entr" presetSubtype="4" fill="hold" grpId="0" nodeType="afterEffect">
                                  <p:stCondLst>
                                    <p:cond delay="5000"/>
                                  </p:stCondLst>
                                  <p:childTnLst>
                                    <p:set>
                                      <p:cBhvr>
                                        <p:cTn id="16" dur="1" fill="hold">
                                          <p:stCondLst>
                                            <p:cond delay="0"/>
                                          </p:stCondLst>
                                        </p:cTn>
                                        <p:tgtEl>
                                          <p:spTgt spid="48151"/>
                                        </p:tgtEl>
                                        <p:attrNameLst>
                                          <p:attrName>style.visibility</p:attrName>
                                        </p:attrNameLst>
                                      </p:cBhvr>
                                      <p:to>
                                        <p:strVal val="visible"/>
                                      </p:to>
                                    </p:set>
                                    <p:animEffect transition="in" filter="slide(fromBottom)">
                                      <p:cBhvr>
                                        <p:cTn id="17" dur="500"/>
                                        <p:tgtEl>
                                          <p:spTgt spid="48151"/>
                                        </p:tgtEl>
                                      </p:cBhvr>
                                    </p:animEffect>
                                  </p:childTnLst>
                                </p:cTn>
                              </p:par>
                            </p:childTnLst>
                          </p:cTn>
                        </p:par>
                        <p:par>
                          <p:cTn id="18" fill="hold">
                            <p:stCondLst>
                              <p:cond delay="12640"/>
                            </p:stCondLst>
                            <p:childTnLst>
                              <p:par>
                                <p:cTn id="19" presetID="12" presetClass="entr" presetSubtype="4" fill="hold" grpId="0" nodeType="afterEffect">
                                  <p:stCondLst>
                                    <p:cond delay="5000"/>
                                  </p:stCondLst>
                                  <p:childTnLst>
                                    <p:set>
                                      <p:cBhvr>
                                        <p:cTn id="20" dur="1" fill="hold">
                                          <p:stCondLst>
                                            <p:cond delay="0"/>
                                          </p:stCondLst>
                                        </p:cTn>
                                        <p:tgtEl>
                                          <p:spTgt spid="48152"/>
                                        </p:tgtEl>
                                        <p:attrNameLst>
                                          <p:attrName>style.visibility</p:attrName>
                                        </p:attrNameLst>
                                      </p:cBhvr>
                                      <p:to>
                                        <p:strVal val="visible"/>
                                      </p:to>
                                    </p:set>
                                    <p:animEffect transition="in" filter="slide(fromBottom)">
                                      <p:cBhvr>
                                        <p:cTn id="21" dur="500"/>
                                        <p:tgtEl>
                                          <p:spTgt spid="48152"/>
                                        </p:tgtEl>
                                      </p:cBhvr>
                                    </p:animEffect>
                                  </p:childTnLst>
                                </p:cTn>
                              </p:par>
                            </p:childTnLst>
                          </p:cTn>
                        </p:par>
                        <p:par>
                          <p:cTn id="22" fill="hold">
                            <p:stCondLst>
                              <p:cond delay="18140"/>
                            </p:stCondLst>
                            <p:childTnLst>
                              <p:par>
                                <p:cTn id="23" presetID="12" presetClass="entr" presetSubtype="4" fill="hold" grpId="0" nodeType="afterEffect">
                                  <p:stCondLst>
                                    <p:cond delay="5000"/>
                                  </p:stCondLst>
                                  <p:childTnLst>
                                    <p:set>
                                      <p:cBhvr>
                                        <p:cTn id="24" dur="1" fill="hold">
                                          <p:stCondLst>
                                            <p:cond delay="0"/>
                                          </p:stCondLst>
                                        </p:cTn>
                                        <p:tgtEl>
                                          <p:spTgt spid="48153"/>
                                        </p:tgtEl>
                                        <p:attrNameLst>
                                          <p:attrName>style.visibility</p:attrName>
                                        </p:attrNameLst>
                                      </p:cBhvr>
                                      <p:to>
                                        <p:strVal val="visible"/>
                                      </p:to>
                                    </p:set>
                                    <p:animEffect transition="in" filter="slide(fromBottom)">
                                      <p:cBhvr>
                                        <p:cTn id="25" dur="500"/>
                                        <p:tgtEl>
                                          <p:spTgt spid="48153"/>
                                        </p:tgtEl>
                                      </p:cBhvr>
                                    </p:animEffect>
                                  </p:childTnLst>
                                </p:cTn>
                              </p:par>
                            </p:childTnLst>
                          </p:cTn>
                        </p:par>
                        <p:par>
                          <p:cTn id="26" fill="hold">
                            <p:stCondLst>
                              <p:cond delay="23640"/>
                            </p:stCondLst>
                            <p:childTnLst>
                              <p:par>
                                <p:cTn id="27" presetID="1" presetClass="entr" presetSubtype="0" fill="hold" nodeType="afterEffect">
                                  <p:stCondLst>
                                    <p:cond delay="35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714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2814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2814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2914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2914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014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014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114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114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214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214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314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314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414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414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514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514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3614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3614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3714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3714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3814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3814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3914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3914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014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014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114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114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214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214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314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314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414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414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514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514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4614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4614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4714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4714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4814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4814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4914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4914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014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014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114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114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214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214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314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314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414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414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514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514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5614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5614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5714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150" grpId="0" animBg="1"/>
      <p:bldP spid="48151" grpId="0" animBg="1"/>
      <p:bldP spid="48152" grpId="0" animBg="1"/>
      <p:bldP spid="4815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Vous êtes responsable marketing : comment allez-vous veiller à la transparence des méthodes de vente ?</a:t>
            </a:r>
          </a:p>
        </p:txBody>
      </p:sp>
      <p:sp>
        <p:nvSpPr>
          <p:cNvPr id="114690"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86</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36886" name="AutoShape 22"/>
          <p:cNvSpPr>
            <a:spLocks noChangeArrowheads="1"/>
          </p:cNvSpPr>
          <p:nvPr/>
        </p:nvSpPr>
        <p:spPr bwMode="auto">
          <a:xfrm>
            <a:off x="446088" y="2579688"/>
            <a:ext cx="8434387" cy="406400"/>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utilisant des produits respectueux de l'environnement </a:t>
            </a:r>
          </a:p>
        </p:txBody>
      </p:sp>
      <p:sp>
        <p:nvSpPr>
          <p:cNvPr id="36887" name="AutoShape 23"/>
          <p:cNvSpPr>
            <a:spLocks noChangeArrowheads="1"/>
          </p:cNvSpPr>
          <p:nvPr/>
        </p:nvSpPr>
        <p:spPr bwMode="auto">
          <a:xfrm>
            <a:off x="431800" y="305752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informant le client des conditions d'après-vente, ou de désengagement (inciter les commerciaux à une  politique de transparence)</a:t>
            </a:r>
          </a:p>
        </p:txBody>
      </p:sp>
      <p:sp>
        <p:nvSpPr>
          <p:cNvPr id="36889" name="AutoShape 25"/>
          <p:cNvSpPr>
            <a:spLocks noChangeArrowheads="1"/>
          </p:cNvSpPr>
          <p:nvPr/>
        </p:nvSpPr>
        <p:spPr bwMode="auto">
          <a:xfrm>
            <a:off x="431800" y="3838575"/>
            <a:ext cx="8462963" cy="709613"/>
          </a:xfrm>
          <a:prstGeom prst="roundRect">
            <a:avLst>
              <a:gd name="adj" fmla="val 16667"/>
            </a:avLst>
          </a:prstGeom>
          <a:solidFill>
            <a:schemeClr val="accent1">
              <a:alpha val="89018"/>
            </a:schemeClr>
          </a:solidFill>
          <a:ln w="9525">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informant des moyens de réclamation, en facilitant le parcours pour le client (numéro, adresse mail, signatures dans corps de mails des référents possibles etc.)</a:t>
            </a:r>
          </a:p>
        </p:txBody>
      </p:sp>
      <p:pic>
        <p:nvPicPr>
          <p:cNvPr id="4" name="Image 3"/>
          <p:cNvPicPr>
            <a:picLocks noChangeAspect="1"/>
          </p:cNvPicPr>
          <p:nvPr/>
        </p:nvPicPr>
        <p:blipFill>
          <a:blip r:embed="rId2"/>
          <a:srcRect/>
          <a:stretch>
            <a:fillRect/>
          </a:stretch>
        </p:blipFill>
        <p:spPr bwMode="auto">
          <a:xfrm>
            <a:off x="7519988" y="4803775"/>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39088" y="5646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924800" y="56562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924800" y="56435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69263"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77200" y="56546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6291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40688" y="56515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62913" y="56578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69263" y="56546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91488"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88313" y="56562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67675" y="56626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81963" y="56594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4712" name="Picture 64"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4713" name="Picture 65"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4714" name="Picture 66"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3520"/>
                            </p:stCondLst>
                            <p:childTnLst>
                              <p:par>
                                <p:cTn id="11" presetID="12" presetClass="entr" presetSubtype="4" fill="hold" grpId="0" nodeType="afterEffect">
                                  <p:stCondLst>
                                    <p:cond delay="2500"/>
                                  </p:stCondLst>
                                  <p:childTnLst>
                                    <p:set>
                                      <p:cBhvr>
                                        <p:cTn id="12" dur="1" fill="hold">
                                          <p:stCondLst>
                                            <p:cond delay="0"/>
                                          </p:stCondLst>
                                        </p:cTn>
                                        <p:tgtEl>
                                          <p:spTgt spid="36886"/>
                                        </p:tgtEl>
                                        <p:attrNameLst>
                                          <p:attrName>style.visibility</p:attrName>
                                        </p:attrNameLst>
                                      </p:cBhvr>
                                      <p:to>
                                        <p:strVal val="visible"/>
                                      </p:to>
                                    </p:set>
                                    <p:animEffect transition="in" filter="slide(fromBottom)">
                                      <p:cBhvr>
                                        <p:cTn id="13" dur="500"/>
                                        <p:tgtEl>
                                          <p:spTgt spid="36886"/>
                                        </p:tgtEl>
                                      </p:cBhvr>
                                    </p:animEffect>
                                  </p:childTnLst>
                                </p:cTn>
                              </p:par>
                            </p:childTnLst>
                          </p:cTn>
                        </p:par>
                        <p:par>
                          <p:cTn id="14" fill="hold">
                            <p:stCondLst>
                              <p:cond delay="6520"/>
                            </p:stCondLst>
                            <p:childTnLst>
                              <p:par>
                                <p:cTn id="15" presetID="12" presetClass="entr" presetSubtype="4" fill="hold" grpId="0" nodeType="afterEffect">
                                  <p:stCondLst>
                                    <p:cond delay="2500"/>
                                  </p:stCondLst>
                                  <p:childTnLst>
                                    <p:set>
                                      <p:cBhvr>
                                        <p:cTn id="16" dur="1" fill="hold">
                                          <p:stCondLst>
                                            <p:cond delay="0"/>
                                          </p:stCondLst>
                                        </p:cTn>
                                        <p:tgtEl>
                                          <p:spTgt spid="36887"/>
                                        </p:tgtEl>
                                        <p:attrNameLst>
                                          <p:attrName>style.visibility</p:attrName>
                                        </p:attrNameLst>
                                      </p:cBhvr>
                                      <p:to>
                                        <p:strVal val="visible"/>
                                      </p:to>
                                    </p:set>
                                    <p:animEffect transition="in" filter="slide(fromBottom)">
                                      <p:cBhvr>
                                        <p:cTn id="17" dur="500"/>
                                        <p:tgtEl>
                                          <p:spTgt spid="36887"/>
                                        </p:tgtEl>
                                      </p:cBhvr>
                                    </p:animEffect>
                                  </p:childTnLst>
                                </p:cTn>
                              </p:par>
                            </p:childTnLst>
                          </p:cTn>
                        </p:par>
                        <p:par>
                          <p:cTn id="18" fill="hold">
                            <p:stCondLst>
                              <p:cond delay="9520"/>
                            </p:stCondLst>
                            <p:childTnLst>
                              <p:par>
                                <p:cTn id="19" presetID="12" presetClass="entr" presetSubtype="4" fill="hold" grpId="0" nodeType="afterEffect">
                                  <p:stCondLst>
                                    <p:cond delay="2500"/>
                                  </p:stCondLst>
                                  <p:childTnLst>
                                    <p:set>
                                      <p:cBhvr>
                                        <p:cTn id="20" dur="1" fill="hold">
                                          <p:stCondLst>
                                            <p:cond delay="0"/>
                                          </p:stCondLst>
                                        </p:cTn>
                                        <p:tgtEl>
                                          <p:spTgt spid="36889"/>
                                        </p:tgtEl>
                                        <p:attrNameLst>
                                          <p:attrName>style.visibility</p:attrName>
                                        </p:attrNameLst>
                                      </p:cBhvr>
                                      <p:to>
                                        <p:strVal val="visible"/>
                                      </p:to>
                                    </p:set>
                                    <p:animEffect transition="in" filter="slide(fromBottom)">
                                      <p:cBhvr>
                                        <p:cTn id="21" dur="500"/>
                                        <p:tgtEl>
                                          <p:spTgt spid="36889"/>
                                        </p:tgtEl>
                                      </p:cBhvr>
                                    </p:animEffect>
                                  </p:childTnLst>
                                </p:cTn>
                              </p:par>
                            </p:childTnLst>
                          </p:cTn>
                        </p:par>
                        <p:par>
                          <p:cTn id="22" fill="hold">
                            <p:stCondLst>
                              <p:cond delay="1252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552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15520"/>
                            </p:stCondLst>
                            <p:childTnLst>
                              <p:par>
                                <p:cTn id="29" presetID="1" presetClass="exit" presetSubtype="0" fill="hold" grpId="1"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1652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16520"/>
                            </p:stCondLst>
                            <p:childTnLst>
                              <p:par>
                                <p:cTn id="35" presetID="1" presetClass="exit" presetSubtype="0" fill="hold" grpId="1" nodeType="afterEffect">
                                  <p:stCondLst>
                                    <p:cond delay="100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1752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7520"/>
                            </p:stCondLst>
                            <p:childTnLst>
                              <p:par>
                                <p:cTn id="41" presetID="1" presetClass="exit" presetSubtype="0" fill="hold" grpId="1" nodeType="afterEffect">
                                  <p:stCondLst>
                                    <p:cond delay="100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18520"/>
                            </p:stCondLst>
                            <p:childTnLst>
                              <p:par>
                                <p:cTn id="44" presetID="1"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18520"/>
                            </p:stCondLst>
                            <p:childTnLst>
                              <p:par>
                                <p:cTn id="47" presetID="1" presetClass="exit" presetSubtype="0" fill="hold" grpId="1" nodeType="afterEffect">
                                  <p:stCondLst>
                                    <p:cond delay="100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9520"/>
                            </p:stCondLst>
                            <p:childTnLst>
                              <p:par>
                                <p:cTn id="50" presetID="1"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19520"/>
                            </p:stCondLst>
                            <p:childTnLst>
                              <p:par>
                                <p:cTn id="53" presetID="1" presetClass="exit" presetSubtype="0" fill="hold" grpId="1" nodeType="after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childTnLst>
                          </p:cTn>
                        </p:par>
                        <p:par>
                          <p:cTn id="55" fill="hold">
                            <p:stCondLst>
                              <p:cond delay="20520"/>
                            </p:stCondLst>
                            <p:childTnLst>
                              <p:par>
                                <p:cTn id="56" presetID="1"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0520"/>
                            </p:stCondLst>
                            <p:childTnLst>
                              <p:par>
                                <p:cTn id="59" presetID="1" presetClass="exit" presetSubtype="0" fill="hold" grpId="1" nodeType="afterEffect">
                                  <p:stCondLst>
                                    <p:cond delay="1000"/>
                                  </p:stCondLst>
                                  <p:childTnLst>
                                    <p:set>
                                      <p:cBhvr>
                                        <p:cTn id="60" dur="1" fill="hold">
                                          <p:stCondLst>
                                            <p:cond delay="0"/>
                                          </p:stCondLst>
                                        </p:cTn>
                                        <p:tgtEl>
                                          <p:spTgt spid="10"/>
                                        </p:tgtEl>
                                        <p:attrNameLst>
                                          <p:attrName>style.visibility</p:attrName>
                                        </p:attrNameLst>
                                      </p:cBhvr>
                                      <p:to>
                                        <p:strVal val="hidden"/>
                                      </p:to>
                                    </p:set>
                                  </p:childTnLst>
                                </p:cTn>
                              </p:par>
                            </p:childTnLst>
                          </p:cTn>
                        </p:par>
                        <p:par>
                          <p:cTn id="61" fill="hold">
                            <p:stCondLst>
                              <p:cond delay="21520"/>
                            </p:stCondLst>
                            <p:childTnLst>
                              <p:par>
                                <p:cTn id="62" presetID="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21520"/>
                            </p:stCondLst>
                            <p:childTnLst>
                              <p:par>
                                <p:cTn id="65" presetID="1" presetClass="exit" presetSubtype="0" fill="hold" grpId="1" nodeType="afterEffect">
                                  <p:stCondLst>
                                    <p:cond delay="100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2252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22520"/>
                            </p:stCondLst>
                            <p:childTnLst>
                              <p:par>
                                <p:cTn id="71" presetID="1" presetClass="exit" presetSubtype="0" fill="hold" grpId="1" nodeType="afterEffect">
                                  <p:stCondLst>
                                    <p:cond delay="100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23520"/>
                            </p:stCondLst>
                            <p:childTnLst>
                              <p:par>
                                <p:cTn id="74" presetID="1"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par>
                          <p:cTn id="76" fill="hold">
                            <p:stCondLst>
                              <p:cond delay="23520"/>
                            </p:stCondLst>
                            <p:childTnLst>
                              <p:par>
                                <p:cTn id="77" presetID="1" presetClass="exit" presetSubtype="0" fill="hold" grpId="1" nodeType="afterEffect">
                                  <p:stCondLst>
                                    <p:cond delay="1000"/>
                                  </p:stCondLst>
                                  <p:childTnLst>
                                    <p:set>
                                      <p:cBhvr>
                                        <p:cTn id="78" dur="1" fill="hold">
                                          <p:stCondLst>
                                            <p:cond delay="0"/>
                                          </p:stCondLst>
                                        </p:cTn>
                                        <p:tgtEl>
                                          <p:spTgt spid="13"/>
                                        </p:tgtEl>
                                        <p:attrNameLst>
                                          <p:attrName>style.visibility</p:attrName>
                                        </p:attrNameLst>
                                      </p:cBhvr>
                                      <p:to>
                                        <p:strVal val="hidden"/>
                                      </p:to>
                                    </p:set>
                                  </p:childTnLst>
                                </p:cTn>
                              </p:par>
                            </p:childTnLst>
                          </p:cTn>
                        </p:par>
                        <p:par>
                          <p:cTn id="79" fill="hold">
                            <p:stCondLst>
                              <p:cond delay="24520"/>
                            </p:stCondLst>
                            <p:childTnLst>
                              <p:par>
                                <p:cTn id="80" presetID="1"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par>
                          <p:cTn id="82" fill="hold">
                            <p:stCondLst>
                              <p:cond delay="24520"/>
                            </p:stCondLst>
                            <p:childTnLst>
                              <p:par>
                                <p:cTn id="83" presetID="1" presetClass="exit" presetSubtype="0" fill="hold" grpId="1" nodeType="afterEffect">
                                  <p:stCondLst>
                                    <p:cond delay="1000"/>
                                  </p:stCondLst>
                                  <p:childTnLst>
                                    <p:set>
                                      <p:cBhvr>
                                        <p:cTn id="84" dur="1" fill="hold">
                                          <p:stCondLst>
                                            <p:cond delay="0"/>
                                          </p:stCondLst>
                                        </p:cTn>
                                        <p:tgtEl>
                                          <p:spTgt spid="14"/>
                                        </p:tgtEl>
                                        <p:attrNameLst>
                                          <p:attrName>style.visibility</p:attrName>
                                        </p:attrNameLst>
                                      </p:cBhvr>
                                      <p:to>
                                        <p:strVal val="hidden"/>
                                      </p:to>
                                    </p:set>
                                  </p:childTnLst>
                                </p:cTn>
                              </p:par>
                            </p:childTnLst>
                          </p:cTn>
                        </p:par>
                        <p:par>
                          <p:cTn id="85" fill="hold">
                            <p:stCondLst>
                              <p:cond delay="25520"/>
                            </p:stCondLst>
                            <p:childTnLst>
                              <p:par>
                                <p:cTn id="86" presetID="1"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par>
                          <p:cTn id="88" fill="hold">
                            <p:stCondLst>
                              <p:cond delay="25520"/>
                            </p:stCondLst>
                            <p:childTnLst>
                              <p:par>
                                <p:cTn id="89" presetID="1" presetClass="exit" presetSubtype="0" fill="hold" grpId="1" nodeType="afterEffect">
                                  <p:stCondLst>
                                    <p:cond delay="1000"/>
                                  </p:stCondLst>
                                  <p:childTnLst>
                                    <p:set>
                                      <p:cBhvr>
                                        <p:cTn id="90" dur="1" fill="hold">
                                          <p:stCondLst>
                                            <p:cond delay="0"/>
                                          </p:stCondLst>
                                        </p:cTn>
                                        <p:tgtEl>
                                          <p:spTgt spid="15"/>
                                        </p:tgtEl>
                                        <p:attrNameLst>
                                          <p:attrName>style.visibility</p:attrName>
                                        </p:attrNameLst>
                                      </p:cBhvr>
                                      <p:to>
                                        <p:strVal val="hidden"/>
                                      </p:to>
                                    </p:set>
                                  </p:childTnLst>
                                </p:cTn>
                              </p:par>
                            </p:childTnLst>
                          </p:cTn>
                        </p:par>
                        <p:par>
                          <p:cTn id="91" fill="hold">
                            <p:stCondLst>
                              <p:cond delay="26520"/>
                            </p:stCondLst>
                            <p:childTnLst>
                              <p:par>
                                <p:cTn id="92" presetID="1"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par>
                          <p:cTn id="94" fill="hold">
                            <p:stCondLst>
                              <p:cond delay="26520"/>
                            </p:stCondLst>
                            <p:childTnLst>
                              <p:par>
                                <p:cTn id="95" presetID="1" presetClass="exit" presetSubtype="0" fill="hold" grpId="1" nodeType="afterEffect">
                                  <p:stCondLst>
                                    <p:cond delay="1000"/>
                                  </p:stCondLst>
                                  <p:childTnLst>
                                    <p:set>
                                      <p:cBhvr>
                                        <p:cTn id="96" dur="1" fill="hold">
                                          <p:stCondLst>
                                            <p:cond delay="0"/>
                                          </p:stCondLst>
                                        </p:cTn>
                                        <p:tgtEl>
                                          <p:spTgt spid="16"/>
                                        </p:tgtEl>
                                        <p:attrNameLst>
                                          <p:attrName>style.visibility</p:attrName>
                                        </p:attrNameLst>
                                      </p:cBhvr>
                                      <p:to>
                                        <p:strVal val="hidden"/>
                                      </p:to>
                                    </p:set>
                                  </p:childTnLst>
                                </p:cTn>
                              </p:par>
                            </p:childTnLst>
                          </p:cTn>
                        </p:par>
                        <p:par>
                          <p:cTn id="97" fill="hold">
                            <p:stCondLst>
                              <p:cond delay="27520"/>
                            </p:stCondLst>
                            <p:childTnLst>
                              <p:par>
                                <p:cTn id="98" presetID="1"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par>
                          <p:cTn id="100" fill="hold">
                            <p:stCondLst>
                              <p:cond delay="27520"/>
                            </p:stCondLst>
                            <p:childTnLst>
                              <p:par>
                                <p:cTn id="101" presetID="1" presetClass="exit" presetSubtype="0" fill="hold" grpId="1" nodeType="afterEffect">
                                  <p:stCondLst>
                                    <p:cond delay="1000"/>
                                  </p:stCondLst>
                                  <p:childTnLst>
                                    <p:set>
                                      <p:cBhvr>
                                        <p:cTn id="102" dur="1" fill="hold">
                                          <p:stCondLst>
                                            <p:cond delay="0"/>
                                          </p:stCondLst>
                                        </p:cTn>
                                        <p:tgtEl>
                                          <p:spTgt spid="17"/>
                                        </p:tgtEl>
                                        <p:attrNameLst>
                                          <p:attrName>style.visibility</p:attrName>
                                        </p:attrNameLst>
                                      </p:cBhvr>
                                      <p:to>
                                        <p:strVal val="hidden"/>
                                      </p:to>
                                    </p:set>
                                  </p:childTnLst>
                                </p:cTn>
                              </p:par>
                            </p:childTnLst>
                          </p:cTn>
                        </p:par>
                        <p:par>
                          <p:cTn id="103" fill="hold">
                            <p:stCondLst>
                              <p:cond delay="28520"/>
                            </p:stCondLst>
                            <p:childTnLst>
                              <p:par>
                                <p:cTn id="104" presetID="1"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par>
                          <p:cTn id="106" fill="hold">
                            <p:stCondLst>
                              <p:cond delay="28520"/>
                            </p:stCondLst>
                            <p:childTnLst>
                              <p:par>
                                <p:cTn id="107" presetID="1" presetClass="exit" presetSubtype="0" fill="hold" grpId="1" nodeType="afterEffect">
                                  <p:stCondLst>
                                    <p:cond delay="1000"/>
                                  </p:stCondLst>
                                  <p:childTnLst>
                                    <p:set>
                                      <p:cBhvr>
                                        <p:cTn id="108" dur="1" fill="hold">
                                          <p:stCondLst>
                                            <p:cond delay="0"/>
                                          </p:stCondLst>
                                        </p:cTn>
                                        <p:tgtEl>
                                          <p:spTgt spid="18"/>
                                        </p:tgtEl>
                                        <p:attrNameLst>
                                          <p:attrName>style.visibility</p:attrName>
                                        </p:attrNameLst>
                                      </p:cBhvr>
                                      <p:to>
                                        <p:strVal val="hidden"/>
                                      </p:to>
                                    </p:set>
                                  </p:childTnLst>
                                </p:cTn>
                              </p:par>
                            </p:childTnLst>
                          </p:cTn>
                        </p:par>
                        <p:par>
                          <p:cTn id="109" fill="hold">
                            <p:stCondLst>
                              <p:cond delay="29520"/>
                            </p:stCondLst>
                            <p:childTnLst>
                              <p:par>
                                <p:cTn id="110" presetID="1" presetClass="entr" presetSubtype="0" fill="hold" grpId="0" nodeType="after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childTnLst>
                          </p:cTn>
                        </p:par>
                        <p:par>
                          <p:cTn id="112" fill="hold">
                            <p:stCondLst>
                              <p:cond delay="29520"/>
                            </p:stCondLst>
                            <p:childTnLst>
                              <p:par>
                                <p:cTn id="113" presetID="1" presetClass="exit" presetSubtype="0" fill="hold" grpId="1" nodeType="afterEffect">
                                  <p:stCondLst>
                                    <p:cond delay="1000"/>
                                  </p:stCondLst>
                                  <p:childTnLst>
                                    <p:set>
                                      <p:cBhvr>
                                        <p:cTn id="114" dur="1" fill="hold">
                                          <p:stCondLst>
                                            <p:cond delay="0"/>
                                          </p:stCondLst>
                                        </p:cTn>
                                        <p:tgtEl>
                                          <p:spTgt spid="3"/>
                                        </p:tgtEl>
                                        <p:attrNameLst>
                                          <p:attrName>style.visibility</p:attrName>
                                        </p:attrNameLst>
                                      </p:cBhvr>
                                      <p:to>
                                        <p:strVal val="hidden"/>
                                      </p:to>
                                    </p:set>
                                  </p:childTnLst>
                                </p:cTn>
                              </p:par>
                            </p:childTnLst>
                          </p:cTn>
                        </p:par>
                        <p:par>
                          <p:cTn id="115" fill="hold">
                            <p:stCondLst>
                              <p:cond delay="30520"/>
                            </p:stCondLst>
                            <p:childTnLst>
                              <p:par>
                                <p:cTn id="116" presetID="1"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86" grpId="0" animBg="1"/>
      <p:bldP spid="36887" grpId="0" animBg="1"/>
      <p:bldP spid="3688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400" b="1" smtClean="0"/>
              <a:t>Comment prévenir et lutter contre la fraude et la corruption ?</a:t>
            </a:r>
            <a:r>
              <a:rPr lang="fr-FR" smtClean="0"/>
              <a:t> </a:t>
            </a:r>
          </a:p>
        </p:txBody>
      </p:sp>
      <p:sp>
        <p:nvSpPr>
          <p:cNvPr id="115714"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87</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9174" name="AutoShape 22"/>
          <p:cNvSpPr>
            <a:spLocks noChangeArrowheads="1"/>
          </p:cNvSpPr>
          <p:nvPr/>
        </p:nvSpPr>
        <p:spPr bwMode="auto">
          <a:xfrm>
            <a:off x="450850" y="2197100"/>
            <a:ext cx="8462963"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En faisant un diagnostic des risques de corruption avec franchise et sincérité en associant vos collaborateurs</a:t>
            </a:r>
          </a:p>
        </p:txBody>
      </p:sp>
      <p:sp>
        <p:nvSpPr>
          <p:cNvPr id="49175" name="AutoShape 23"/>
          <p:cNvSpPr>
            <a:spLocks noChangeArrowheads="1"/>
          </p:cNvSpPr>
          <p:nvPr/>
        </p:nvSpPr>
        <p:spPr bwMode="auto">
          <a:xfrm>
            <a:off x="474663" y="2992438"/>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En identifiant quelques actions préventives</a:t>
            </a:r>
          </a:p>
        </p:txBody>
      </p:sp>
      <p:sp>
        <p:nvSpPr>
          <p:cNvPr id="49176" name="AutoShape 24"/>
          <p:cNvSpPr>
            <a:spLocks noChangeArrowheads="1"/>
          </p:cNvSpPr>
          <p:nvPr/>
        </p:nvSpPr>
        <p:spPr bwMode="auto">
          <a:xfrm>
            <a:off x="460375" y="3486150"/>
            <a:ext cx="8462963" cy="7096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En réalisant un livret de sensibilisation sur la déontologie d’entreprise, sur les risques, les obligations légales à respecter, les bonnes attitudes à adopter</a:t>
            </a:r>
          </a:p>
        </p:txBody>
      </p:sp>
      <p:sp>
        <p:nvSpPr>
          <p:cNvPr id="49177" name="AutoShape 25"/>
          <p:cNvSpPr>
            <a:spLocks noChangeArrowheads="1"/>
          </p:cNvSpPr>
          <p:nvPr/>
        </p:nvSpPr>
        <p:spPr bwMode="auto">
          <a:xfrm>
            <a:off x="460375" y="4295775"/>
            <a:ext cx="7183438" cy="1014413"/>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En favorisant une politique de rémunération équilibrée (des primes collectives sur le résultat global plutôt qu'individuelles, équilibre part fixe et part variable)</a:t>
            </a:r>
          </a:p>
        </p:txBody>
      </p:sp>
      <p:pic>
        <p:nvPicPr>
          <p:cNvPr id="115720" name="Picture 46" descr="corruption"/>
          <p:cNvPicPr>
            <a:picLocks noChangeAspect="1" noChangeArrowheads="1"/>
          </p:cNvPicPr>
          <p:nvPr/>
        </p:nvPicPr>
        <p:blipFill>
          <a:blip r:embed="rId2"/>
          <a:srcRect/>
          <a:stretch>
            <a:fillRect/>
          </a:stretch>
        </p:blipFill>
        <p:spPr bwMode="auto">
          <a:xfrm>
            <a:off x="7773988" y="365125"/>
            <a:ext cx="1138237" cy="758825"/>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643813" y="491490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48625" y="572611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62913" y="57229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62913"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86725"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69263" y="57531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77200" y="57451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59738" y="575310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48625"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48625" y="57419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48625" y="57435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48625"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48625"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48625" y="57531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48625" y="57673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48625" y="57181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48625" y="5754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48625" y="57594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48625" y="57673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48625" y="57546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48625" y="574357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59738" y="576738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86725" y="57800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201025" y="57658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86738"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64513" y="57626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86738" y="57689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93088" y="576580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215313"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212138" y="57673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91500" y="57737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205788" y="577056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5753" name="Picture 79"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5754" name="Picture 80"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5755" name="Picture 81"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120"/>
                            </p:stCondLst>
                            <p:childTnLst>
                              <p:par>
                                <p:cTn id="11" presetID="12" presetClass="entr" presetSubtype="4" fill="hold" grpId="0" nodeType="afterEffect">
                                  <p:stCondLst>
                                    <p:cond delay="5500"/>
                                  </p:stCondLst>
                                  <p:childTnLst>
                                    <p:set>
                                      <p:cBhvr>
                                        <p:cTn id="12" dur="1" fill="hold">
                                          <p:stCondLst>
                                            <p:cond delay="0"/>
                                          </p:stCondLst>
                                        </p:cTn>
                                        <p:tgtEl>
                                          <p:spTgt spid="49174"/>
                                        </p:tgtEl>
                                        <p:attrNameLst>
                                          <p:attrName>style.visibility</p:attrName>
                                        </p:attrNameLst>
                                      </p:cBhvr>
                                      <p:to>
                                        <p:strVal val="visible"/>
                                      </p:to>
                                    </p:set>
                                    <p:animEffect transition="in" filter="slide(fromBottom)">
                                      <p:cBhvr>
                                        <p:cTn id="13" dur="500"/>
                                        <p:tgtEl>
                                          <p:spTgt spid="49174"/>
                                        </p:tgtEl>
                                      </p:cBhvr>
                                    </p:animEffect>
                                  </p:childTnLst>
                                </p:cTn>
                              </p:par>
                            </p:childTnLst>
                          </p:cTn>
                        </p:par>
                        <p:par>
                          <p:cTn id="14" fill="hold">
                            <p:stCondLst>
                              <p:cond delay="8120"/>
                            </p:stCondLst>
                            <p:childTnLst>
                              <p:par>
                                <p:cTn id="15" presetID="12" presetClass="entr" presetSubtype="4" fill="hold" grpId="0" nodeType="afterEffect">
                                  <p:stCondLst>
                                    <p:cond delay="5500"/>
                                  </p:stCondLst>
                                  <p:childTnLst>
                                    <p:set>
                                      <p:cBhvr>
                                        <p:cTn id="16" dur="1" fill="hold">
                                          <p:stCondLst>
                                            <p:cond delay="0"/>
                                          </p:stCondLst>
                                        </p:cTn>
                                        <p:tgtEl>
                                          <p:spTgt spid="49175"/>
                                        </p:tgtEl>
                                        <p:attrNameLst>
                                          <p:attrName>style.visibility</p:attrName>
                                        </p:attrNameLst>
                                      </p:cBhvr>
                                      <p:to>
                                        <p:strVal val="visible"/>
                                      </p:to>
                                    </p:set>
                                    <p:animEffect transition="in" filter="slide(fromBottom)">
                                      <p:cBhvr>
                                        <p:cTn id="17" dur="500"/>
                                        <p:tgtEl>
                                          <p:spTgt spid="49175"/>
                                        </p:tgtEl>
                                      </p:cBhvr>
                                    </p:animEffect>
                                  </p:childTnLst>
                                </p:cTn>
                              </p:par>
                            </p:childTnLst>
                          </p:cTn>
                        </p:par>
                        <p:par>
                          <p:cTn id="18" fill="hold">
                            <p:stCondLst>
                              <p:cond delay="14120"/>
                            </p:stCondLst>
                            <p:childTnLst>
                              <p:par>
                                <p:cTn id="19" presetID="12" presetClass="entr" presetSubtype="4" fill="hold" grpId="0" nodeType="afterEffect">
                                  <p:stCondLst>
                                    <p:cond delay="5500"/>
                                  </p:stCondLst>
                                  <p:childTnLst>
                                    <p:set>
                                      <p:cBhvr>
                                        <p:cTn id="20" dur="1" fill="hold">
                                          <p:stCondLst>
                                            <p:cond delay="0"/>
                                          </p:stCondLst>
                                        </p:cTn>
                                        <p:tgtEl>
                                          <p:spTgt spid="49176"/>
                                        </p:tgtEl>
                                        <p:attrNameLst>
                                          <p:attrName>style.visibility</p:attrName>
                                        </p:attrNameLst>
                                      </p:cBhvr>
                                      <p:to>
                                        <p:strVal val="visible"/>
                                      </p:to>
                                    </p:set>
                                    <p:animEffect transition="in" filter="slide(fromBottom)">
                                      <p:cBhvr>
                                        <p:cTn id="21" dur="500"/>
                                        <p:tgtEl>
                                          <p:spTgt spid="49176"/>
                                        </p:tgtEl>
                                      </p:cBhvr>
                                    </p:animEffect>
                                  </p:childTnLst>
                                </p:cTn>
                              </p:par>
                            </p:childTnLst>
                          </p:cTn>
                        </p:par>
                        <p:par>
                          <p:cTn id="22" fill="hold">
                            <p:stCondLst>
                              <p:cond delay="20120"/>
                            </p:stCondLst>
                            <p:childTnLst>
                              <p:par>
                                <p:cTn id="23" presetID="12" presetClass="entr" presetSubtype="4" fill="hold" grpId="0" nodeType="afterEffect">
                                  <p:stCondLst>
                                    <p:cond delay="5500"/>
                                  </p:stCondLst>
                                  <p:childTnLst>
                                    <p:set>
                                      <p:cBhvr>
                                        <p:cTn id="24" dur="1" fill="hold">
                                          <p:stCondLst>
                                            <p:cond delay="0"/>
                                          </p:stCondLst>
                                        </p:cTn>
                                        <p:tgtEl>
                                          <p:spTgt spid="49177"/>
                                        </p:tgtEl>
                                        <p:attrNameLst>
                                          <p:attrName>style.visibility</p:attrName>
                                        </p:attrNameLst>
                                      </p:cBhvr>
                                      <p:to>
                                        <p:strVal val="visible"/>
                                      </p:to>
                                    </p:set>
                                    <p:animEffect transition="in" filter="slide(fromBottom)">
                                      <p:cBhvr>
                                        <p:cTn id="25" dur="500"/>
                                        <p:tgtEl>
                                          <p:spTgt spid="49177"/>
                                        </p:tgtEl>
                                      </p:cBhvr>
                                    </p:animEffect>
                                  </p:childTnLst>
                                </p:cTn>
                              </p:par>
                            </p:childTnLst>
                          </p:cTn>
                        </p:par>
                        <p:par>
                          <p:cTn id="26" fill="hold">
                            <p:stCondLst>
                              <p:cond delay="26120"/>
                            </p:stCondLst>
                            <p:childTnLst>
                              <p:par>
                                <p:cTn id="27" presetID="1" presetClass="entr" presetSubtype="0" fill="hold" nodeType="afterEffect">
                                  <p:stCondLst>
                                    <p:cond delay="55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3162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3262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3262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3362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3362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462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462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562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562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662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662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762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762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862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862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962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962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4062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4062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4162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4162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4262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4262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4362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4362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462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462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562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562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662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662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762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762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862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862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962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962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5062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5062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5162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5162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5262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5262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5362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5362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462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462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562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562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662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662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762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762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862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862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962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962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6062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6062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6162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74" grpId="0" animBg="1"/>
      <p:bldP spid="49175" grpId="0" animBg="1"/>
      <p:bldP spid="49176" grpId="0" animBg="1"/>
      <p:bldP spid="49177"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400" b="1" smtClean="0"/>
              <a:t>Que signifie le terme « équitable » en parlant d’un produit ?</a:t>
            </a:r>
          </a:p>
        </p:txBody>
      </p:sp>
      <p:sp>
        <p:nvSpPr>
          <p:cNvPr id="116738" name="ZoneTexte 3"/>
          <p:cNvSpPr txBox="1">
            <a:spLocks noChangeArrowheads="1"/>
          </p:cNvSpPr>
          <p:nvPr/>
        </p:nvSpPr>
        <p:spPr bwMode="auto">
          <a:xfrm>
            <a:off x="155575" y="474663"/>
            <a:ext cx="7318375" cy="366712"/>
          </a:xfrm>
          <a:prstGeom prst="rect">
            <a:avLst/>
          </a:prstGeom>
          <a:noFill/>
          <a:ln w="9525">
            <a:noFill/>
            <a:miter lim="800000"/>
            <a:headEnd/>
            <a:tailEnd/>
          </a:ln>
        </p:spPr>
        <p:txBody>
          <a:bodyPr>
            <a:spAutoFit/>
          </a:bodyPr>
          <a:lstStyle/>
          <a:p>
            <a:r>
              <a:rPr lang="fr-FR">
                <a:latin typeface="Century Gothic" pitchFamily="34" charset="0"/>
              </a:rPr>
              <a:t>Thème Economique – Question 88</a:t>
            </a: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48150" name="AutoShape 22"/>
          <p:cNvSpPr>
            <a:spLocks noChangeArrowheads="1"/>
          </p:cNvSpPr>
          <p:nvPr/>
        </p:nvSpPr>
        <p:spPr bwMode="auto">
          <a:xfrm>
            <a:off x="390525" y="25638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Un produit cher et bon pour la santé</a:t>
            </a:r>
          </a:p>
        </p:txBody>
      </p:sp>
      <p:sp>
        <p:nvSpPr>
          <p:cNvPr id="48151" name="AutoShape 23"/>
          <p:cNvSpPr>
            <a:spLocks noChangeArrowheads="1"/>
          </p:cNvSpPr>
          <p:nvPr/>
        </p:nvSpPr>
        <p:spPr bwMode="auto">
          <a:xfrm>
            <a:off x="404813" y="3014663"/>
            <a:ext cx="8434387"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Un produit bénéfique pour le cœur</a:t>
            </a:r>
            <a:r>
              <a:rPr lang="fr-FR"/>
              <a:t> </a:t>
            </a:r>
            <a:r>
              <a:rPr lang="fr-FR">
                <a:solidFill>
                  <a:schemeClr val="bg1"/>
                </a:solidFill>
                <a:latin typeface="Bliss Light" pitchFamily="2" charset="0"/>
              </a:rPr>
              <a:t> </a:t>
            </a:r>
          </a:p>
        </p:txBody>
      </p:sp>
      <p:sp>
        <p:nvSpPr>
          <p:cNvPr id="48152" name="AutoShape 24"/>
          <p:cNvSpPr>
            <a:spLocks noChangeArrowheads="1"/>
          </p:cNvSpPr>
          <p:nvPr/>
        </p:nvSpPr>
        <p:spPr bwMode="auto">
          <a:xfrm>
            <a:off x="390525" y="3471863"/>
            <a:ext cx="8462963" cy="709612"/>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C - Un produit dont les conditions de production permettent au producteur, de vivre de façon décente de son travail</a:t>
            </a:r>
          </a:p>
        </p:txBody>
      </p:sp>
      <p:sp>
        <p:nvSpPr>
          <p:cNvPr id="48153" name="AutoShape 25"/>
          <p:cNvSpPr>
            <a:spLocks noChangeArrowheads="1"/>
          </p:cNvSpPr>
          <p:nvPr/>
        </p:nvSpPr>
        <p:spPr bwMode="auto">
          <a:xfrm>
            <a:off x="419100" y="4227513"/>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D - Un produit non transformé </a:t>
            </a:r>
          </a:p>
        </p:txBody>
      </p:sp>
      <p:pic>
        <p:nvPicPr>
          <p:cNvPr id="4" name="Image 3"/>
          <p:cNvPicPr>
            <a:picLocks noChangeAspect="1"/>
          </p:cNvPicPr>
          <p:nvPr/>
        </p:nvPicPr>
        <p:blipFill>
          <a:blip r:embed="rId2"/>
          <a:srcRect/>
          <a:stretch>
            <a:fillRect/>
          </a:stretch>
        </p:blipFill>
        <p:spPr bwMode="auto">
          <a:xfrm>
            <a:off x="7608888" y="4883150"/>
            <a:ext cx="1471612" cy="1927225"/>
          </a:xfrm>
          <a:prstGeom prst="rect">
            <a:avLst/>
          </a:prstGeom>
          <a:noFill/>
          <a:ln w="9525">
            <a:noFill/>
            <a:miter lim="800000"/>
            <a:headEnd/>
            <a:tailEnd/>
          </a:ln>
        </p:spPr>
      </p:pic>
      <p:sp>
        <p:nvSpPr>
          <p:cNvPr id="31" name="ZoneTexte 30"/>
          <p:cNvSpPr txBox="1">
            <a:spLocks noChangeArrowheads="1"/>
          </p:cNvSpPr>
          <p:nvPr/>
        </p:nvSpPr>
        <p:spPr bwMode="auto">
          <a:xfrm>
            <a:off x="8013700" y="5694363"/>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30</a:t>
            </a:r>
          </a:p>
        </p:txBody>
      </p:sp>
      <p:sp>
        <p:nvSpPr>
          <p:cNvPr id="35" name="ZoneTexte 34"/>
          <p:cNvSpPr txBox="1">
            <a:spLocks noChangeArrowheads="1"/>
          </p:cNvSpPr>
          <p:nvPr/>
        </p:nvSpPr>
        <p:spPr bwMode="auto">
          <a:xfrm>
            <a:off x="8027988" y="56911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29</a:t>
            </a:r>
          </a:p>
        </p:txBody>
      </p:sp>
      <p:sp>
        <p:nvSpPr>
          <p:cNvPr id="36" name="ZoneTexte 35"/>
          <p:cNvSpPr txBox="1">
            <a:spLocks noChangeArrowheads="1"/>
          </p:cNvSpPr>
          <p:nvPr/>
        </p:nvSpPr>
        <p:spPr bwMode="auto">
          <a:xfrm>
            <a:off x="8027988" y="5716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28</a:t>
            </a:r>
          </a:p>
        </p:txBody>
      </p:sp>
      <p:sp>
        <p:nvSpPr>
          <p:cNvPr id="37" name="ZoneTexte 36"/>
          <p:cNvSpPr txBox="1">
            <a:spLocks noChangeArrowheads="1"/>
          </p:cNvSpPr>
          <p:nvPr/>
        </p:nvSpPr>
        <p:spPr bwMode="auto">
          <a:xfrm>
            <a:off x="8051800" y="57038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27</a:t>
            </a:r>
          </a:p>
        </p:txBody>
      </p:sp>
      <p:sp>
        <p:nvSpPr>
          <p:cNvPr id="38" name="ZoneTexte 37"/>
          <p:cNvSpPr txBox="1">
            <a:spLocks noChangeArrowheads="1"/>
          </p:cNvSpPr>
          <p:nvPr/>
        </p:nvSpPr>
        <p:spPr bwMode="auto">
          <a:xfrm>
            <a:off x="8034338" y="57213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26</a:t>
            </a:r>
          </a:p>
        </p:txBody>
      </p:sp>
      <p:sp>
        <p:nvSpPr>
          <p:cNvPr id="39" name="ZoneTexte 38"/>
          <p:cNvSpPr txBox="1">
            <a:spLocks noChangeArrowheads="1"/>
          </p:cNvSpPr>
          <p:nvPr/>
        </p:nvSpPr>
        <p:spPr bwMode="auto">
          <a:xfrm>
            <a:off x="8042275" y="5713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25</a:t>
            </a:r>
          </a:p>
        </p:txBody>
      </p:sp>
      <p:sp>
        <p:nvSpPr>
          <p:cNvPr id="40" name="ZoneTexte 39"/>
          <p:cNvSpPr txBox="1">
            <a:spLocks noChangeArrowheads="1"/>
          </p:cNvSpPr>
          <p:nvPr/>
        </p:nvSpPr>
        <p:spPr bwMode="auto">
          <a:xfrm>
            <a:off x="8024813" y="5721350"/>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24</a:t>
            </a:r>
          </a:p>
        </p:txBody>
      </p:sp>
      <p:sp>
        <p:nvSpPr>
          <p:cNvPr id="41" name="ZoneTexte 40"/>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23</a:t>
            </a:r>
          </a:p>
        </p:txBody>
      </p:sp>
      <p:sp>
        <p:nvSpPr>
          <p:cNvPr id="42" name="ZoneTexte 41"/>
          <p:cNvSpPr txBox="1">
            <a:spLocks noChangeArrowheads="1"/>
          </p:cNvSpPr>
          <p:nvPr/>
        </p:nvSpPr>
        <p:spPr bwMode="auto">
          <a:xfrm>
            <a:off x="8013700" y="5710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22</a:t>
            </a:r>
          </a:p>
        </p:txBody>
      </p:sp>
      <p:sp>
        <p:nvSpPr>
          <p:cNvPr id="43" name="ZoneTexte 4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21</a:t>
            </a:r>
          </a:p>
        </p:txBody>
      </p:sp>
      <p:sp>
        <p:nvSpPr>
          <p:cNvPr id="44" name="ZoneTexte 43"/>
          <p:cNvSpPr txBox="1">
            <a:spLocks noChangeArrowheads="1"/>
          </p:cNvSpPr>
          <p:nvPr/>
        </p:nvSpPr>
        <p:spPr bwMode="auto">
          <a:xfrm>
            <a:off x="8013700" y="569118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20</a:t>
            </a:r>
          </a:p>
        </p:txBody>
      </p:sp>
      <p:sp>
        <p:nvSpPr>
          <p:cNvPr id="45" name="ZoneTexte 44"/>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19</a:t>
            </a:r>
          </a:p>
        </p:txBody>
      </p:sp>
      <p:sp>
        <p:nvSpPr>
          <p:cNvPr id="46" name="ZoneTexte 45"/>
          <p:cNvSpPr txBox="1">
            <a:spLocks noChangeArrowheads="1"/>
          </p:cNvSpPr>
          <p:nvPr/>
        </p:nvSpPr>
        <p:spPr bwMode="auto">
          <a:xfrm>
            <a:off x="8013700" y="57213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18</a:t>
            </a:r>
          </a:p>
        </p:txBody>
      </p:sp>
      <p:sp>
        <p:nvSpPr>
          <p:cNvPr id="47" name="ZoneTexte 46"/>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17</a:t>
            </a:r>
          </a:p>
        </p:txBody>
      </p:sp>
      <p:sp>
        <p:nvSpPr>
          <p:cNvPr id="48" name="ZoneTexte 47"/>
          <p:cNvSpPr txBox="1">
            <a:spLocks noChangeArrowheads="1"/>
          </p:cNvSpPr>
          <p:nvPr/>
        </p:nvSpPr>
        <p:spPr bwMode="auto">
          <a:xfrm>
            <a:off x="8013700" y="56864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16</a:t>
            </a:r>
          </a:p>
        </p:txBody>
      </p:sp>
      <p:sp>
        <p:nvSpPr>
          <p:cNvPr id="49" name="ZoneTexte 48"/>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50" name="ZoneTexte 49"/>
          <p:cNvSpPr txBox="1">
            <a:spLocks noChangeArrowheads="1"/>
          </p:cNvSpPr>
          <p:nvPr/>
        </p:nvSpPr>
        <p:spPr bwMode="auto">
          <a:xfrm>
            <a:off x="8013700" y="572770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51" name="ZoneTexte 50"/>
          <p:cNvSpPr txBox="1">
            <a:spLocks noChangeArrowheads="1"/>
          </p:cNvSpPr>
          <p:nvPr/>
        </p:nvSpPr>
        <p:spPr bwMode="auto">
          <a:xfrm>
            <a:off x="8013700" y="57356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52" name="ZoneTexte 51"/>
          <p:cNvSpPr txBox="1">
            <a:spLocks noChangeArrowheads="1"/>
          </p:cNvSpPr>
          <p:nvPr/>
        </p:nvSpPr>
        <p:spPr bwMode="auto">
          <a:xfrm>
            <a:off x="8013700" y="57229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53" name="ZoneTexte 52"/>
          <p:cNvSpPr txBox="1">
            <a:spLocks noChangeArrowheads="1"/>
          </p:cNvSpPr>
          <p:nvPr/>
        </p:nvSpPr>
        <p:spPr bwMode="auto">
          <a:xfrm>
            <a:off x="8013700" y="5711825"/>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54" name="ZoneTexte 53"/>
          <p:cNvSpPr txBox="1">
            <a:spLocks noChangeArrowheads="1"/>
          </p:cNvSpPr>
          <p:nvPr/>
        </p:nvSpPr>
        <p:spPr bwMode="auto">
          <a:xfrm>
            <a:off x="8024813" y="5735638"/>
            <a:ext cx="754062"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55" name="ZoneTexte 54"/>
          <p:cNvSpPr txBox="1">
            <a:spLocks noChangeArrowheads="1"/>
          </p:cNvSpPr>
          <p:nvPr/>
        </p:nvSpPr>
        <p:spPr bwMode="auto">
          <a:xfrm>
            <a:off x="8051800" y="57483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56" name="ZoneTexte 55"/>
          <p:cNvSpPr txBox="1">
            <a:spLocks noChangeArrowheads="1"/>
          </p:cNvSpPr>
          <p:nvPr/>
        </p:nvSpPr>
        <p:spPr bwMode="auto">
          <a:xfrm>
            <a:off x="8166100" y="57340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57" name="ZoneTexte 56"/>
          <p:cNvSpPr txBox="1">
            <a:spLocks noChangeArrowheads="1"/>
          </p:cNvSpPr>
          <p:nvPr/>
        </p:nvSpPr>
        <p:spPr bwMode="auto">
          <a:xfrm>
            <a:off x="815181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58" name="ZoneTexte 57"/>
          <p:cNvSpPr txBox="1">
            <a:spLocks noChangeArrowheads="1"/>
          </p:cNvSpPr>
          <p:nvPr/>
        </p:nvSpPr>
        <p:spPr bwMode="auto">
          <a:xfrm>
            <a:off x="8129588" y="57308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59" name="ZoneTexte 58"/>
          <p:cNvSpPr txBox="1">
            <a:spLocks noChangeArrowheads="1"/>
          </p:cNvSpPr>
          <p:nvPr/>
        </p:nvSpPr>
        <p:spPr bwMode="auto">
          <a:xfrm>
            <a:off x="8151813" y="57372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60" name="ZoneTexte 59"/>
          <p:cNvSpPr txBox="1">
            <a:spLocks noChangeArrowheads="1"/>
          </p:cNvSpPr>
          <p:nvPr/>
        </p:nvSpPr>
        <p:spPr bwMode="auto">
          <a:xfrm>
            <a:off x="8158163" y="57340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61" name="ZoneTexte 60"/>
          <p:cNvSpPr txBox="1">
            <a:spLocks noChangeArrowheads="1"/>
          </p:cNvSpPr>
          <p:nvPr/>
        </p:nvSpPr>
        <p:spPr bwMode="auto">
          <a:xfrm>
            <a:off x="8180388"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62" name="ZoneTexte 61"/>
          <p:cNvSpPr txBox="1">
            <a:spLocks noChangeArrowheads="1"/>
          </p:cNvSpPr>
          <p:nvPr/>
        </p:nvSpPr>
        <p:spPr bwMode="auto">
          <a:xfrm>
            <a:off x="8177213" y="57356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63" name="ZoneTexte 62"/>
          <p:cNvSpPr txBox="1">
            <a:spLocks noChangeArrowheads="1"/>
          </p:cNvSpPr>
          <p:nvPr/>
        </p:nvSpPr>
        <p:spPr bwMode="auto">
          <a:xfrm>
            <a:off x="8156575" y="57419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64" name="ZoneTexte 63"/>
          <p:cNvSpPr txBox="1">
            <a:spLocks noChangeArrowheads="1"/>
          </p:cNvSpPr>
          <p:nvPr/>
        </p:nvSpPr>
        <p:spPr bwMode="auto">
          <a:xfrm>
            <a:off x="8170863" y="57388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pic>
        <p:nvPicPr>
          <p:cNvPr id="116776" name="Picture 80" descr="people-309092_640"/>
          <p:cNvPicPr>
            <a:picLocks noChangeAspect="1" noChangeArrowheads="1"/>
          </p:cNvPicPr>
          <p:nvPr/>
        </p:nvPicPr>
        <p:blipFill>
          <a:blip r:embed="rId3">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6777" name="Picture 81" descr="people-309092_640"/>
          <p:cNvPicPr>
            <a:picLocks noChangeAspect="1" noChangeArrowheads="1"/>
          </p:cNvPicPr>
          <p:nvPr/>
        </p:nvPicPr>
        <p:blipFill>
          <a:blip r:embed="rId3">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6778" name="Picture 82" descr="people-309092_640"/>
          <p:cNvPicPr>
            <a:picLocks noChangeAspect="1" noChangeArrowheads="1"/>
          </p:cNvPicPr>
          <p:nvPr/>
        </p:nvPicPr>
        <p:blipFill>
          <a:blip r:embed="rId4">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2040"/>
                            </p:stCondLst>
                            <p:childTnLst>
                              <p:par>
                                <p:cTn id="11" presetID="12" presetClass="entr" presetSubtype="4" fill="hold" grpId="0" nodeType="afterEffect">
                                  <p:stCondLst>
                                    <p:cond delay="5000"/>
                                  </p:stCondLst>
                                  <p:childTnLst>
                                    <p:set>
                                      <p:cBhvr>
                                        <p:cTn id="12" dur="1" fill="hold">
                                          <p:stCondLst>
                                            <p:cond delay="0"/>
                                          </p:stCondLst>
                                        </p:cTn>
                                        <p:tgtEl>
                                          <p:spTgt spid="48150"/>
                                        </p:tgtEl>
                                        <p:attrNameLst>
                                          <p:attrName>style.visibility</p:attrName>
                                        </p:attrNameLst>
                                      </p:cBhvr>
                                      <p:to>
                                        <p:strVal val="visible"/>
                                      </p:to>
                                    </p:set>
                                    <p:animEffect transition="in" filter="slide(fromBottom)">
                                      <p:cBhvr>
                                        <p:cTn id="13" dur="500"/>
                                        <p:tgtEl>
                                          <p:spTgt spid="48150"/>
                                        </p:tgtEl>
                                      </p:cBhvr>
                                    </p:animEffect>
                                  </p:childTnLst>
                                </p:cTn>
                              </p:par>
                            </p:childTnLst>
                          </p:cTn>
                        </p:par>
                        <p:par>
                          <p:cTn id="14" fill="hold">
                            <p:stCondLst>
                              <p:cond delay="7540"/>
                            </p:stCondLst>
                            <p:childTnLst>
                              <p:par>
                                <p:cTn id="15" presetID="12" presetClass="entr" presetSubtype="4" fill="hold" grpId="0" nodeType="afterEffect">
                                  <p:stCondLst>
                                    <p:cond delay="5000"/>
                                  </p:stCondLst>
                                  <p:childTnLst>
                                    <p:set>
                                      <p:cBhvr>
                                        <p:cTn id="16" dur="1" fill="hold">
                                          <p:stCondLst>
                                            <p:cond delay="0"/>
                                          </p:stCondLst>
                                        </p:cTn>
                                        <p:tgtEl>
                                          <p:spTgt spid="48151"/>
                                        </p:tgtEl>
                                        <p:attrNameLst>
                                          <p:attrName>style.visibility</p:attrName>
                                        </p:attrNameLst>
                                      </p:cBhvr>
                                      <p:to>
                                        <p:strVal val="visible"/>
                                      </p:to>
                                    </p:set>
                                    <p:animEffect transition="in" filter="slide(fromBottom)">
                                      <p:cBhvr>
                                        <p:cTn id="17" dur="500"/>
                                        <p:tgtEl>
                                          <p:spTgt spid="48151"/>
                                        </p:tgtEl>
                                      </p:cBhvr>
                                    </p:animEffect>
                                  </p:childTnLst>
                                </p:cTn>
                              </p:par>
                            </p:childTnLst>
                          </p:cTn>
                        </p:par>
                        <p:par>
                          <p:cTn id="18" fill="hold">
                            <p:stCondLst>
                              <p:cond delay="13040"/>
                            </p:stCondLst>
                            <p:childTnLst>
                              <p:par>
                                <p:cTn id="19" presetID="12" presetClass="entr" presetSubtype="4" fill="hold" grpId="0" nodeType="afterEffect">
                                  <p:stCondLst>
                                    <p:cond delay="5000"/>
                                  </p:stCondLst>
                                  <p:childTnLst>
                                    <p:set>
                                      <p:cBhvr>
                                        <p:cTn id="20" dur="1" fill="hold">
                                          <p:stCondLst>
                                            <p:cond delay="0"/>
                                          </p:stCondLst>
                                        </p:cTn>
                                        <p:tgtEl>
                                          <p:spTgt spid="48152"/>
                                        </p:tgtEl>
                                        <p:attrNameLst>
                                          <p:attrName>style.visibility</p:attrName>
                                        </p:attrNameLst>
                                      </p:cBhvr>
                                      <p:to>
                                        <p:strVal val="visible"/>
                                      </p:to>
                                    </p:set>
                                    <p:animEffect transition="in" filter="slide(fromBottom)">
                                      <p:cBhvr>
                                        <p:cTn id="21" dur="500"/>
                                        <p:tgtEl>
                                          <p:spTgt spid="48152"/>
                                        </p:tgtEl>
                                      </p:cBhvr>
                                    </p:animEffect>
                                  </p:childTnLst>
                                </p:cTn>
                              </p:par>
                            </p:childTnLst>
                          </p:cTn>
                        </p:par>
                        <p:par>
                          <p:cTn id="22" fill="hold">
                            <p:stCondLst>
                              <p:cond delay="18540"/>
                            </p:stCondLst>
                            <p:childTnLst>
                              <p:par>
                                <p:cTn id="23" presetID="12" presetClass="entr" presetSubtype="4" fill="hold" grpId="0" nodeType="afterEffect">
                                  <p:stCondLst>
                                    <p:cond delay="5000"/>
                                  </p:stCondLst>
                                  <p:childTnLst>
                                    <p:set>
                                      <p:cBhvr>
                                        <p:cTn id="24" dur="1" fill="hold">
                                          <p:stCondLst>
                                            <p:cond delay="0"/>
                                          </p:stCondLst>
                                        </p:cTn>
                                        <p:tgtEl>
                                          <p:spTgt spid="48153"/>
                                        </p:tgtEl>
                                        <p:attrNameLst>
                                          <p:attrName>style.visibility</p:attrName>
                                        </p:attrNameLst>
                                      </p:cBhvr>
                                      <p:to>
                                        <p:strVal val="visible"/>
                                      </p:to>
                                    </p:set>
                                    <p:animEffect transition="in" filter="slide(fromBottom)">
                                      <p:cBhvr>
                                        <p:cTn id="25" dur="500"/>
                                        <p:tgtEl>
                                          <p:spTgt spid="48153"/>
                                        </p:tgtEl>
                                      </p:cBhvr>
                                    </p:animEffect>
                                  </p:childTnLst>
                                </p:cTn>
                              </p:par>
                            </p:childTnLst>
                          </p:cTn>
                        </p:par>
                        <p:par>
                          <p:cTn id="26" fill="hold">
                            <p:stCondLst>
                              <p:cond delay="24040"/>
                            </p:stCondLst>
                            <p:childTnLst>
                              <p:par>
                                <p:cTn id="27" presetID="1" presetClass="entr" presetSubtype="0" fill="hold" nodeType="afterEffect">
                                  <p:stCondLst>
                                    <p:cond delay="350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7540"/>
                            </p:stCondLst>
                            <p:childTnLst>
                              <p:par>
                                <p:cTn id="32" presetID="1" presetClass="exit" presetSubtype="0" fill="hold" grpId="1" nodeType="after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2854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28540"/>
                            </p:stCondLst>
                            <p:childTnLst>
                              <p:par>
                                <p:cTn id="38" presetID="1" presetClass="exit" presetSubtype="0" fill="hold" grpId="1" nodeType="afterEffect">
                                  <p:stCondLst>
                                    <p:cond delay="1000"/>
                                  </p:stCondLst>
                                  <p:childTnLst>
                                    <p:set>
                                      <p:cBhvr>
                                        <p:cTn id="39" dur="1" fill="hold">
                                          <p:stCondLst>
                                            <p:cond delay="0"/>
                                          </p:stCondLst>
                                        </p:cTn>
                                        <p:tgtEl>
                                          <p:spTgt spid="35"/>
                                        </p:tgtEl>
                                        <p:attrNameLst>
                                          <p:attrName>style.visibility</p:attrName>
                                        </p:attrNameLst>
                                      </p:cBhvr>
                                      <p:to>
                                        <p:strVal val="hidden"/>
                                      </p:to>
                                    </p:set>
                                  </p:childTnLst>
                                </p:cTn>
                              </p:par>
                            </p:childTnLst>
                          </p:cTn>
                        </p:par>
                        <p:par>
                          <p:cTn id="40" fill="hold">
                            <p:stCondLst>
                              <p:cond delay="2954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29540"/>
                            </p:stCondLst>
                            <p:childTnLst>
                              <p:par>
                                <p:cTn id="44" presetID="1" presetClass="exit" presetSubtype="0" fill="hold" grpId="1" nodeType="afterEffect">
                                  <p:stCondLst>
                                    <p:cond delay="100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3054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0540"/>
                            </p:stCondLst>
                            <p:childTnLst>
                              <p:par>
                                <p:cTn id="50" presetID="1" presetClass="exit" presetSubtype="0" fill="hold" grpId="1" nodeType="afterEffect">
                                  <p:stCondLst>
                                    <p:cond delay="10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3154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31540"/>
                            </p:stCondLst>
                            <p:childTnLst>
                              <p:par>
                                <p:cTn id="56" presetID="1" presetClass="exit" presetSubtype="0" fill="hold" grpId="1" nodeType="afterEffect">
                                  <p:stCondLst>
                                    <p:cond delay="1000"/>
                                  </p:stCondLst>
                                  <p:childTnLst>
                                    <p:set>
                                      <p:cBhvr>
                                        <p:cTn id="57" dur="1" fill="hold">
                                          <p:stCondLst>
                                            <p:cond delay="0"/>
                                          </p:stCondLst>
                                        </p:cTn>
                                        <p:tgtEl>
                                          <p:spTgt spid="38"/>
                                        </p:tgtEl>
                                        <p:attrNameLst>
                                          <p:attrName>style.visibility</p:attrName>
                                        </p:attrNameLst>
                                      </p:cBhvr>
                                      <p:to>
                                        <p:strVal val="hidden"/>
                                      </p:to>
                                    </p:set>
                                  </p:childTnLst>
                                </p:cTn>
                              </p:par>
                            </p:childTnLst>
                          </p:cTn>
                        </p:par>
                        <p:par>
                          <p:cTn id="58" fill="hold">
                            <p:stCondLst>
                              <p:cond delay="32540"/>
                            </p:stCondLst>
                            <p:childTnLst>
                              <p:par>
                                <p:cTn id="59" presetID="1"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32540"/>
                            </p:stCondLst>
                            <p:childTnLst>
                              <p:par>
                                <p:cTn id="62" presetID="1" presetClass="exit" presetSubtype="0" fill="hold" grpId="1" nodeType="afterEffect">
                                  <p:stCondLst>
                                    <p:cond delay="1000"/>
                                  </p:stCondLst>
                                  <p:childTnLst>
                                    <p:set>
                                      <p:cBhvr>
                                        <p:cTn id="63" dur="1" fill="hold">
                                          <p:stCondLst>
                                            <p:cond delay="0"/>
                                          </p:stCondLst>
                                        </p:cTn>
                                        <p:tgtEl>
                                          <p:spTgt spid="39"/>
                                        </p:tgtEl>
                                        <p:attrNameLst>
                                          <p:attrName>style.visibility</p:attrName>
                                        </p:attrNameLst>
                                      </p:cBhvr>
                                      <p:to>
                                        <p:strVal val="hidden"/>
                                      </p:to>
                                    </p:set>
                                  </p:childTnLst>
                                </p:cTn>
                              </p:par>
                            </p:childTnLst>
                          </p:cTn>
                        </p:par>
                        <p:par>
                          <p:cTn id="64" fill="hold">
                            <p:stCondLst>
                              <p:cond delay="33540"/>
                            </p:stCondLst>
                            <p:childTnLst>
                              <p:par>
                                <p:cTn id="65" presetID="1"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33540"/>
                            </p:stCondLst>
                            <p:childTnLst>
                              <p:par>
                                <p:cTn id="68" presetID="1" presetClass="exit" presetSubtype="0" fill="hold" grpId="1" nodeType="afterEffect">
                                  <p:stCondLst>
                                    <p:cond delay="1000"/>
                                  </p:stCondLst>
                                  <p:childTnLst>
                                    <p:set>
                                      <p:cBhvr>
                                        <p:cTn id="69" dur="1" fill="hold">
                                          <p:stCondLst>
                                            <p:cond delay="0"/>
                                          </p:stCondLst>
                                        </p:cTn>
                                        <p:tgtEl>
                                          <p:spTgt spid="40"/>
                                        </p:tgtEl>
                                        <p:attrNameLst>
                                          <p:attrName>style.visibility</p:attrName>
                                        </p:attrNameLst>
                                      </p:cBhvr>
                                      <p:to>
                                        <p:strVal val="hidden"/>
                                      </p:to>
                                    </p:set>
                                  </p:childTnLst>
                                </p:cTn>
                              </p:par>
                            </p:childTnLst>
                          </p:cTn>
                        </p:par>
                        <p:par>
                          <p:cTn id="70" fill="hold">
                            <p:stCondLst>
                              <p:cond delay="34540"/>
                            </p:stCondLst>
                            <p:childTnLst>
                              <p:par>
                                <p:cTn id="71" presetID="1"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4540"/>
                            </p:stCondLst>
                            <p:childTnLst>
                              <p:par>
                                <p:cTn id="74" presetID="1" presetClass="exit" presetSubtype="0" fill="hold" grpId="1" nodeType="afterEffect">
                                  <p:stCondLst>
                                    <p:cond delay="1000"/>
                                  </p:stCondLst>
                                  <p:childTnLst>
                                    <p:set>
                                      <p:cBhvr>
                                        <p:cTn id="75" dur="1" fill="hold">
                                          <p:stCondLst>
                                            <p:cond delay="0"/>
                                          </p:stCondLst>
                                        </p:cTn>
                                        <p:tgtEl>
                                          <p:spTgt spid="41"/>
                                        </p:tgtEl>
                                        <p:attrNameLst>
                                          <p:attrName>style.visibility</p:attrName>
                                        </p:attrNameLst>
                                      </p:cBhvr>
                                      <p:to>
                                        <p:strVal val="hidden"/>
                                      </p:to>
                                    </p:set>
                                  </p:childTnLst>
                                </p:cTn>
                              </p:par>
                            </p:childTnLst>
                          </p:cTn>
                        </p:par>
                        <p:par>
                          <p:cTn id="76" fill="hold">
                            <p:stCondLst>
                              <p:cond delay="3554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35540"/>
                            </p:stCondLst>
                            <p:childTnLst>
                              <p:par>
                                <p:cTn id="80" presetID="1" presetClass="exit" presetSubtype="0" fill="hold" grpId="1" nodeType="afterEffect">
                                  <p:stCondLst>
                                    <p:cond delay="1000"/>
                                  </p:stCondLst>
                                  <p:childTnLst>
                                    <p:set>
                                      <p:cBhvr>
                                        <p:cTn id="81" dur="1" fill="hold">
                                          <p:stCondLst>
                                            <p:cond delay="0"/>
                                          </p:stCondLst>
                                        </p:cTn>
                                        <p:tgtEl>
                                          <p:spTgt spid="42"/>
                                        </p:tgtEl>
                                        <p:attrNameLst>
                                          <p:attrName>style.visibility</p:attrName>
                                        </p:attrNameLst>
                                      </p:cBhvr>
                                      <p:to>
                                        <p:strVal val="hidden"/>
                                      </p:to>
                                    </p:set>
                                  </p:childTnLst>
                                </p:cTn>
                              </p:par>
                            </p:childTnLst>
                          </p:cTn>
                        </p:par>
                        <p:par>
                          <p:cTn id="82" fill="hold">
                            <p:stCondLst>
                              <p:cond delay="36540"/>
                            </p:stCondLst>
                            <p:childTnLst>
                              <p:par>
                                <p:cTn id="83" presetID="1" presetClass="entr" presetSubtype="0"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par>
                          <p:cTn id="85" fill="hold">
                            <p:stCondLst>
                              <p:cond delay="36540"/>
                            </p:stCondLst>
                            <p:childTnLst>
                              <p:par>
                                <p:cTn id="86" presetID="1" presetClass="exit" presetSubtype="0" fill="hold" grpId="1"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37540"/>
                            </p:stCondLst>
                            <p:childTnLst>
                              <p:par>
                                <p:cTn id="89" presetID="1"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par>
                          <p:cTn id="91" fill="hold">
                            <p:stCondLst>
                              <p:cond delay="37540"/>
                            </p:stCondLst>
                            <p:childTnLst>
                              <p:par>
                                <p:cTn id="92" presetID="1" presetClass="exit" presetSubtype="0" fill="hold" grpId="1" nodeType="afterEffect">
                                  <p:stCondLst>
                                    <p:cond delay="1000"/>
                                  </p:stCondLst>
                                  <p:childTnLst>
                                    <p:set>
                                      <p:cBhvr>
                                        <p:cTn id="93" dur="1" fill="hold">
                                          <p:stCondLst>
                                            <p:cond delay="0"/>
                                          </p:stCondLst>
                                        </p:cTn>
                                        <p:tgtEl>
                                          <p:spTgt spid="44"/>
                                        </p:tgtEl>
                                        <p:attrNameLst>
                                          <p:attrName>style.visibility</p:attrName>
                                        </p:attrNameLst>
                                      </p:cBhvr>
                                      <p:to>
                                        <p:strVal val="hidden"/>
                                      </p:to>
                                    </p:set>
                                  </p:childTnLst>
                                </p:cTn>
                              </p:par>
                            </p:childTnLst>
                          </p:cTn>
                        </p:par>
                        <p:par>
                          <p:cTn id="94" fill="hold">
                            <p:stCondLst>
                              <p:cond delay="38540"/>
                            </p:stCondLst>
                            <p:childTnLst>
                              <p:par>
                                <p:cTn id="95" presetID="1"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38540"/>
                            </p:stCondLst>
                            <p:childTnLst>
                              <p:par>
                                <p:cTn id="98" presetID="1" presetClass="exit" presetSubtype="0" fill="hold" grpId="1" nodeType="afterEffect">
                                  <p:stCondLst>
                                    <p:cond delay="1000"/>
                                  </p:stCondLst>
                                  <p:childTnLst>
                                    <p:set>
                                      <p:cBhvr>
                                        <p:cTn id="99" dur="1" fill="hold">
                                          <p:stCondLst>
                                            <p:cond delay="0"/>
                                          </p:stCondLst>
                                        </p:cTn>
                                        <p:tgtEl>
                                          <p:spTgt spid="45"/>
                                        </p:tgtEl>
                                        <p:attrNameLst>
                                          <p:attrName>style.visibility</p:attrName>
                                        </p:attrNameLst>
                                      </p:cBhvr>
                                      <p:to>
                                        <p:strVal val="hidden"/>
                                      </p:to>
                                    </p:set>
                                  </p:childTnLst>
                                </p:cTn>
                              </p:par>
                            </p:childTnLst>
                          </p:cTn>
                        </p:par>
                        <p:par>
                          <p:cTn id="100" fill="hold">
                            <p:stCondLst>
                              <p:cond delay="39540"/>
                            </p:stCondLst>
                            <p:childTnLst>
                              <p:par>
                                <p:cTn id="101" presetID="1" presetClass="entr" presetSubtype="0"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par>
                          <p:cTn id="103" fill="hold">
                            <p:stCondLst>
                              <p:cond delay="39540"/>
                            </p:stCondLst>
                            <p:childTnLst>
                              <p:par>
                                <p:cTn id="104" presetID="1" presetClass="exit" presetSubtype="0" fill="hold" grpId="1" nodeType="afterEffect">
                                  <p:stCondLst>
                                    <p:cond delay="1000"/>
                                  </p:stCondLst>
                                  <p:childTnLst>
                                    <p:set>
                                      <p:cBhvr>
                                        <p:cTn id="105" dur="1" fill="hold">
                                          <p:stCondLst>
                                            <p:cond delay="0"/>
                                          </p:stCondLst>
                                        </p:cTn>
                                        <p:tgtEl>
                                          <p:spTgt spid="46"/>
                                        </p:tgtEl>
                                        <p:attrNameLst>
                                          <p:attrName>style.visibility</p:attrName>
                                        </p:attrNameLst>
                                      </p:cBhvr>
                                      <p:to>
                                        <p:strVal val="hidden"/>
                                      </p:to>
                                    </p:set>
                                  </p:childTnLst>
                                </p:cTn>
                              </p:par>
                            </p:childTnLst>
                          </p:cTn>
                        </p:par>
                        <p:par>
                          <p:cTn id="106" fill="hold">
                            <p:stCondLst>
                              <p:cond delay="40540"/>
                            </p:stCondLst>
                            <p:childTnLst>
                              <p:par>
                                <p:cTn id="107" presetID="1"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par>
                          <p:cTn id="109" fill="hold">
                            <p:stCondLst>
                              <p:cond delay="40540"/>
                            </p:stCondLst>
                            <p:childTnLst>
                              <p:par>
                                <p:cTn id="110" presetID="1" presetClass="exit" presetSubtype="0" fill="hold" grpId="1" nodeType="afterEffect">
                                  <p:stCondLst>
                                    <p:cond delay="1000"/>
                                  </p:stCondLst>
                                  <p:childTnLst>
                                    <p:set>
                                      <p:cBhvr>
                                        <p:cTn id="111" dur="1" fill="hold">
                                          <p:stCondLst>
                                            <p:cond delay="0"/>
                                          </p:stCondLst>
                                        </p:cTn>
                                        <p:tgtEl>
                                          <p:spTgt spid="47"/>
                                        </p:tgtEl>
                                        <p:attrNameLst>
                                          <p:attrName>style.visibility</p:attrName>
                                        </p:attrNameLst>
                                      </p:cBhvr>
                                      <p:to>
                                        <p:strVal val="hidden"/>
                                      </p:to>
                                    </p:set>
                                  </p:childTnLst>
                                </p:cTn>
                              </p:par>
                            </p:childTnLst>
                          </p:cTn>
                        </p:par>
                        <p:par>
                          <p:cTn id="112" fill="hold">
                            <p:stCondLst>
                              <p:cond delay="4154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par>
                          <p:cTn id="115" fill="hold">
                            <p:stCondLst>
                              <p:cond delay="41540"/>
                            </p:stCondLst>
                            <p:childTnLst>
                              <p:par>
                                <p:cTn id="116" presetID="1" presetClass="exit" presetSubtype="0" fill="hold" grpId="1" nodeType="afterEffect">
                                  <p:stCondLst>
                                    <p:cond delay="1000"/>
                                  </p:stCondLst>
                                  <p:childTnLst>
                                    <p:set>
                                      <p:cBhvr>
                                        <p:cTn id="117" dur="1" fill="hold">
                                          <p:stCondLst>
                                            <p:cond delay="0"/>
                                          </p:stCondLst>
                                        </p:cTn>
                                        <p:tgtEl>
                                          <p:spTgt spid="48"/>
                                        </p:tgtEl>
                                        <p:attrNameLst>
                                          <p:attrName>style.visibility</p:attrName>
                                        </p:attrNameLst>
                                      </p:cBhvr>
                                      <p:to>
                                        <p:strVal val="hidden"/>
                                      </p:to>
                                    </p:set>
                                  </p:childTnLst>
                                </p:cTn>
                              </p:par>
                            </p:childTnLst>
                          </p:cTn>
                        </p:par>
                        <p:par>
                          <p:cTn id="118" fill="hold">
                            <p:stCondLst>
                              <p:cond delay="4254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42540"/>
                            </p:stCondLst>
                            <p:childTnLst>
                              <p:par>
                                <p:cTn id="122" presetID="1" presetClass="exit" presetSubtype="0" fill="hold" grpId="1" nodeType="afterEffect">
                                  <p:stCondLst>
                                    <p:cond delay="1000"/>
                                  </p:stCondLst>
                                  <p:childTnLst>
                                    <p:set>
                                      <p:cBhvr>
                                        <p:cTn id="123" dur="1" fill="hold">
                                          <p:stCondLst>
                                            <p:cond delay="0"/>
                                          </p:stCondLst>
                                        </p:cTn>
                                        <p:tgtEl>
                                          <p:spTgt spid="49"/>
                                        </p:tgtEl>
                                        <p:attrNameLst>
                                          <p:attrName>style.visibility</p:attrName>
                                        </p:attrNameLst>
                                      </p:cBhvr>
                                      <p:to>
                                        <p:strVal val="hidden"/>
                                      </p:to>
                                    </p:set>
                                  </p:childTnLst>
                                </p:cTn>
                              </p:par>
                            </p:childTnLst>
                          </p:cTn>
                        </p:par>
                        <p:par>
                          <p:cTn id="124" fill="hold">
                            <p:stCondLst>
                              <p:cond delay="43540"/>
                            </p:stCondLst>
                            <p:childTnLst>
                              <p:par>
                                <p:cTn id="125" presetID="1" presetClass="entr" presetSubtype="0" fill="hold" grpId="0" nodeType="after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par>
                          <p:cTn id="127" fill="hold">
                            <p:stCondLst>
                              <p:cond delay="43540"/>
                            </p:stCondLst>
                            <p:childTnLst>
                              <p:par>
                                <p:cTn id="128" presetID="1" presetClass="exit" presetSubtype="0" fill="hold" grpId="1" nodeType="afterEffect">
                                  <p:stCondLst>
                                    <p:cond delay="1000"/>
                                  </p:stCondLst>
                                  <p:childTnLst>
                                    <p:set>
                                      <p:cBhvr>
                                        <p:cTn id="129" dur="1" fill="hold">
                                          <p:stCondLst>
                                            <p:cond delay="0"/>
                                          </p:stCondLst>
                                        </p:cTn>
                                        <p:tgtEl>
                                          <p:spTgt spid="50"/>
                                        </p:tgtEl>
                                        <p:attrNameLst>
                                          <p:attrName>style.visibility</p:attrName>
                                        </p:attrNameLst>
                                      </p:cBhvr>
                                      <p:to>
                                        <p:strVal val="hidden"/>
                                      </p:to>
                                    </p:set>
                                  </p:childTnLst>
                                </p:cTn>
                              </p:par>
                            </p:childTnLst>
                          </p:cTn>
                        </p:par>
                        <p:par>
                          <p:cTn id="130" fill="hold">
                            <p:stCondLst>
                              <p:cond delay="44540"/>
                            </p:stCondLst>
                            <p:childTnLst>
                              <p:par>
                                <p:cTn id="131" presetID="1"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par>
                          <p:cTn id="133" fill="hold">
                            <p:stCondLst>
                              <p:cond delay="44540"/>
                            </p:stCondLst>
                            <p:childTnLst>
                              <p:par>
                                <p:cTn id="134" presetID="1" presetClass="exit" presetSubtype="0" fill="hold" grpId="1" nodeType="afterEffect">
                                  <p:stCondLst>
                                    <p:cond delay="1000"/>
                                  </p:stCondLst>
                                  <p:childTnLst>
                                    <p:set>
                                      <p:cBhvr>
                                        <p:cTn id="135" dur="1" fill="hold">
                                          <p:stCondLst>
                                            <p:cond delay="0"/>
                                          </p:stCondLst>
                                        </p:cTn>
                                        <p:tgtEl>
                                          <p:spTgt spid="51"/>
                                        </p:tgtEl>
                                        <p:attrNameLst>
                                          <p:attrName>style.visibility</p:attrName>
                                        </p:attrNameLst>
                                      </p:cBhvr>
                                      <p:to>
                                        <p:strVal val="hidden"/>
                                      </p:to>
                                    </p:set>
                                  </p:childTnLst>
                                </p:cTn>
                              </p:par>
                            </p:childTnLst>
                          </p:cTn>
                        </p:par>
                        <p:par>
                          <p:cTn id="136" fill="hold">
                            <p:stCondLst>
                              <p:cond delay="45540"/>
                            </p:stCondLst>
                            <p:childTnLst>
                              <p:par>
                                <p:cTn id="137" presetID="1"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par>
                          <p:cTn id="139" fill="hold">
                            <p:stCondLst>
                              <p:cond delay="45540"/>
                            </p:stCondLst>
                            <p:childTnLst>
                              <p:par>
                                <p:cTn id="140" presetID="1" presetClass="exit" presetSubtype="0" fill="hold" grpId="1" nodeType="afterEffect">
                                  <p:stCondLst>
                                    <p:cond delay="1000"/>
                                  </p:stCondLst>
                                  <p:childTnLst>
                                    <p:set>
                                      <p:cBhvr>
                                        <p:cTn id="141" dur="1" fill="hold">
                                          <p:stCondLst>
                                            <p:cond delay="0"/>
                                          </p:stCondLst>
                                        </p:cTn>
                                        <p:tgtEl>
                                          <p:spTgt spid="52"/>
                                        </p:tgtEl>
                                        <p:attrNameLst>
                                          <p:attrName>style.visibility</p:attrName>
                                        </p:attrNameLst>
                                      </p:cBhvr>
                                      <p:to>
                                        <p:strVal val="hidden"/>
                                      </p:to>
                                    </p:set>
                                  </p:childTnLst>
                                </p:cTn>
                              </p:par>
                            </p:childTnLst>
                          </p:cTn>
                        </p:par>
                        <p:par>
                          <p:cTn id="142" fill="hold">
                            <p:stCondLst>
                              <p:cond delay="4654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46540"/>
                            </p:stCondLst>
                            <p:childTnLst>
                              <p:par>
                                <p:cTn id="146" presetID="1" presetClass="exit" presetSubtype="0" fill="hold" grpId="1" nodeType="afterEffect">
                                  <p:stCondLst>
                                    <p:cond delay="1000"/>
                                  </p:stCondLst>
                                  <p:childTnLst>
                                    <p:set>
                                      <p:cBhvr>
                                        <p:cTn id="147" dur="1" fill="hold">
                                          <p:stCondLst>
                                            <p:cond delay="0"/>
                                          </p:stCondLst>
                                        </p:cTn>
                                        <p:tgtEl>
                                          <p:spTgt spid="53"/>
                                        </p:tgtEl>
                                        <p:attrNameLst>
                                          <p:attrName>style.visibility</p:attrName>
                                        </p:attrNameLst>
                                      </p:cBhvr>
                                      <p:to>
                                        <p:strVal val="hidden"/>
                                      </p:to>
                                    </p:set>
                                  </p:childTnLst>
                                </p:cTn>
                              </p:par>
                            </p:childTnLst>
                          </p:cTn>
                        </p:par>
                        <p:par>
                          <p:cTn id="148" fill="hold">
                            <p:stCondLst>
                              <p:cond delay="47540"/>
                            </p:stCondLst>
                            <p:childTnLst>
                              <p:par>
                                <p:cTn id="149" presetID="1" presetClass="entr" presetSubtype="0" fill="hold" grpId="0" nodeType="after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47540"/>
                            </p:stCondLst>
                            <p:childTnLst>
                              <p:par>
                                <p:cTn id="152" presetID="1" presetClass="exit" presetSubtype="0" fill="hold" grpId="1" nodeType="afterEffect">
                                  <p:stCondLst>
                                    <p:cond delay="1000"/>
                                  </p:stCondLst>
                                  <p:childTnLst>
                                    <p:set>
                                      <p:cBhvr>
                                        <p:cTn id="153" dur="1" fill="hold">
                                          <p:stCondLst>
                                            <p:cond delay="0"/>
                                          </p:stCondLst>
                                        </p:cTn>
                                        <p:tgtEl>
                                          <p:spTgt spid="54"/>
                                        </p:tgtEl>
                                        <p:attrNameLst>
                                          <p:attrName>style.visibility</p:attrName>
                                        </p:attrNameLst>
                                      </p:cBhvr>
                                      <p:to>
                                        <p:strVal val="hidden"/>
                                      </p:to>
                                    </p:set>
                                  </p:childTnLst>
                                </p:cTn>
                              </p:par>
                            </p:childTnLst>
                          </p:cTn>
                        </p:par>
                        <p:par>
                          <p:cTn id="154" fill="hold">
                            <p:stCondLst>
                              <p:cond delay="48540"/>
                            </p:stCondLst>
                            <p:childTnLst>
                              <p:par>
                                <p:cTn id="155" presetID="1"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childTnLst>
                                </p:cTn>
                              </p:par>
                            </p:childTnLst>
                          </p:cTn>
                        </p:par>
                        <p:par>
                          <p:cTn id="157" fill="hold">
                            <p:stCondLst>
                              <p:cond delay="48540"/>
                            </p:stCondLst>
                            <p:childTnLst>
                              <p:par>
                                <p:cTn id="158" presetID="1" presetClass="exit" presetSubtype="0" fill="hold" grpId="1" nodeType="afterEffect">
                                  <p:stCondLst>
                                    <p:cond delay="1000"/>
                                  </p:stCondLst>
                                  <p:childTnLst>
                                    <p:set>
                                      <p:cBhvr>
                                        <p:cTn id="159" dur="1" fill="hold">
                                          <p:stCondLst>
                                            <p:cond delay="0"/>
                                          </p:stCondLst>
                                        </p:cTn>
                                        <p:tgtEl>
                                          <p:spTgt spid="55"/>
                                        </p:tgtEl>
                                        <p:attrNameLst>
                                          <p:attrName>style.visibility</p:attrName>
                                        </p:attrNameLst>
                                      </p:cBhvr>
                                      <p:to>
                                        <p:strVal val="hidden"/>
                                      </p:to>
                                    </p:set>
                                  </p:childTnLst>
                                </p:cTn>
                              </p:par>
                            </p:childTnLst>
                          </p:cTn>
                        </p:par>
                        <p:par>
                          <p:cTn id="160" fill="hold">
                            <p:stCondLst>
                              <p:cond delay="49540"/>
                            </p:stCondLst>
                            <p:childTnLst>
                              <p:par>
                                <p:cTn id="161" presetID="1"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par>
                          <p:cTn id="163" fill="hold">
                            <p:stCondLst>
                              <p:cond delay="49540"/>
                            </p:stCondLst>
                            <p:childTnLst>
                              <p:par>
                                <p:cTn id="164" presetID="1" presetClass="exit" presetSubtype="0" fill="hold" grpId="1" nodeType="afterEffect">
                                  <p:stCondLst>
                                    <p:cond delay="1000"/>
                                  </p:stCondLst>
                                  <p:childTnLst>
                                    <p:set>
                                      <p:cBhvr>
                                        <p:cTn id="165" dur="1" fill="hold">
                                          <p:stCondLst>
                                            <p:cond delay="0"/>
                                          </p:stCondLst>
                                        </p:cTn>
                                        <p:tgtEl>
                                          <p:spTgt spid="56"/>
                                        </p:tgtEl>
                                        <p:attrNameLst>
                                          <p:attrName>style.visibility</p:attrName>
                                        </p:attrNameLst>
                                      </p:cBhvr>
                                      <p:to>
                                        <p:strVal val="hidden"/>
                                      </p:to>
                                    </p:set>
                                  </p:childTnLst>
                                </p:cTn>
                              </p:par>
                            </p:childTnLst>
                          </p:cTn>
                        </p:par>
                        <p:par>
                          <p:cTn id="166" fill="hold">
                            <p:stCondLst>
                              <p:cond delay="50540"/>
                            </p:stCondLst>
                            <p:childTnLst>
                              <p:par>
                                <p:cTn id="167" presetID="1" presetClass="entr" presetSubtype="0"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par>
                          <p:cTn id="169" fill="hold">
                            <p:stCondLst>
                              <p:cond delay="50540"/>
                            </p:stCondLst>
                            <p:childTnLst>
                              <p:par>
                                <p:cTn id="170" presetID="1" presetClass="exit" presetSubtype="0" fill="hold" grpId="1" nodeType="afterEffect">
                                  <p:stCondLst>
                                    <p:cond delay="1000"/>
                                  </p:stCondLst>
                                  <p:childTnLst>
                                    <p:set>
                                      <p:cBhvr>
                                        <p:cTn id="171" dur="1" fill="hold">
                                          <p:stCondLst>
                                            <p:cond delay="0"/>
                                          </p:stCondLst>
                                        </p:cTn>
                                        <p:tgtEl>
                                          <p:spTgt spid="57"/>
                                        </p:tgtEl>
                                        <p:attrNameLst>
                                          <p:attrName>style.visibility</p:attrName>
                                        </p:attrNameLst>
                                      </p:cBhvr>
                                      <p:to>
                                        <p:strVal val="hidden"/>
                                      </p:to>
                                    </p:set>
                                  </p:childTnLst>
                                </p:cTn>
                              </p:par>
                            </p:childTnLst>
                          </p:cTn>
                        </p:par>
                        <p:par>
                          <p:cTn id="172" fill="hold">
                            <p:stCondLst>
                              <p:cond delay="51540"/>
                            </p:stCondLst>
                            <p:childTnLst>
                              <p:par>
                                <p:cTn id="173" presetID="1"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51540"/>
                            </p:stCondLst>
                            <p:childTnLst>
                              <p:par>
                                <p:cTn id="176" presetID="1" presetClass="exit" presetSubtype="0" fill="hold" grpId="1" nodeType="afterEffect">
                                  <p:stCondLst>
                                    <p:cond delay="1000"/>
                                  </p:stCondLst>
                                  <p:childTnLst>
                                    <p:set>
                                      <p:cBhvr>
                                        <p:cTn id="177" dur="1" fill="hold">
                                          <p:stCondLst>
                                            <p:cond delay="0"/>
                                          </p:stCondLst>
                                        </p:cTn>
                                        <p:tgtEl>
                                          <p:spTgt spid="58"/>
                                        </p:tgtEl>
                                        <p:attrNameLst>
                                          <p:attrName>style.visibility</p:attrName>
                                        </p:attrNameLst>
                                      </p:cBhvr>
                                      <p:to>
                                        <p:strVal val="hidden"/>
                                      </p:to>
                                    </p:set>
                                  </p:childTnLst>
                                </p:cTn>
                              </p:par>
                            </p:childTnLst>
                          </p:cTn>
                        </p:par>
                        <p:par>
                          <p:cTn id="178" fill="hold">
                            <p:stCondLst>
                              <p:cond delay="52540"/>
                            </p:stCondLst>
                            <p:childTnLst>
                              <p:par>
                                <p:cTn id="179" presetID="1" presetClass="entr" presetSubtype="0"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par>
                          <p:cTn id="181" fill="hold">
                            <p:stCondLst>
                              <p:cond delay="52540"/>
                            </p:stCondLst>
                            <p:childTnLst>
                              <p:par>
                                <p:cTn id="182" presetID="1" presetClass="exit" presetSubtype="0" fill="hold" grpId="1" nodeType="afterEffect">
                                  <p:stCondLst>
                                    <p:cond delay="1000"/>
                                  </p:stCondLst>
                                  <p:childTnLst>
                                    <p:set>
                                      <p:cBhvr>
                                        <p:cTn id="183" dur="1" fill="hold">
                                          <p:stCondLst>
                                            <p:cond delay="0"/>
                                          </p:stCondLst>
                                        </p:cTn>
                                        <p:tgtEl>
                                          <p:spTgt spid="59"/>
                                        </p:tgtEl>
                                        <p:attrNameLst>
                                          <p:attrName>style.visibility</p:attrName>
                                        </p:attrNameLst>
                                      </p:cBhvr>
                                      <p:to>
                                        <p:strVal val="hidden"/>
                                      </p:to>
                                    </p:set>
                                  </p:childTnLst>
                                </p:cTn>
                              </p:par>
                            </p:childTnLst>
                          </p:cTn>
                        </p:par>
                        <p:par>
                          <p:cTn id="184" fill="hold">
                            <p:stCondLst>
                              <p:cond delay="53540"/>
                            </p:stCondLst>
                            <p:childTnLst>
                              <p:par>
                                <p:cTn id="185" presetID="1" presetClass="entr" presetSubtype="0" fill="hold" grpId="0" nodeType="after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par>
                          <p:cTn id="187" fill="hold">
                            <p:stCondLst>
                              <p:cond delay="53540"/>
                            </p:stCondLst>
                            <p:childTnLst>
                              <p:par>
                                <p:cTn id="188" presetID="1" presetClass="exit" presetSubtype="0" fill="hold" grpId="1" nodeType="afterEffect">
                                  <p:stCondLst>
                                    <p:cond delay="1000"/>
                                  </p:stCondLst>
                                  <p:childTnLst>
                                    <p:set>
                                      <p:cBhvr>
                                        <p:cTn id="189" dur="1" fill="hold">
                                          <p:stCondLst>
                                            <p:cond delay="0"/>
                                          </p:stCondLst>
                                        </p:cTn>
                                        <p:tgtEl>
                                          <p:spTgt spid="60"/>
                                        </p:tgtEl>
                                        <p:attrNameLst>
                                          <p:attrName>style.visibility</p:attrName>
                                        </p:attrNameLst>
                                      </p:cBhvr>
                                      <p:to>
                                        <p:strVal val="hidden"/>
                                      </p:to>
                                    </p:set>
                                  </p:childTnLst>
                                </p:cTn>
                              </p:par>
                            </p:childTnLst>
                          </p:cTn>
                        </p:par>
                        <p:par>
                          <p:cTn id="190" fill="hold">
                            <p:stCondLst>
                              <p:cond delay="54540"/>
                            </p:stCondLst>
                            <p:childTnLst>
                              <p:par>
                                <p:cTn id="191" presetID="1" presetClass="entr" presetSubtype="0" fill="hold" grpId="0" nodeType="afterEffect">
                                  <p:stCondLst>
                                    <p:cond delay="0"/>
                                  </p:stCondLst>
                                  <p:childTnLst>
                                    <p:set>
                                      <p:cBhvr>
                                        <p:cTn id="192" dur="1" fill="hold">
                                          <p:stCondLst>
                                            <p:cond delay="0"/>
                                          </p:stCondLst>
                                        </p:cTn>
                                        <p:tgtEl>
                                          <p:spTgt spid="61"/>
                                        </p:tgtEl>
                                        <p:attrNameLst>
                                          <p:attrName>style.visibility</p:attrName>
                                        </p:attrNameLst>
                                      </p:cBhvr>
                                      <p:to>
                                        <p:strVal val="visible"/>
                                      </p:to>
                                    </p:set>
                                  </p:childTnLst>
                                </p:cTn>
                              </p:par>
                            </p:childTnLst>
                          </p:cTn>
                        </p:par>
                        <p:par>
                          <p:cTn id="193" fill="hold">
                            <p:stCondLst>
                              <p:cond delay="54540"/>
                            </p:stCondLst>
                            <p:childTnLst>
                              <p:par>
                                <p:cTn id="194" presetID="1" presetClass="exit" presetSubtype="0" fill="hold" grpId="1" nodeType="afterEffect">
                                  <p:stCondLst>
                                    <p:cond delay="1000"/>
                                  </p:stCondLst>
                                  <p:childTnLst>
                                    <p:set>
                                      <p:cBhvr>
                                        <p:cTn id="195" dur="1" fill="hold">
                                          <p:stCondLst>
                                            <p:cond delay="0"/>
                                          </p:stCondLst>
                                        </p:cTn>
                                        <p:tgtEl>
                                          <p:spTgt spid="61"/>
                                        </p:tgtEl>
                                        <p:attrNameLst>
                                          <p:attrName>style.visibility</p:attrName>
                                        </p:attrNameLst>
                                      </p:cBhvr>
                                      <p:to>
                                        <p:strVal val="hidden"/>
                                      </p:to>
                                    </p:set>
                                  </p:childTnLst>
                                </p:cTn>
                              </p:par>
                            </p:childTnLst>
                          </p:cTn>
                        </p:par>
                        <p:par>
                          <p:cTn id="196" fill="hold">
                            <p:stCondLst>
                              <p:cond delay="55540"/>
                            </p:stCondLst>
                            <p:childTnLst>
                              <p:par>
                                <p:cTn id="197" presetID="1" presetClass="entr" presetSubtype="0" fill="hold" grpId="0" nodeType="after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par>
                          <p:cTn id="199" fill="hold">
                            <p:stCondLst>
                              <p:cond delay="55540"/>
                            </p:stCondLst>
                            <p:childTnLst>
                              <p:par>
                                <p:cTn id="200" presetID="1" presetClass="exit" presetSubtype="0" fill="hold" grpId="1" nodeType="afterEffect">
                                  <p:stCondLst>
                                    <p:cond delay="1000"/>
                                  </p:stCondLst>
                                  <p:childTnLst>
                                    <p:set>
                                      <p:cBhvr>
                                        <p:cTn id="201" dur="1" fill="hold">
                                          <p:stCondLst>
                                            <p:cond delay="0"/>
                                          </p:stCondLst>
                                        </p:cTn>
                                        <p:tgtEl>
                                          <p:spTgt spid="62"/>
                                        </p:tgtEl>
                                        <p:attrNameLst>
                                          <p:attrName>style.visibility</p:attrName>
                                        </p:attrNameLst>
                                      </p:cBhvr>
                                      <p:to>
                                        <p:strVal val="hidden"/>
                                      </p:to>
                                    </p:set>
                                  </p:childTnLst>
                                </p:cTn>
                              </p:par>
                            </p:childTnLst>
                          </p:cTn>
                        </p:par>
                        <p:par>
                          <p:cTn id="202" fill="hold">
                            <p:stCondLst>
                              <p:cond delay="56540"/>
                            </p:stCondLst>
                            <p:childTnLst>
                              <p:par>
                                <p:cTn id="203" presetID="1" presetClass="entr" presetSubtype="0" fill="hold" grpId="0" nodeType="afterEffect">
                                  <p:stCondLst>
                                    <p:cond delay="0"/>
                                  </p:stCondLst>
                                  <p:childTnLst>
                                    <p:set>
                                      <p:cBhvr>
                                        <p:cTn id="204" dur="1" fill="hold">
                                          <p:stCondLst>
                                            <p:cond delay="0"/>
                                          </p:stCondLst>
                                        </p:cTn>
                                        <p:tgtEl>
                                          <p:spTgt spid="63"/>
                                        </p:tgtEl>
                                        <p:attrNameLst>
                                          <p:attrName>style.visibility</p:attrName>
                                        </p:attrNameLst>
                                      </p:cBhvr>
                                      <p:to>
                                        <p:strVal val="visible"/>
                                      </p:to>
                                    </p:set>
                                  </p:childTnLst>
                                </p:cTn>
                              </p:par>
                            </p:childTnLst>
                          </p:cTn>
                        </p:par>
                        <p:par>
                          <p:cTn id="205" fill="hold">
                            <p:stCondLst>
                              <p:cond delay="56540"/>
                            </p:stCondLst>
                            <p:childTnLst>
                              <p:par>
                                <p:cTn id="206" presetID="1" presetClass="exit" presetSubtype="0" fill="hold" grpId="1" nodeType="afterEffect">
                                  <p:stCondLst>
                                    <p:cond delay="1000"/>
                                  </p:stCondLst>
                                  <p:childTnLst>
                                    <p:set>
                                      <p:cBhvr>
                                        <p:cTn id="207" dur="1" fill="hold">
                                          <p:stCondLst>
                                            <p:cond delay="0"/>
                                          </p:stCondLst>
                                        </p:cTn>
                                        <p:tgtEl>
                                          <p:spTgt spid="63"/>
                                        </p:tgtEl>
                                        <p:attrNameLst>
                                          <p:attrName>style.visibility</p:attrName>
                                        </p:attrNameLst>
                                      </p:cBhvr>
                                      <p:to>
                                        <p:strVal val="hidden"/>
                                      </p:to>
                                    </p:set>
                                  </p:childTnLst>
                                </p:cTn>
                              </p:par>
                            </p:childTnLst>
                          </p:cTn>
                        </p:par>
                        <p:par>
                          <p:cTn id="208" fill="hold">
                            <p:stCondLst>
                              <p:cond delay="57540"/>
                            </p:stCondLst>
                            <p:childTnLst>
                              <p:par>
                                <p:cTn id="209" presetID="1" presetClass="entr" presetSubtype="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150" grpId="0" animBg="1"/>
      <p:bldP spid="48151" grpId="0" animBg="1"/>
      <p:bldP spid="48152" grpId="0" animBg="1"/>
      <p:bldP spid="48153" grpId="0" animBg="1"/>
      <p:bldP spid="31" grpId="0"/>
      <p:bldP spid="31"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pPr eaLnBrk="1" hangingPunct="1"/>
            <a:r>
              <a:rPr lang="fr-FR" sz="2000" b="1" smtClean="0"/>
              <a:t>Un bon acheteur n'écoute pas les arguments qualitatifs de ses fournisseurs. Sa mission est d'acheter au meilleur prix.</a:t>
            </a:r>
          </a:p>
        </p:txBody>
      </p:sp>
      <p:sp>
        <p:nvSpPr>
          <p:cNvPr id="117762" name="ZoneTexte 3"/>
          <p:cNvSpPr txBox="1">
            <a:spLocks noChangeArrowheads="1"/>
          </p:cNvSpPr>
          <p:nvPr/>
        </p:nvSpPr>
        <p:spPr bwMode="auto">
          <a:xfrm>
            <a:off x="155575" y="474663"/>
            <a:ext cx="7318375" cy="641350"/>
          </a:xfrm>
          <a:prstGeom prst="rect">
            <a:avLst/>
          </a:prstGeom>
          <a:noFill/>
          <a:ln w="9525">
            <a:noFill/>
            <a:miter lim="800000"/>
            <a:headEnd/>
            <a:tailEnd/>
          </a:ln>
        </p:spPr>
        <p:txBody>
          <a:bodyPr>
            <a:spAutoFit/>
          </a:bodyPr>
          <a:lstStyle/>
          <a:p>
            <a:r>
              <a:rPr lang="fr-FR">
                <a:latin typeface="Century Gothic" pitchFamily="34" charset="0"/>
              </a:rPr>
              <a:t>Thème Economique – Question 89</a:t>
            </a:r>
          </a:p>
          <a:p>
            <a:endParaRPr lang="fr-FR">
              <a:latin typeface="Century Gothic" pitchFamily="34" charset="0"/>
            </a:endParaRPr>
          </a:p>
        </p:txBody>
      </p:sp>
      <p:sp>
        <p:nvSpPr>
          <p:cNvPr id="19" name="Espace réservé du pied de page 18"/>
          <p:cNvSpPr txBox="1">
            <a:spLocks noGrp="1"/>
          </p:cNvSpPr>
          <p:nvPr/>
        </p:nvSpPr>
        <p:spPr>
          <a:xfrm>
            <a:off x="2752725" y="-25400"/>
            <a:ext cx="4184650" cy="239713"/>
          </a:xfrm>
          <a:prstGeom prst="rect">
            <a:avLst/>
          </a:prstGeom>
          <a:noFill/>
        </p:spPr>
        <p:txBody>
          <a:bodyPr anchor="ctr"/>
          <a:lstStyle/>
          <a:p>
            <a:pPr fontAlgn="auto">
              <a:spcBef>
                <a:spcPts val="0"/>
              </a:spcBef>
              <a:spcAft>
                <a:spcPts val="0"/>
              </a:spcAft>
              <a:defRPr/>
            </a:pPr>
            <a:r>
              <a:rPr lang="fr-FR" sz="800" dirty="0">
                <a:solidFill>
                  <a:schemeClr val="tx1">
                    <a:lumMod val="65000"/>
                    <a:lumOff val="35000"/>
                  </a:schemeClr>
                </a:solidFill>
                <a:latin typeface="+mn-lt"/>
              </a:rPr>
              <a:t> Copyright Limousin Entreprises Durables – Document utilisable en Open source</a:t>
            </a:r>
          </a:p>
        </p:txBody>
      </p:sp>
      <p:sp>
        <p:nvSpPr>
          <p:cNvPr id="53268" name="AutoShape 20"/>
          <p:cNvSpPr>
            <a:spLocks noChangeArrowheads="1"/>
          </p:cNvSpPr>
          <p:nvPr/>
        </p:nvSpPr>
        <p:spPr bwMode="auto">
          <a:xfrm>
            <a:off x="479425" y="2813050"/>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A -  Vrai </a:t>
            </a:r>
          </a:p>
        </p:txBody>
      </p:sp>
      <p:sp>
        <p:nvSpPr>
          <p:cNvPr id="53269" name="AutoShape 21"/>
          <p:cNvSpPr>
            <a:spLocks noChangeArrowheads="1"/>
          </p:cNvSpPr>
          <p:nvPr/>
        </p:nvSpPr>
        <p:spPr bwMode="auto">
          <a:xfrm>
            <a:off x="504825" y="3457575"/>
            <a:ext cx="8434388" cy="406400"/>
          </a:xfrm>
          <a:prstGeom prst="roundRect">
            <a:avLst>
              <a:gd name="adj" fmla="val 16667"/>
            </a:avLst>
          </a:prstGeom>
          <a:solidFill>
            <a:schemeClr val="accent1">
              <a:alpha val="89018"/>
            </a:schemeClr>
          </a:solidFill>
          <a:ln w="9525" algn="ctr">
            <a:solidFill>
              <a:schemeClr val="folHlink"/>
            </a:solidFill>
            <a:round/>
            <a:headEnd/>
            <a:tailEnd/>
          </a:ln>
        </p:spPr>
        <p:txBody>
          <a:bodyPr anchor="ctr">
            <a:spAutoFit/>
          </a:bodyPr>
          <a:lstStyle/>
          <a:p>
            <a:pPr algn="just">
              <a:spcBef>
                <a:spcPts val="2000"/>
              </a:spcBef>
              <a:buClr>
                <a:schemeClr val="accent1"/>
              </a:buClr>
              <a:buFont typeface="Symbol" pitchFamily="18" charset="2"/>
              <a:buNone/>
            </a:pPr>
            <a:r>
              <a:rPr lang="fr-FR">
                <a:solidFill>
                  <a:schemeClr val="bg1"/>
                </a:solidFill>
                <a:latin typeface="Bliss Light" pitchFamily="2" charset="0"/>
              </a:rPr>
              <a:t>B - Faux</a:t>
            </a:r>
            <a:endParaRPr lang="fr-FR">
              <a:latin typeface="Bliss Light" pitchFamily="2" charset="0"/>
            </a:endParaRPr>
          </a:p>
        </p:txBody>
      </p:sp>
      <p:pic>
        <p:nvPicPr>
          <p:cNvPr id="117766" name="Picture 44" descr="caleurs"/>
          <p:cNvPicPr>
            <a:picLocks noChangeAspect="1" noChangeArrowheads="1"/>
          </p:cNvPicPr>
          <p:nvPr/>
        </p:nvPicPr>
        <p:blipFill>
          <a:blip r:embed="rId2"/>
          <a:srcRect/>
          <a:stretch>
            <a:fillRect/>
          </a:stretch>
        </p:blipFill>
        <p:spPr bwMode="auto">
          <a:xfrm>
            <a:off x="7621588" y="214313"/>
            <a:ext cx="1292225" cy="909637"/>
          </a:xfrm>
          <a:prstGeom prst="rect">
            <a:avLst/>
          </a:prstGeom>
          <a:noFill/>
          <a:ln w="9525">
            <a:noFill/>
            <a:miter lim="800000"/>
            <a:headEnd/>
            <a:tailEnd/>
          </a:ln>
        </p:spPr>
      </p:pic>
      <p:pic>
        <p:nvPicPr>
          <p:cNvPr id="4" name="Image 3"/>
          <p:cNvPicPr>
            <a:picLocks noChangeAspect="1"/>
          </p:cNvPicPr>
          <p:nvPr/>
        </p:nvPicPr>
        <p:blipFill>
          <a:blip r:embed="rId3"/>
          <a:srcRect/>
          <a:stretch>
            <a:fillRect/>
          </a:stretch>
        </p:blipFill>
        <p:spPr bwMode="auto">
          <a:xfrm>
            <a:off x="7481888" y="4730750"/>
            <a:ext cx="1471612" cy="1927225"/>
          </a:xfrm>
          <a:prstGeom prst="rect">
            <a:avLst/>
          </a:prstGeom>
          <a:noFill/>
          <a:ln w="9525">
            <a:noFill/>
            <a:miter lim="800000"/>
            <a:headEnd/>
            <a:tailEnd/>
          </a:ln>
        </p:spPr>
      </p:pic>
      <p:sp>
        <p:nvSpPr>
          <p:cNvPr id="5" name="ZoneTexte 4"/>
          <p:cNvSpPr txBox="1">
            <a:spLocks noChangeArrowheads="1"/>
          </p:cNvSpPr>
          <p:nvPr/>
        </p:nvSpPr>
        <p:spPr bwMode="auto">
          <a:xfrm>
            <a:off x="7900988" y="5573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15</a:t>
            </a:r>
          </a:p>
        </p:txBody>
      </p:sp>
      <p:sp>
        <p:nvSpPr>
          <p:cNvPr id="6" name="ZoneTexte 5"/>
          <p:cNvSpPr txBox="1">
            <a:spLocks noChangeArrowheads="1"/>
          </p:cNvSpPr>
          <p:nvPr/>
        </p:nvSpPr>
        <p:spPr bwMode="auto">
          <a:xfrm>
            <a:off x="7900988" y="55737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14</a:t>
            </a:r>
          </a:p>
        </p:txBody>
      </p:sp>
      <p:sp>
        <p:nvSpPr>
          <p:cNvPr id="7" name="ZoneTexte 6"/>
          <p:cNvSpPr txBox="1">
            <a:spLocks noChangeArrowheads="1"/>
          </p:cNvSpPr>
          <p:nvPr/>
        </p:nvSpPr>
        <p:spPr bwMode="auto">
          <a:xfrm>
            <a:off x="7886700" y="5583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13</a:t>
            </a:r>
          </a:p>
        </p:txBody>
      </p:sp>
      <p:sp>
        <p:nvSpPr>
          <p:cNvPr id="8" name="ZoneTexte 7"/>
          <p:cNvSpPr txBox="1">
            <a:spLocks noChangeArrowheads="1"/>
          </p:cNvSpPr>
          <p:nvPr/>
        </p:nvSpPr>
        <p:spPr bwMode="auto">
          <a:xfrm>
            <a:off x="7886700" y="55705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12</a:t>
            </a:r>
          </a:p>
        </p:txBody>
      </p:sp>
      <p:sp>
        <p:nvSpPr>
          <p:cNvPr id="9" name="ZoneTexte 8"/>
          <p:cNvSpPr txBox="1">
            <a:spLocks noChangeArrowheads="1"/>
          </p:cNvSpPr>
          <p:nvPr/>
        </p:nvSpPr>
        <p:spPr bwMode="auto">
          <a:xfrm>
            <a:off x="7886700" y="55832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11</a:t>
            </a:r>
          </a:p>
        </p:txBody>
      </p:sp>
      <p:sp>
        <p:nvSpPr>
          <p:cNvPr id="10" name="ZoneTexte 9"/>
          <p:cNvSpPr txBox="1">
            <a:spLocks noChangeArrowheads="1"/>
          </p:cNvSpPr>
          <p:nvPr/>
        </p:nvSpPr>
        <p:spPr bwMode="auto">
          <a:xfrm>
            <a:off x="7886700" y="5570538"/>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10</a:t>
            </a:r>
          </a:p>
        </p:txBody>
      </p:sp>
      <p:sp>
        <p:nvSpPr>
          <p:cNvPr id="11" name="ZoneTexte 10"/>
          <p:cNvSpPr txBox="1">
            <a:spLocks noChangeArrowheads="1"/>
          </p:cNvSpPr>
          <p:nvPr/>
        </p:nvSpPr>
        <p:spPr bwMode="auto">
          <a:xfrm>
            <a:off x="8031163" y="5578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9</a:t>
            </a:r>
          </a:p>
        </p:txBody>
      </p:sp>
      <p:sp>
        <p:nvSpPr>
          <p:cNvPr id="12" name="ZoneTexte 11"/>
          <p:cNvSpPr txBox="1">
            <a:spLocks noChangeArrowheads="1"/>
          </p:cNvSpPr>
          <p:nvPr/>
        </p:nvSpPr>
        <p:spPr bwMode="auto">
          <a:xfrm>
            <a:off x="8039100" y="5581650"/>
            <a:ext cx="754063"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8</a:t>
            </a:r>
          </a:p>
        </p:txBody>
      </p:sp>
      <p:sp>
        <p:nvSpPr>
          <p:cNvPr id="13" name="ZoneTexte 12"/>
          <p:cNvSpPr txBox="1">
            <a:spLocks noChangeArrowheads="1"/>
          </p:cNvSpPr>
          <p:nvPr/>
        </p:nvSpPr>
        <p:spPr bwMode="auto">
          <a:xfrm>
            <a:off x="8024813"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7</a:t>
            </a:r>
          </a:p>
        </p:txBody>
      </p:sp>
      <p:sp>
        <p:nvSpPr>
          <p:cNvPr id="14" name="ZoneTexte 13"/>
          <p:cNvSpPr txBox="1">
            <a:spLocks noChangeArrowheads="1"/>
          </p:cNvSpPr>
          <p:nvPr/>
        </p:nvSpPr>
        <p:spPr bwMode="auto">
          <a:xfrm>
            <a:off x="8002588" y="557847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6</a:t>
            </a:r>
          </a:p>
        </p:txBody>
      </p:sp>
      <p:sp>
        <p:nvSpPr>
          <p:cNvPr id="15" name="ZoneTexte 14"/>
          <p:cNvSpPr txBox="1">
            <a:spLocks noChangeArrowheads="1"/>
          </p:cNvSpPr>
          <p:nvPr/>
        </p:nvSpPr>
        <p:spPr bwMode="auto">
          <a:xfrm>
            <a:off x="8024813" y="5584825"/>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5</a:t>
            </a:r>
          </a:p>
        </p:txBody>
      </p:sp>
      <p:sp>
        <p:nvSpPr>
          <p:cNvPr id="16" name="ZoneTexte 15"/>
          <p:cNvSpPr txBox="1">
            <a:spLocks noChangeArrowheads="1"/>
          </p:cNvSpPr>
          <p:nvPr/>
        </p:nvSpPr>
        <p:spPr bwMode="auto">
          <a:xfrm>
            <a:off x="8031163" y="5581650"/>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4</a:t>
            </a:r>
          </a:p>
        </p:txBody>
      </p:sp>
      <p:sp>
        <p:nvSpPr>
          <p:cNvPr id="17" name="ZoneTexte 16"/>
          <p:cNvSpPr txBox="1">
            <a:spLocks noChangeArrowheads="1"/>
          </p:cNvSpPr>
          <p:nvPr/>
        </p:nvSpPr>
        <p:spPr bwMode="auto">
          <a:xfrm>
            <a:off x="8053388"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3</a:t>
            </a:r>
          </a:p>
        </p:txBody>
      </p:sp>
      <p:sp>
        <p:nvSpPr>
          <p:cNvPr id="18" name="ZoneTexte 17"/>
          <p:cNvSpPr txBox="1">
            <a:spLocks noChangeArrowheads="1"/>
          </p:cNvSpPr>
          <p:nvPr/>
        </p:nvSpPr>
        <p:spPr bwMode="auto">
          <a:xfrm>
            <a:off x="8050213" y="558323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2</a:t>
            </a:r>
          </a:p>
        </p:txBody>
      </p:sp>
      <p:sp>
        <p:nvSpPr>
          <p:cNvPr id="3" name="ZoneTexte 18"/>
          <p:cNvSpPr txBox="1">
            <a:spLocks noChangeArrowheads="1"/>
          </p:cNvSpPr>
          <p:nvPr/>
        </p:nvSpPr>
        <p:spPr bwMode="auto">
          <a:xfrm>
            <a:off x="8029575" y="5589588"/>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1</a:t>
            </a:r>
          </a:p>
        </p:txBody>
      </p:sp>
      <p:sp>
        <p:nvSpPr>
          <p:cNvPr id="20" name="ZoneTexte 19"/>
          <p:cNvSpPr txBox="1">
            <a:spLocks noChangeArrowheads="1"/>
          </p:cNvSpPr>
          <p:nvPr/>
        </p:nvSpPr>
        <p:spPr bwMode="auto">
          <a:xfrm>
            <a:off x="8043863" y="5586413"/>
            <a:ext cx="752475" cy="641350"/>
          </a:xfrm>
          <a:prstGeom prst="rect">
            <a:avLst/>
          </a:prstGeom>
          <a:noFill/>
          <a:ln w="9525">
            <a:noFill/>
            <a:miter lim="800000"/>
            <a:headEnd/>
            <a:tailEnd/>
          </a:ln>
        </p:spPr>
        <p:txBody>
          <a:bodyPr>
            <a:spAutoFit/>
          </a:bodyPr>
          <a:lstStyle/>
          <a:p>
            <a:r>
              <a:rPr lang="fr-FR" sz="3600">
                <a:solidFill>
                  <a:schemeClr val="bg1"/>
                </a:solidFill>
                <a:latin typeface="Calibri" pitchFamily="34" charset="0"/>
              </a:rPr>
              <a:t>0</a:t>
            </a:r>
          </a:p>
        </p:txBody>
      </p:sp>
      <p:sp>
        <p:nvSpPr>
          <p:cNvPr id="117784" name="Rectangle 62"/>
          <p:cNvSpPr>
            <a:spLocks noChangeArrowheads="1"/>
          </p:cNvSpPr>
          <p:nvPr/>
        </p:nvSpPr>
        <p:spPr bwMode="auto">
          <a:xfrm>
            <a:off x="1655763" y="2838450"/>
            <a:ext cx="184150" cy="366713"/>
          </a:xfrm>
          <a:prstGeom prst="rect">
            <a:avLst/>
          </a:prstGeom>
          <a:noFill/>
          <a:ln w="9525">
            <a:noFill/>
            <a:miter lim="800000"/>
            <a:headEnd/>
            <a:tailEnd/>
          </a:ln>
        </p:spPr>
        <p:txBody>
          <a:bodyPr wrap="none">
            <a:spAutoFit/>
          </a:bodyPr>
          <a:lstStyle/>
          <a:p>
            <a:pPr defTabSz="914400">
              <a:spcBef>
                <a:spcPts val="2000"/>
              </a:spcBef>
              <a:buClr>
                <a:schemeClr val="accent1"/>
              </a:buClr>
              <a:buFont typeface="Symbol" pitchFamily="18" charset="2"/>
              <a:buNone/>
            </a:pPr>
            <a:endParaRPr lang="fr-FR">
              <a:solidFill>
                <a:schemeClr val="bg1"/>
              </a:solidFill>
              <a:latin typeface="Bliss Light" pitchFamily="2" charset="0"/>
            </a:endParaRPr>
          </a:p>
        </p:txBody>
      </p:sp>
      <p:pic>
        <p:nvPicPr>
          <p:cNvPr id="117785" name="Picture 63" descr="people-309092_640"/>
          <p:cNvPicPr>
            <a:picLocks noChangeAspect="1" noChangeArrowheads="1"/>
          </p:cNvPicPr>
          <p:nvPr/>
        </p:nvPicPr>
        <p:blipFill>
          <a:blip r:embed="rId4">
            <a:lum bright="46000" contrast="8000"/>
          </a:blip>
          <a:srcRect b="53218"/>
          <a:stretch>
            <a:fillRect/>
          </a:stretch>
        </p:blipFill>
        <p:spPr bwMode="auto">
          <a:xfrm>
            <a:off x="0" y="5989638"/>
            <a:ext cx="2940050" cy="868362"/>
          </a:xfrm>
          <a:prstGeom prst="rect">
            <a:avLst/>
          </a:prstGeom>
          <a:noFill/>
          <a:ln w="9525">
            <a:noFill/>
            <a:miter lim="800000"/>
            <a:headEnd/>
            <a:tailEnd/>
          </a:ln>
        </p:spPr>
      </p:pic>
      <p:pic>
        <p:nvPicPr>
          <p:cNvPr id="117786" name="Picture 64" descr="people-309092_640"/>
          <p:cNvPicPr>
            <a:picLocks noChangeAspect="1" noChangeArrowheads="1"/>
          </p:cNvPicPr>
          <p:nvPr/>
        </p:nvPicPr>
        <p:blipFill>
          <a:blip r:embed="rId4">
            <a:lum bright="46000" contrast="8000"/>
          </a:blip>
          <a:srcRect b="53218"/>
          <a:stretch>
            <a:fillRect/>
          </a:stretch>
        </p:blipFill>
        <p:spPr bwMode="auto">
          <a:xfrm>
            <a:off x="2541588" y="5989638"/>
            <a:ext cx="2940050" cy="868362"/>
          </a:xfrm>
          <a:prstGeom prst="rect">
            <a:avLst/>
          </a:prstGeom>
          <a:noFill/>
          <a:ln w="9525">
            <a:noFill/>
            <a:miter lim="800000"/>
            <a:headEnd/>
            <a:tailEnd/>
          </a:ln>
        </p:spPr>
      </p:pic>
      <p:pic>
        <p:nvPicPr>
          <p:cNvPr id="117787" name="Picture 65" descr="people-309092_640"/>
          <p:cNvPicPr>
            <a:picLocks noChangeAspect="1" noChangeArrowheads="1"/>
          </p:cNvPicPr>
          <p:nvPr/>
        </p:nvPicPr>
        <p:blipFill>
          <a:blip r:embed="rId5">
            <a:lum bright="46000" contrast="8000"/>
          </a:blip>
          <a:srcRect b="53218"/>
          <a:stretch>
            <a:fillRect/>
          </a:stretch>
        </p:blipFill>
        <p:spPr bwMode="auto">
          <a:xfrm>
            <a:off x="4614863" y="5989638"/>
            <a:ext cx="2954337" cy="868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080"/>
                            </p:stCondLst>
                            <p:childTnLst>
                              <p:par>
                                <p:cTn id="11" presetID="12" presetClass="entr" presetSubtype="4" fill="hold" grpId="0" nodeType="afterEffect">
                                  <p:stCondLst>
                                    <p:cond delay="3500"/>
                                  </p:stCondLst>
                                  <p:childTnLst>
                                    <p:set>
                                      <p:cBhvr>
                                        <p:cTn id="12" dur="1" fill="hold">
                                          <p:stCondLst>
                                            <p:cond delay="0"/>
                                          </p:stCondLst>
                                        </p:cTn>
                                        <p:tgtEl>
                                          <p:spTgt spid="53268"/>
                                        </p:tgtEl>
                                        <p:attrNameLst>
                                          <p:attrName>style.visibility</p:attrName>
                                        </p:attrNameLst>
                                      </p:cBhvr>
                                      <p:to>
                                        <p:strVal val="visible"/>
                                      </p:to>
                                    </p:set>
                                    <p:animEffect transition="in" filter="slide(fromBottom)">
                                      <p:cBhvr>
                                        <p:cTn id="13" dur="500"/>
                                        <p:tgtEl>
                                          <p:spTgt spid="53268"/>
                                        </p:tgtEl>
                                      </p:cBhvr>
                                    </p:animEffect>
                                  </p:childTnLst>
                                </p:cTn>
                              </p:par>
                            </p:childTnLst>
                          </p:cTn>
                        </p:par>
                        <p:par>
                          <p:cTn id="14" fill="hold">
                            <p:stCondLst>
                              <p:cond delay="8080"/>
                            </p:stCondLst>
                            <p:childTnLst>
                              <p:par>
                                <p:cTn id="15" presetID="12" presetClass="entr" presetSubtype="4" fill="hold" grpId="0" nodeType="afterEffect">
                                  <p:stCondLst>
                                    <p:cond delay="3500"/>
                                  </p:stCondLst>
                                  <p:childTnLst>
                                    <p:set>
                                      <p:cBhvr>
                                        <p:cTn id="16" dur="1" fill="hold">
                                          <p:stCondLst>
                                            <p:cond delay="0"/>
                                          </p:stCondLst>
                                        </p:cTn>
                                        <p:tgtEl>
                                          <p:spTgt spid="53269"/>
                                        </p:tgtEl>
                                        <p:attrNameLst>
                                          <p:attrName>style.visibility</p:attrName>
                                        </p:attrNameLst>
                                      </p:cBhvr>
                                      <p:to>
                                        <p:strVal val="visible"/>
                                      </p:to>
                                    </p:set>
                                    <p:animEffect transition="in" filter="slide(fromBottom)">
                                      <p:cBhvr>
                                        <p:cTn id="17" dur="500"/>
                                        <p:tgtEl>
                                          <p:spTgt spid="53269"/>
                                        </p:tgtEl>
                                      </p:cBhvr>
                                    </p:animEffect>
                                  </p:childTnLst>
                                </p:cTn>
                              </p:par>
                            </p:childTnLst>
                          </p:cTn>
                        </p:par>
                        <p:par>
                          <p:cTn id="18" fill="hold">
                            <p:stCondLst>
                              <p:cond delay="12080"/>
                            </p:stCondLst>
                            <p:childTnLst>
                              <p:par>
                                <p:cTn id="19" presetID="1" presetClass="entr" presetSubtype="0" fill="hold" nodeType="afterEffect">
                                  <p:stCondLst>
                                    <p:cond delay="500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17080"/>
                            </p:stCondLst>
                            <p:childTnLst>
                              <p:par>
                                <p:cTn id="22" presetID="1"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par>
                          <p:cTn id="24" fill="hold">
                            <p:stCondLst>
                              <p:cond delay="17080"/>
                            </p:stCondLst>
                            <p:childTnLst>
                              <p:par>
                                <p:cTn id="25" presetID="1" presetClass="exit" presetSubtype="0" fill="hold" grpId="1" nodeType="afterEffect">
                                  <p:stCondLst>
                                    <p:cond delay="1000"/>
                                  </p:stCondLst>
                                  <p:childTnLst>
                                    <p:set>
                                      <p:cBhvr>
                                        <p:cTn id="26" dur="1" fill="hold">
                                          <p:stCondLst>
                                            <p:cond delay="0"/>
                                          </p:stCondLst>
                                        </p:cTn>
                                        <p:tgtEl>
                                          <p:spTgt spid="5"/>
                                        </p:tgtEl>
                                        <p:attrNameLst>
                                          <p:attrName>style.visibility</p:attrName>
                                        </p:attrNameLst>
                                      </p:cBhvr>
                                      <p:to>
                                        <p:strVal val="hidden"/>
                                      </p:to>
                                    </p:set>
                                  </p:childTnLst>
                                </p:cTn>
                              </p:par>
                            </p:childTnLst>
                          </p:cTn>
                        </p:par>
                        <p:par>
                          <p:cTn id="27" fill="hold">
                            <p:stCondLst>
                              <p:cond delay="1808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18080"/>
                            </p:stCondLst>
                            <p:childTnLst>
                              <p:par>
                                <p:cTn id="31" presetID="1" presetClass="exit" presetSubtype="0" fill="hold" grpId="1" nodeType="afterEffect">
                                  <p:stCondLst>
                                    <p:cond delay="1000"/>
                                  </p:stCondLst>
                                  <p:childTnLst>
                                    <p:set>
                                      <p:cBhvr>
                                        <p:cTn id="32" dur="1" fill="hold">
                                          <p:stCondLst>
                                            <p:cond delay="0"/>
                                          </p:stCondLst>
                                        </p:cTn>
                                        <p:tgtEl>
                                          <p:spTgt spid="6"/>
                                        </p:tgtEl>
                                        <p:attrNameLst>
                                          <p:attrName>style.visibility</p:attrName>
                                        </p:attrNameLst>
                                      </p:cBhvr>
                                      <p:to>
                                        <p:strVal val="hidden"/>
                                      </p:to>
                                    </p:set>
                                  </p:childTnLst>
                                </p:cTn>
                              </p:par>
                            </p:childTnLst>
                          </p:cTn>
                        </p:par>
                        <p:par>
                          <p:cTn id="33" fill="hold">
                            <p:stCondLst>
                              <p:cond delay="19080"/>
                            </p:stCondLst>
                            <p:childTnLst>
                              <p:par>
                                <p:cTn id="34" presetID="1"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19080"/>
                            </p:stCondLst>
                            <p:childTnLst>
                              <p:par>
                                <p:cTn id="37" presetID="1" presetClass="exit" presetSubtype="0" fill="hold" grpId="1" nodeType="afterEffect">
                                  <p:stCondLst>
                                    <p:cond delay="1000"/>
                                  </p:stCondLst>
                                  <p:childTnLst>
                                    <p:set>
                                      <p:cBhvr>
                                        <p:cTn id="38" dur="1" fill="hold">
                                          <p:stCondLst>
                                            <p:cond delay="0"/>
                                          </p:stCondLst>
                                        </p:cTn>
                                        <p:tgtEl>
                                          <p:spTgt spid="7"/>
                                        </p:tgtEl>
                                        <p:attrNameLst>
                                          <p:attrName>style.visibility</p:attrName>
                                        </p:attrNameLst>
                                      </p:cBhvr>
                                      <p:to>
                                        <p:strVal val="hidden"/>
                                      </p:to>
                                    </p:set>
                                  </p:childTnLst>
                                </p:cTn>
                              </p:par>
                            </p:childTnLst>
                          </p:cTn>
                        </p:par>
                        <p:par>
                          <p:cTn id="39" fill="hold">
                            <p:stCondLst>
                              <p:cond delay="20080"/>
                            </p:stCondLst>
                            <p:childTnLst>
                              <p:par>
                                <p:cTn id="40" presetID="1"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par>
                          <p:cTn id="42" fill="hold">
                            <p:stCondLst>
                              <p:cond delay="20080"/>
                            </p:stCondLst>
                            <p:childTnLst>
                              <p:par>
                                <p:cTn id="43" presetID="1" presetClass="exit" presetSubtype="0" fill="hold" grpId="1" nodeType="afterEffect">
                                  <p:stCondLst>
                                    <p:cond delay="1000"/>
                                  </p:stCondLst>
                                  <p:childTnLst>
                                    <p:set>
                                      <p:cBhvr>
                                        <p:cTn id="44" dur="1" fill="hold">
                                          <p:stCondLst>
                                            <p:cond delay="0"/>
                                          </p:stCondLst>
                                        </p:cTn>
                                        <p:tgtEl>
                                          <p:spTgt spid="8"/>
                                        </p:tgtEl>
                                        <p:attrNameLst>
                                          <p:attrName>style.visibility</p:attrName>
                                        </p:attrNameLst>
                                      </p:cBhvr>
                                      <p:to>
                                        <p:strVal val="hidden"/>
                                      </p:to>
                                    </p:set>
                                  </p:childTnLst>
                                </p:cTn>
                              </p:par>
                            </p:childTnLst>
                          </p:cTn>
                        </p:par>
                        <p:par>
                          <p:cTn id="45" fill="hold">
                            <p:stCondLst>
                              <p:cond delay="21080"/>
                            </p:stCondLst>
                            <p:childTnLst>
                              <p:par>
                                <p:cTn id="46" presetID="1"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par>
                          <p:cTn id="48" fill="hold">
                            <p:stCondLst>
                              <p:cond delay="21080"/>
                            </p:stCondLst>
                            <p:childTnLst>
                              <p:par>
                                <p:cTn id="49" presetID="1" presetClass="exit" presetSubtype="0" fill="hold" grpId="1" nodeType="afterEffect">
                                  <p:stCondLst>
                                    <p:cond delay="1000"/>
                                  </p:stCondLst>
                                  <p:childTnLst>
                                    <p:set>
                                      <p:cBhvr>
                                        <p:cTn id="50" dur="1" fill="hold">
                                          <p:stCondLst>
                                            <p:cond delay="0"/>
                                          </p:stCondLst>
                                        </p:cTn>
                                        <p:tgtEl>
                                          <p:spTgt spid="9"/>
                                        </p:tgtEl>
                                        <p:attrNameLst>
                                          <p:attrName>style.visibility</p:attrName>
                                        </p:attrNameLst>
                                      </p:cBhvr>
                                      <p:to>
                                        <p:strVal val="hidden"/>
                                      </p:to>
                                    </p:set>
                                  </p:childTnLst>
                                </p:cTn>
                              </p:par>
                            </p:childTnLst>
                          </p:cTn>
                        </p:par>
                        <p:par>
                          <p:cTn id="51" fill="hold">
                            <p:stCondLst>
                              <p:cond delay="22080"/>
                            </p:stCondLst>
                            <p:childTnLst>
                              <p:par>
                                <p:cTn id="52" presetID="1"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par>
                          <p:cTn id="54" fill="hold">
                            <p:stCondLst>
                              <p:cond delay="22080"/>
                            </p:stCondLst>
                            <p:childTnLst>
                              <p:par>
                                <p:cTn id="55" presetID="1" presetClass="exit" presetSubtype="0" fill="hold" grpId="1" nodeType="afterEffect">
                                  <p:stCondLst>
                                    <p:cond delay="1000"/>
                                  </p:stCondLst>
                                  <p:childTnLst>
                                    <p:set>
                                      <p:cBhvr>
                                        <p:cTn id="56" dur="1" fill="hold">
                                          <p:stCondLst>
                                            <p:cond delay="0"/>
                                          </p:stCondLst>
                                        </p:cTn>
                                        <p:tgtEl>
                                          <p:spTgt spid="10"/>
                                        </p:tgtEl>
                                        <p:attrNameLst>
                                          <p:attrName>style.visibility</p:attrName>
                                        </p:attrNameLst>
                                      </p:cBhvr>
                                      <p:to>
                                        <p:strVal val="hidden"/>
                                      </p:to>
                                    </p:set>
                                  </p:childTnLst>
                                </p:cTn>
                              </p:par>
                            </p:childTnLst>
                          </p:cTn>
                        </p:par>
                        <p:par>
                          <p:cTn id="57" fill="hold">
                            <p:stCondLst>
                              <p:cond delay="23080"/>
                            </p:stCondLst>
                            <p:childTnLst>
                              <p:par>
                                <p:cTn id="58" presetID="1"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par>
                          <p:cTn id="60" fill="hold">
                            <p:stCondLst>
                              <p:cond delay="23080"/>
                            </p:stCondLst>
                            <p:childTnLst>
                              <p:par>
                                <p:cTn id="61" presetID="1" presetClass="exit" presetSubtype="0" fill="hold" grpId="1" nodeType="afterEffect">
                                  <p:stCondLst>
                                    <p:cond delay="1000"/>
                                  </p:stCondLst>
                                  <p:childTnLst>
                                    <p:set>
                                      <p:cBhvr>
                                        <p:cTn id="62" dur="1" fill="hold">
                                          <p:stCondLst>
                                            <p:cond delay="0"/>
                                          </p:stCondLst>
                                        </p:cTn>
                                        <p:tgtEl>
                                          <p:spTgt spid="11"/>
                                        </p:tgtEl>
                                        <p:attrNameLst>
                                          <p:attrName>style.visibility</p:attrName>
                                        </p:attrNameLst>
                                      </p:cBhvr>
                                      <p:to>
                                        <p:strVal val="hidden"/>
                                      </p:to>
                                    </p:set>
                                  </p:childTnLst>
                                </p:cTn>
                              </p:par>
                            </p:childTnLst>
                          </p:cTn>
                        </p:par>
                        <p:par>
                          <p:cTn id="63" fill="hold">
                            <p:stCondLst>
                              <p:cond delay="24080"/>
                            </p:stCondLst>
                            <p:childTnLst>
                              <p:par>
                                <p:cTn id="64" presetID="1"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par>
                          <p:cTn id="66" fill="hold">
                            <p:stCondLst>
                              <p:cond delay="24080"/>
                            </p:stCondLst>
                            <p:childTnLst>
                              <p:par>
                                <p:cTn id="67" presetID="1" presetClass="exit" presetSubtype="0" fill="hold" grpId="1" nodeType="afterEffect">
                                  <p:stCondLst>
                                    <p:cond delay="1000"/>
                                  </p:stCondLst>
                                  <p:childTnLst>
                                    <p:set>
                                      <p:cBhvr>
                                        <p:cTn id="68" dur="1" fill="hold">
                                          <p:stCondLst>
                                            <p:cond delay="0"/>
                                          </p:stCondLst>
                                        </p:cTn>
                                        <p:tgtEl>
                                          <p:spTgt spid="12"/>
                                        </p:tgtEl>
                                        <p:attrNameLst>
                                          <p:attrName>style.visibility</p:attrName>
                                        </p:attrNameLst>
                                      </p:cBhvr>
                                      <p:to>
                                        <p:strVal val="hidden"/>
                                      </p:to>
                                    </p:set>
                                  </p:childTnLst>
                                </p:cTn>
                              </p:par>
                            </p:childTnLst>
                          </p:cTn>
                        </p:par>
                        <p:par>
                          <p:cTn id="69" fill="hold">
                            <p:stCondLst>
                              <p:cond delay="25080"/>
                            </p:stCondLst>
                            <p:childTnLst>
                              <p:par>
                                <p:cTn id="70" presetID="1"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par>
                          <p:cTn id="72" fill="hold">
                            <p:stCondLst>
                              <p:cond delay="25080"/>
                            </p:stCondLst>
                            <p:childTnLst>
                              <p:par>
                                <p:cTn id="73" presetID="1" presetClass="exit" presetSubtype="0" fill="hold" grpId="1" nodeType="afterEffect">
                                  <p:stCondLst>
                                    <p:cond delay="1000"/>
                                  </p:stCondLst>
                                  <p:childTnLst>
                                    <p:set>
                                      <p:cBhvr>
                                        <p:cTn id="74" dur="1" fill="hold">
                                          <p:stCondLst>
                                            <p:cond delay="0"/>
                                          </p:stCondLst>
                                        </p:cTn>
                                        <p:tgtEl>
                                          <p:spTgt spid="13"/>
                                        </p:tgtEl>
                                        <p:attrNameLst>
                                          <p:attrName>style.visibility</p:attrName>
                                        </p:attrNameLst>
                                      </p:cBhvr>
                                      <p:to>
                                        <p:strVal val="hidden"/>
                                      </p:to>
                                    </p:set>
                                  </p:childTnLst>
                                </p:cTn>
                              </p:par>
                            </p:childTnLst>
                          </p:cTn>
                        </p:par>
                        <p:par>
                          <p:cTn id="75" fill="hold">
                            <p:stCondLst>
                              <p:cond delay="26080"/>
                            </p:stCondLst>
                            <p:childTnLst>
                              <p:par>
                                <p:cTn id="76" presetID="1"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childTnLst>
                          </p:cTn>
                        </p:par>
                        <p:par>
                          <p:cTn id="78" fill="hold">
                            <p:stCondLst>
                              <p:cond delay="26080"/>
                            </p:stCondLst>
                            <p:childTnLst>
                              <p:par>
                                <p:cTn id="79" presetID="1" presetClass="exit" presetSubtype="0" fill="hold" grpId="1" nodeType="afterEffect">
                                  <p:stCondLst>
                                    <p:cond delay="1000"/>
                                  </p:stCondLst>
                                  <p:childTnLst>
                                    <p:set>
                                      <p:cBhvr>
                                        <p:cTn id="80" dur="1" fill="hold">
                                          <p:stCondLst>
                                            <p:cond delay="0"/>
                                          </p:stCondLst>
                                        </p:cTn>
                                        <p:tgtEl>
                                          <p:spTgt spid="14"/>
                                        </p:tgtEl>
                                        <p:attrNameLst>
                                          <p:attrName>style.visibility</p:attrName>
                                        </p:attrNameLst>
                                      </p:cBhvr>
                                      <p:to>
                                        <p:strVal val="hidden"/>
                                      </p:to>
                                    </p:set>
                                  </p:childTnLst>
                                </p:cTn>
                              </p:par>
                            </p:childTnLst>
                          </p:cTn>
                        </p:par>
                        <p:par>
                          <p:cTn id="81" fill="hold">
                            <p:stCondLst>
                              <p:cond delay="27080"/>
                            </p:stCondLst>
                            <p:childTnLst>
                              <p:par>
                                <p:cTn id="82" presetID="1" presetClass="entr" presetSubtype="0"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childTnLst>
                          </p:cTn>
                        </p:par>
                        <p:par>
                          <p:cTn id="84" fill="hold">
                            <p:stCondLst>
                              <p:cond delay="27080"/>
                            </p:stCondLst>
                            <p:childTnLst>
                              <p:par>
                                <p:cTn id="85" presetID="1" presetClass="exit" presetSubtype="0" fill="hold" grpId="1" nodeType="afterEffect">
                                  <p:stCondLst>
                                    <p:cond delay="100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28080"/>
                            </p:stCondLst>
                            <p:childTnLst>
                              <p:par>
                                <p:cTn id="88" presetID="1" presetClass="entr" presetSubtype="0" fill="hold" grpId="0" nodeType="after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par>
                          <p:cTn id="90" fill="hold">
                            <p:stCondLst>
                              <p:cond delay="28080"/>
                            </p:stCondLst>
                            <p:childTnLst>
                              <p:par>
                                <p:cTn id="91" presetID="1" presetClass="exit" presetSubtype="0" fill="hold" grpId="1" nodeType="afterEffect">
                                  <p:stCondLst>
                                    <p:cond delay="1000"/>
                                  </p:stCondLst>
                                  <p:childTnLst>
                                    <p:set>
                                      <p:cBhvr>
                                        <p:cTn id="92" dur="1" fill="hold">
                                          <p:stCondLst>
                                            <p:cond delay="0"/>
                                          </p:stCondLst>
                                        </p:cTn>
                                        <p:tgtEl>
                                          <p:spTgt spid="16"/>
                                        </p:tgtEl>
                                        <p:attrNameLst>
                                          <p:attrName>style.visibility</p:attrName>
                                        </p:attrNameLst>
                                      </p:cBhvr>
                                      <p:to>
                                        <p:strVal val="hidden"/>
                                      </p:to>
                                    </p:set>
                                  </p:childTnLst>
                                </p:cTn>
                              </p:par>
                            </p:childTnLst>
                          </p:cTn>
                        </p:par>
                        <p:par>
                          <p:cTn id="93" fill="hold">
                            <p:stCondLst>
                              <p:cond delay="29080"/>
                            </p:stCondLst>
                            <p:childTnLst>
                              <p:par>
                                <p:cTn id="94" presetID="1" presetClass="entr" presetSubtype="0" fill="hold" grpId="0" nodeType="afterEffect">
                                  <p:stCondLst>
                                    <p:cond delay="0"/>
                                  </p:stCondLst>
                                  <p:childTnLst>
                                    <p:set>
                                      <p:cBhvr>
                                        <p:cTn id="95" dur="1" fill="hold">
                                          <p:stCondLst>
                                            <p:cond delay="0"/>
                                          </p:stCondLst>
                                        </p:cTn>
                                        <p:tgtEl>
                                          <p:spTgt spid="17"/>
                                        </p:tgtEl>
                                        <p:attrNameLst>
                                          <p:attrName>style.visibility</p:attrName>
                                        </p:attrNameLst>
                                      </p:cBhvr>
                                      <p:to>
                                        <p:strVal val="visible"/>
                                      </p:to>
                                    </p:set>
                                  </p:childTnLst>
                                </p:cTn>
                              </p:par>
                            </p:childTnLst>
                          </p:cTn>
                        </p:par>
                        <p:par>
                          <p:cTn id="96" fill="hold">
                            <p:stCondLst>
                              <p:cond delay="29080"/>
                            </p:stCondLst>
                            <p:childTnLst>
                              <p:par>
                                <p:cTn id="97" presetID="1" presetClass="exit" presetSubtype="0" fill="hold" grpId="1" nodeType="afterEffect">
                                  <p:stCondLst>
                                    <p:cond delay="1000"/>
                                  </p:stCondLst>
                                  <p:childTnLst>
                                    <p:set>
                                      <p:cBhvr>
                                        <p:cTn id="98" dur="1" fill="hold">
                                          <p:stCondLst>
                                            <p:cond delay="0"/>
                                          </p:stCondLst>
                                        </p:cTn>
                                        <p:tgtEl>
                                          <p:spTgt spid="17"/>
                                        </p:tgtEl>
                                        <p:attrNameLst>
                                          <p:attrName>style.visibility</p:attrName>
                                        </p:attrNameLst>
                                      </p:cBhvr>
                                      <p:to>
                                        <p:strVal val="hidden"/>
                                      </p:to>
                                    </p:set>
                                  </p:childTnLst>
                                </p:cTn>
                              </p:par>
                            </p:childTnLst>
                          </p:cTn>
                        </p:par>
                        <p:par>
                          <p:cTn id="99" fill="hold">
                            <p:stCondLst>
                              <p:cond delay="30080"/>
                            </p:stCondLst>
                            <p:childTnLst>
                              <p:par>
                                <p:cTn id="100" presetID="1" presetClass="entr" presetSubtype="0" fill="hold" grpId="0" nodeType="afterEffect">
                                  <p:stCondLst>
                                    <p:cond delay="0"/>
                                  </p:stCondLst>
                                  <p:childTnLst>
                                    <p:set>
                                      <p:cBhvr>
                                        <p:cTn id="101" dur="1" fill="hold">
                                          <p:stCondLst>
                                            <p:cond delay="0"/>
                                          </p:stCondLst>
                                        </p:cTn>
                                        <p:tgtEl>
                                          <p:spTgt spid="18"/>
                                        </p:tgtEl>
                                        <p:attrNameLst>
                                          <p:attrName>style.visibility</p:attrName>
                                        </p:attrNameLst>
                                      </p:cBhvr>
                                      <p:to>
                                        <p:strVal val="visible"/>
                                      </p:to>
                                    </p:set>
                                  </p:childTnLst>
                                </p:cTn>
                              </p:par>
                            </p:childTnLst>
                          </p:cTn>
                        </p:par>
                        <p:par>
                          <p:cTn id="102" fill="hold">
                            <p:stCondLst>
                              <p:cond delay="30080"/>
                            </p:stCondLst>
                            <p:childTnLst>
                              <p:par>
                                <p:cTn id="103" presetID="1" presetClass="exit" presetSubtype="0" fill="hold" grpId="1" nodeType="afterEffect">
                                  <p:stCondLst>
                                    <p:cond delay="1000"/>
                                  </p:stCondLst>
                                  <p:childTnLst>
                                    <p:set>
                                      <p:cBhvr>
                                        <p:cTn id="104" dur="1" fill="hold">
                                          <p:stCondLst>
                                            <p:cond delay="0"/>
                                          </p:stCondLst>
                                        </p:cTn>
                                        <p:tgtEl>
                                          <p:spTgt spid="18"/>
                                        </p:tgtEl>
                                        <p:attrNameLst>
                                          <p:attrName>style.visibility</p:attrName>
                                        </p:attrNameLst>
                                      </p:cBhvr>
                                      <p:to>
                                        <p:strVal val="hidden"/>
                                      </p:to>
                                    </p:set>
                                  </p:childTnLst>
                                </p:cTn>
                              </p:par>
                            </p:childTnLst>
                          </p:cTn>
                        </p:par>
                        <p:par>
                          <p:cTn id="105" fill="hold">
                            <p:stCondLst>
                              <p:cond delay="31080"/>
                            </p:stCondLst>
                            <p:childTnLst>
                              <p:par>
                                <p:cTn id="106" presetID="1"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childTnLst>
                                </p:cTn>
                              </p:par>
                            </p:childTnLst>
                          </p:cTn>
                        </p:par>
                        <p:par>
                          <p:cTn id="108" fill="hold">
                            <p:stCondLst>
                              <p:cond delay="31080"/>
                            </p:stCondLst>
                            <p:childTnLst>
                              <p:par>
                                <p:cTn id="109" presetID="1" presetClass="exit" presetSubtype="0" fill="hold" grpId="1" nodeType="afterEffect">
                                  <p:stCondLst>
                                    <p:cond delay="1000"/>
                                  </p:stCondLst>
                                  <p:childTnLst>
                                    <p:set>
                                      <p:cBhvr>
                                        <p:cTn id="110" dur="1" fill="hold">
                                          <p:stCondLst>
                                            <p:cond delay="0"/>
                                          </p:stCondLst>
                                        </p:cTn>
                                        <p:tgtEl>
                                          <p:spTgt spid="3"/>
                                        </p:tgtEl>
                                        <p:attrNameLst>
                                          <p:attrName>style.visibility</p:attrName>
                                        </p:attrNameLst>
                                      </p:cBhvr>
                                      <p:to>
                                        <p:strVal val="hidden"/>
                                      </p:to>
                                    </p:set>
                                  </p:childTnLst>
                                </p:cTn>
                              </p:par>
                            </p:childTnLst>
                          </p:cTn>
                        </p:par>
                        <p:par>
                          <p:cTn id="111" fill="hold">
                            <p:stCondLst>
                              <p:cond delay="32080"/>
                            </p:stCondLst>
                            <p:childTnLst>
                              <p:par>
                                <p:cTn id="112" presetID="1" presetClass="entr" presetSubtype="0" fill="hold" grpId="0" nodeType="afterEffect">
                                  <p:stCondLst>
                                    <p:cond delay="0"/>
                                  </p:stCondLst>
                                  <p:childTnLst>
                                    <p:set>
                                      <p:cBhvr>
                                        <p:cTn id="1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268" grpId="0" animBg="1"/>
      <p:bldP spid="53269" grpId="0"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3" grpId="0"/>
      <p:bldP spid="3" grpId="1"/>
      <p:bldP spid="20" grpId="0"/>
    </p:bldLst>
  </p:timing>
</p:sld>
</file>

<file path=ppt/theme/theme1.xml><?xml version="1.0" encoding="utf-8"?>
<a:theme xmlns:a="http://schemas.openxmlformats.org/drawingml/2006/main" name="Perception">
  <a:themeElements>
    <a:clrScheme name="Précé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3527</TotalTime>
  <Words>22553</Words>
  <Application>Microsoft Macintosh PowerPoint</Application>
  <PresentationFormat>Affichage à l'écran (4:3)</PresentationFormat>
  <Paragraphs>4164</Paragraphs>
  <Slides>300</Slides>
  <Notes>0</Notes>
  <HiddenSlides>0</HiddenSlides>
  <MMClips>0</MMClips>
  <ScaleCrop>false</ScaleCrop>
  <HeadingPairs>
    <vt:vector size="6" baseType="variant">
      <vt:variant>
        <vt:lpstr>Polices utilisées</vt:lpstr>
      </vt:variant>
      <vt:variant>
        <vt:i4>8</vt:i4>
      </vt:variant>
      <vt:variant>
        <vt:lpstr>Modèle de conception</vt:lpstr>
      </vt:variant>
      <vt:variant>
        <vt:i4>6</vt:i4>
      </vt:variant>
      <vt:variant>
        <vt:lpstr>Titres des diapositives</vt:lpstr>
      </vt:variant>
      <vt:variant>
        <vt:i4>300</vt:i4>
      </vt:variant>
    </vt:vector>
  </HeadingPairs>
  <TitlesOfParts>
    <vt:vector size="314" baseType="lpstr">
      <vt:lpstr>Arial</vt:lpstr>
      <vt:lpstr>Century Gothic</vt:lpstr>
      <vt:lpstr>Wingdings 2</vt:lpstr>
      <vt:lpstr>Calibri</vt:lpstr>
      <vt:lpstr>Bliss Light</vt:lpstr>
      <vt:lpstr>Symbol</vt:lpstr>
      <vt:lpstr>Times New Roman</vt:lpstr>
      <vt:lpstr>Wingdings</vt:lpstr>
      <vt:lpstr>Perception</vt:lpstr>
      <vt:lpstr>Perception</vt:lpstr>
      <vt:lpstr>Perception</vt:lpstr>
      <vt:lpstr>Perception</vt:lpstr>
      <vt:lpstr>Perception</vt:lpstr>
      <vt:lpstr>Perception</vt:lpstr>
      <vt:lpstr>Quiz Responsabilité Sociétale des Entreprises </vt:lpstr>
      <vt:lpstr>Thème 1 : GENERALITES </vt:lpstr>
      <vt:lpstr>Quelle est la définition du développement durable ? </vt:lpstr>
      <vt:lpstr>Que signifie le sigle RSE ? </vt:lpstr>
      <vt:lpstr>Quels sont les piliers de la Responsabilité Sociétale des Entreprises ? </vt:lpstr>
      <vt:lpstr>On entend souvent dire que la RSE est une démarche «vertueuse » : pourquoi ? </vt:lpstr>
      <vt:lpstr>Parmi les listes de mots suivantes, laquelle ne reflète pas des valeurs de la RSE ? </vt:lpstr>
      <vt:lpstr>VIDEO</vt:lpstr>
      <vt:lpstr>Thème 2 : La Gouvernance</vt:lpstr>
      <vt:lpstr>Qu’est-ce que la gouvernance d’une organisation ? </vt:lpstr>
      <vt:lpstr>L’engagement de la direction dans une démarche RSE doit se matérialiser par toutes les propositions suivantes, sauf une : laquelle ? </vt:lpstr>
      <vt:lpstr>Que sont les parties prenantes d’une entreprise ? </vt:lpstr>
      <vt:lpstr>Voici des bonnes pratiques à suivre pour qu’une entreprise agisse de manière à bien tenir compte de ses parties prenantes. Quel est l’intrus?</vt:lpstr>
      <vt:lpstr>Il est important de communiquer avec ses parties prenantes pour différentes raisons. Laquelle est l’intrus ? </vt:lpstr>
      <vt:lpstr>Au travers de ces actions, vous développez un dialogue gagnant-gagnant avec vos parties prenantes. Laquelle est l’intrus ? </vt:lpstr>
      <vt:lpstr>Vous devez prendre une décision importante pour l’organisation (sur une thématique quelconque). Comment procédez-vous ? </vt:lpstr>
      <vt:lpstr>Pour bien piloter et suivre la démarche RSE au sein d’une entreprise, il faut : </vt:lpstr>
      <vt:lpstr>Quels moyens permettent de motiver les salariés d'une entreprise à s'inscrire dans une démarche RSE ?</vt:lpstr>
      <vt:lpstr>Selon vous, parmi les moyens suivants qui permettent de mesurer la performance globale dans une entreprise, lequel est un intrus ? </vt:lpstr>
      <vt:lpstr>Quelles sont les raisons essentielles pour lesquelles une entreprise est redevable vis-à-vis de son environnement ?</vt:lpstr>
      <vt:lpstr>Selon vous, il est utile de consulter les parties prenantes internes de votre entreprise : </vt:lpstr>
      <vt:lpstr>VIDEO</vt:lpstr>
      <vt:lpstr>Thème 3 : L’environnement</vt:lpstr>
      <vt:lpstr>Si chacun des 48 000 collaborateurs d’une entreprise utilisait sa propre tasse à la machine à café ou à la fontaine à eau, combien de gobelets en plastique seraient économisés à l’année ? </vt:lpstr>
      <vt:lpstr>En moyenne, quel poids de papier est consommé par un employé de bureau chaque année ? </vt:lpstr>
      <vt:lpstr>Vous êtes dirigeant d’une organisation. Comment allez-vous encourager des modes de consommation durable ?</vt:lpstr>
      <vt:lpstr>L'envoi d'un email engendre l'émission de : </vt:lpstr>
      <vt:lpstr>De quelle part des rejets de CO2 dans l'air le matériel informatique est-il responsable ?</vt:lpstr>
      <vt:lpstr>En France, quel est le pourcentage de personnes allant travailler ou étudier en voiture chaque jour ?</vt:lpstr>
      <vt:lpstr>Quelle est la distance moyenne entre lieu de travail et domicile, aujourd'hui en France ? </vt:lpstr>
      <vt:lpstr>A votre avis, parmi les affirmations suivantes, laquelle/lesquelles sont vraies ?</vt:lpstr>
      <vt:lpstr>Qu'est-ce que le covoiturage ?</vt:lpstr>
      <vt:lpstr>Intégrer le développement durable dans les déplacements professionnels, c’est par exemple :</vt:lpstr>
      <vt:lpstr>Pour un trajet journalier de 20km (aller-retour), d’après vous, quel est le coût en € et quelle est la consommation en litre d’essence par an et par moyen de transport ? </vt:lpstr>
      <vt:lpstr>Un ordinateur en veille consomme : </vt:lpstr>
      <vt:lpstr>10 minutes d’éclairage inutile de votre bureau 3 fois par jour équivalent à :</vt:lpstr>
      <vt:lpstr>Diapositive 37</vt:lpstr>
      <vt:lpstr>Quelle est la quantité d’énergie nécessaire à la production d’une ramette de papier de 500 feuilles ?</vt:lpstr>
      <vt:lpstr>Quel pourcentage d'économie d'énergie réalise-t-on en baissant la température d’une pièce de 1°C ?</vt:lpstr>
      <vt:lpstr>En France, si tous les foyers et les entreprises éteignaient leurs appareils en veille, quelle quantité d’énergie serait économisée ?</vt:lpstr>
      <vt:lpstr>Si toutes les canettes en aluminium consommées en Europe étaient recyclées, nous économiserions l'équivalent en énergie :</vt:lpstr>
      <vt:lpstr>Comment limiter la consommation d'énergie d’une entreprise et optimiser la consommation des fluides? </vt:lpstr>
      <vt:lpstr>Que prévoit le projet de loi relatif à la biodiversité adopté en première lecture, avec modifications, par l’Assemblée nationale le 24 mars 2015 ? </vt:lpstr>
      <vt:lpstr>Quelle est la consommation d’eau moyenne par jour d’un français ?</vt:lpstr>
      <vt:lpstr>Combien de litre d'eau gaspillé par heure une chasse d'eau qui fuit représente-t-elle ?</vt:lpstr>
      <vt:lpstr>En France, quelle est la proportion d’eau gaspillée qui revient au milieu naturel sans même être passé par le consommateur ? </vt:lpstr>
      <vt:lpstr>Combien de tonnes de déchets sont produits chaque seconde en France ?</vt:lpstr>
      <vt:lpstr>Associez les bonnes durées de vie aux déchets correspondants lorsqu’ils sont abandonnés dans la nature : </vt:lpstr>
      <vt:lpstr>Associez ces consommations d'eau domestique (en litre /personne/jour) avec les pays/continents qui correspondent : </vt:lpstr>
      <vt:lpstr>1 litre d’huile de vidange jeté dans la nature pollue une surface d’eau de : </vt:lpstr>
      <vt:lpstr>La pollution de l’air dans le monde est responsable, chaque année : </vt:lpstr>
      <vt:lpstr>VIDEO</vt:lpstr>
      <vt:lpstr>Thème 4 : Social</vt:lpstr>
      <vt:lpstr>Comment l’employeur peut-il favoriser le lien employeur/employé ?</vt:lpstr>
      <vt:lpstr>Vrai ou Faux ?</vt:lpstr>
      <vt:lpstr>1/3 des accidents du travail en France sont des accidents dus :</vt:lpstr>
      <vt:lpstr>Quels sont les facteurs pouvant générer du stress au travail ?</vt:lpstr>
      <vt:lpstr>En France, à combien était estimé le coût du stress d’origine professionnelle en 2007 ? </vt:lpstr>
      <vt:lpstr>Grâce à quels indicateurs une entreprise peut mesurer la qualité de vie au travail ? </vt:lpstr>
      <vt:lpstr>Voici des exemples d’actions qui permettent de contribuer à améliorer la qualité de vie au travail. Lesquelles n’y contribuent pas ? </vt:lpstr>
      <vt:lpstr>Dans quel cas la visite médicale n’est elle pas obligatoire ?</vt:lpstr>
      <vt:lpstr>Sous estimer la sécurité de ses salariés peut coûter à un chef d'entreprise: </vt:lpstr>
      <vt:lpstr>D'après vous, quelle est la définition du burnout ?</vt:lpstr>
      <vt:lpstr>Le document unique d’évaluation des risques, c’est : </vt:lpstr>
      <vt:lpstr>Comment une entreprise peut/doit agir en faveur de la sécurité de ses salariés ? </vt:lpstr>
      <vt:lpstr>En cas de danger imminent, les salariés peuvent : </vt:lpstr>
      <vt:lpstr>Qui sont les acteurs du dialogue social en entreprise ? </vt:lpstr>
      <vt:lpstr>Quels sont les enjeux du dialogue social en entreprise ? </vt:lpstr>
      <vt:lpstr>Vous venez d’être nommé délégué du personnel. Laquelle de ces missions n’est pas la vôtre ?</vt:lpstr>
      <vt:lpstr>Un délégué du personnel peut-il s'entretenir avec un salarié à son poste de travail ?</vt:lpstr>
      <vt:lpstr>Pourquoi une entreprise a tout intérêt d’aller au-delà des obligations légales en matière de dialogue social ? </vt:lpstr>
      <vt:lpstr>Les jours fériés doivent-ils être rémunérés aux salariés intérimaires ou en contrat à durée déterminée ? </vt:lpstr>
      <vt:lpstr>A quelle date est fixée la journée de solidarité ? </vt:lpstr>
      <vt:lpstr>Pourquoi former ses salariés ?</vt:lpstr>
      <vt:lpstr>Le temps que je consacre à accueillir un stagiaire, à le former et à l’évaluer c’est : </vt:lpstr>
      <vt:lpstr>Que faut-il faire pour avoir une politique d’accueil des stagiaires formalisée ? </vt:lpstr>
      <vt:lpstr>Combien de personnes sont-elles en situation de handicap en France ? </vt:lpstr>
      <vt:lpstr>Quelle est l’obligation des entreprises en matière d’emploi des personnes handicapées au sein de leurs effectifs ? </vt:lpstr>
      <vt:lpstr>Quel est le pourcentage de travailleurs handicapés ayant besoin d'un aménagement de poste ?</vt:lpstr>
      <vt:lpstr>Le salaire moyen d’un homme cadre étant de 54 k€, quel est-il pour une femme cadre ?</vt:lpstr>
      <vt:lpstr>Quel pourcentage de femmes accèdent à des postes de direction (dans le public et privé) ?</vt:lpstr>
      <vt:lpstr>En 2007, quelle était la proportion de femmes parmi les chefs d’entreprises de 10 salariés ou plus ?</vt:lpstr>
      <vt:lpstr>En France, quel était le taux d'emploi des seniors de 55 à 64 ans en 2012 ?</vt:lpstr>
      <vt:lpstr>Je suis chargée du recrutement d’un nouveau salarié : </vt:lpstr>
      <vt:lpstr>Comment élaborer une politique diversité pour favoriser le développement de l’entreprise ? </vt:lpstr>
      <vt:lpstr>Par quelles obligations passe la protection des consommateurs ?</vt:lpstr>
      <vt:lpstr>VIDEO</vt:lpstr>
      <vt:lpstr>Thème 5 : Economique </vt:lpstr>
      <vt:lpstr>Selon vous, quelle(s) sorte(s) d’investissements vont permettre d’augmenter la valeur marchande de votre entreprise ? </vt:lpstr>
      <vt:lpstr>Quelles sont les deux bonnes pratiques en matière de partage interne et externe de la valeur ajoutée ? </vt:lpstr>
      <vt:lpstr>Selon vous, pour que votre entreprise soit indépendante économiquement parlant, il faut : </vt:lpstr>
      <vt:lpstr>Pourquoi est-il important de rechercher l’amélioration continue des services et d’innover pour une entreprise ?</vt:lpstr>
      <vt:lpstr>Au sein d’une entreprise, quelles sont les tâches de la fonction Recherche et Développement ? </vt:lpstr>
      <vt:lpstr>Parmi ces affirmations, lesquelles sont vraies ? </vt:lpstr>
      <vt:lpstr>Qu’est-ce que le Global Reporting Initiative ? </vt:lpstr>
      <vt:lpstr>Vous êtes responsable marketing : comment allez-vous veiller à la transparence des méthodes de vente ?</vt:lpstr>
      <vt:lpstr>Comment prévenir et lutter contre la fraude et la corruption ? </vt:lpstr>
      <vt:lpstr>Que signifie le terme « équitable » en parlant d’un produit ?</vt:lpstr>
      <vt:lpstr>Un bon acheteur n'écoute pas les arguments qualitatifs de ses fournisseurs. Sa mission est d'acheter au meilleur prix.</vt:lpstr>
      <vt:lpstr>Dans la logique d’une démarche RSE, quelles sont les pratiques à favoriser  pour mener une politique d’achats responsables ?</vt:lpstr>
      <vt:lpstr>Vrai ou faux ? </vt:lpstr>
      <vt:lpstr>L’entreprise est un des acteurs économique et social majeur sur son territoire. Comment peut-elle contribuer au développement et s'ancrer au maximum sur le territoire sur lequel elle exerce son activité ?</vt:lpstr>
      <vt:lpstr>VIDEO</vt:lpstr>
      <vt:lpstr>Pour conclure … </vt:lpstr>
      <vt:lpstr>Finalement, faut-il être présent sur tous les volets (gouvernance, économique, environnemental, social) pour véritablement s’inscrire dans une démarche RSE ?</vt:lpstr>
      <vt:lpstr>VIDEO</vt:lpstr>
      <vt:lpstr>CORRECTION DU QUIZ </vt:lpstr>
      <vt:lpstr>Thème 1 : GENERALITES </vt:lpstr>
      <vt:lpstr>Quelle est la définition du développement durable ? </vt:lpstr>
      <vt:lpstr>Réponse : C</vt:lpstr>
      <vt:lpstr>Que signifie le sigle RSE ? </vt:lpstr>
      <vt:lpstr>Réponse : A</vt:lpstr>
      <vt:lpstr>Quels sont les piliers de la Responsabilité Sociétale des Entreprises ? </vt:lpstr>
      <vt:lpstr>Réponse : A</vt:lpstr>
      <vt:lpstr>On entend souvent dire que la RSE est une démarche «vertueuse » : pourquoi ? </vt:lpstr>
      <vt:lpstr>Réponse : B</vt:lpstr>
      <vt:lpstr>Parmi les listes de mots suivantes, laquelle ne reflète pas des valeurs de la RSE ? </vt:lpstr>
      <vt:lpstr>Réponse : C</vt:lpstr>
      <vt:lpstr>Thème 2 : La Gouvernance</vt:lpstr>
      <vt:lpstr>Qu’est-ce que la gouvernance d’une organisation ? </vt:lpstr>
      <vt:lpstr>Réponses : A et B</vt:lpstr>
      <vt:lpstr>L’engagement de la direction dans une démarche RSE doit se matérialiser par toutes les propositions suivantes, sauf une : laquelle ? </vt:lpstr>
      <vt:lpstr>Réponse : F</vt:lpstr>
      <vt:lpstr>Que sont les parties prenantes d’une entreprise ? </vt:lpstr>
      <vt:lpstr>Réponse : B</vt:lpstr>
      <vt:lpstr>Voici des bonnes pratiques à suivre pour qu’une entreprise agisse de manière à bien tenir compte de ses parties prenantes. Quel est l’intrus?</vt:lpstr>
      <vt:lpstr>Réponse : D</vt:lpstr>
      <vt:lpstr>Il est important de communiquer avec ses parties prenantes pour différentes raisons. Laquelle est l’intrus ? </vt:lpstr>
      <vt:lpstr>Réponses : A, C, D, E</vt:lpstr>
      <vt:lpstr>Au travers de ces actions, vous développez un dialogue gagnant-gagnant avec vos parties prenantes. Laquelle est l’intrus ? </vt:lpstr>
      <vt:lpstr>Réponse : D</vt:lpstr>
      <vt:lpstr>Vous devez prendre une décision importante pour l’organisation (sur une thématique quelconque). Comment procédez-vous ? </vt:lpstr>
      <vt:lpstr>Réponses : A et C</vt:lpstr>
      <vt:lpstr>Pour bien piloter et suivre la démarche RSE au sein d’une entreprise, il faut : </vt:lpstr>
      <vt:lpstr>Réponses : A, B, C, D, E, F, G</vt:lpstr>
      <vt:lpstr>Quels moyens permettent de motiver les salariés d'une entreprise à s'inscrire dans une démarche RSE ?</vt:lpstr>
      <vt:lpstr>Réponses : A, C, D, E,</vt:lpstr>
      <vt:lpstr>Selon vous, parmi les moyens suivants qui permettent de mesurer la performance globale dans une entreprise, lequel est un intrus ? </vt:lpstr>
      <vt:lpstr>Réponse : E</vt:lpstr>
      <vt:lpstr>Quelles sont les raisons essentielles pour lesquelles une entreprise est redevable vis-à-vis de son environnement ?</vt:lpstr>
      <vt:lpstr>Réponses : A, B, C, D</vt:lpstr>
      <vt:lpstr>Selon vous, il est utile de consulter les parties prenantes internes de votre entreprise : </vt:lpstr>
      <vt:lpstr>Réponse : D</vt:lpstr>
      <vt:lpstr>Thème 3 : L’environnement</vt:lpstr>
      <vt:lpstr>Si chacun des 48 000 collaborateurs d’une entreprise utilisait sa propre tasse à la machine à café ou à la fontaine à eau, combien de gobelets en plastique seraient économisés à l’année ? </vt:lpstr>
      <vt:lpstr>Réponse : B</vt:lpstr>
      <vt:lpstr>En moyenne, quel poids de papier est consommé par un employé de bureau chaque année ? </vt:lpstr>
      <vt:lpstr>Réponse : B</vt:lpstr>
      <vt:lpstr>Vous êtes dirigeant d’une organisation. Comment allez-vous encourager des modes de consommation durable ?</vt:lpstr>
      <vt:lpstr>Réponses : A, B, C, D, E, F</vt:lpstr>
      <vt:lpstr>L'envoi d'un email engendre l'émission de : </vt:lpstr>
      <vt:lpstr>Réponse : B</vt:lpstr>
      <vt:lpstr>De quelle part des rejets de CO2 dans l'air le matériel informatique est-il responsable ?</vt:lpstr>
      <vt:lpstr>Réponse : A</vt:lpstr>
      <vt:lpstr>En France, quel est le pourcentage de personnes allant travailler ou étudier en voiture chaque jour ?</vt:lpstr>
      <vt:lpstr>Réponse : B</vt:lpstr>
      <vt:lpstr>Quelle est la distance moyenne entre lieu de travail et domicile, aujourd'hui en France ? </vt:lpstr>
      <vt:lpstr>Réponse : A</vt:lpstr>
      <vt:lpstr>A votre avis, parmi les affirmations suivantes, laquelle/lesquelles sont vraies ?</vt:lpstr>
      <vt:lpstr>Réponses : A, B, C</vt:lpstr>
      <vt:lpstr>Qu'est-ce que le covoiturage ?</vt:lpstr>
      <vt:lpstr>Réponse : C</vt:lpstr>
      <vt:lpstr>Intégrer le développement durable dans les déplacements professionnels, c’est par exemple :</vt:lpstr>
      <vt:lpstr>Réponses : A, B, C, E</vt:lpstr>
      <vt:lpstr>Pour un trajet journalier de 20km (aller-retour), d’après vous, quel est le coût en € et quelle est la consommation en litre d’essence par an et par moyen de transport ? </vt:lpstr>
      <vt:lpstr>Réponse : A4 - B2 - C1- D3 </vt:lpstr>
      <vt:lpstr>Un ordinateur en veille consomme : </vt:lpstr>
      <vt:lpstr>Réponse : C</vt:lpstr>
      <vt:lpstr>10 minutes d’éclairage inutile de votre bureau 3 fois par jour équivalent à :</vt:lpstr>
      <vt:lpstr>Réponse : B</vt:lpstr>
      <vt:lpstr>Diapositive 171</vt:lpstr>
      <vt:lpstr>Quelle est la quantité d’énergie nécessaire à la production d’une ramette de papier de 500 feuilles ?</vt:lpstr>
      <vt:lpstr>Réponse : B</vt:lpstr>
      <vt:lpstr>Quel pourcentage d'économie d'énergie réalise-t-on en baissant la température d’une pièce de 1°C ?</vt:lpstr>
      <vt:lpstr>Réponse : B</vt:lpstr>
      <vt:lpstr>En France, si tous les foyers et les entreprises éteignaient leurs appareils en veille, quelle quantité d’énergie serait économisée ?</vt:lpstr>
      <vt:lpstr>Réponse : C</vt:lpstr>
      <vt:lpstr>Si toutes les canettes en aluminium consommées en Europe étaient recyclées, nous économiserions l'équivalent en énergie :</vt:lpstr>
      <vt:lpstr>Réponse : C</vt:lpstr>
      <vt:lpstr>Comment limiter la consommation d'énergie d’une entreprise et optimiser la consommation des fluides? </vt:lpstr>
      <vt:lpstr>Réponses : A, B, C, D</vt:lpstr>
      <vt:lpstr>Que prévoit le projet de loi relatif à la biodiversité adopté en première lecture, avec modifications, par l’Assemblée nationale le 24 mars 2015 ? </vt:lpstr>
      <vt:lpstr>Réponses : A, B, C, D</vt:lpstr>
      <vt:lpstr>Quelle est la consommation d’eau moyenne par jour d’un français ?</vt:lpstr>
      <vt:lpstr>Réponse : B</vt:lpstr>
      <vt:lpstr>Combien de litre d'eau gaspillé par heure une chasse d'eau qui fuit représente-t-elle ?</vt:lpstr>
      <vt:lpstr>Réponse : B</vt:lpstr>
      <vt:lpstr>En France, quelle est la proportion d’eau gaspillée qui revient au milieu naturel sans même être passé par le consommateur ? </vt:lpstr>
      <vt:lpstr>Réponse : B</vt:lpstr>
      <vt:lpstr>Combien de tonnes de déchets sont produits chaque seconde en France ?</vt:lpstr>
      <vt:lpstr>Réponse : B</vt:lpstr>
      <vt:lpstr>Associez les bonnes durées de vie aux déchets correspondants lorsqu’ils sont abandonnés dans la nature : </vt:lpstr>
      <vt:lpstr>Réponse : A2 – B4 – C3 – D5 – E1 </vt:lpstr>
      <vt:lpstr>Associez ces consommations d'eau domestique (en litre /personne/jour) avec les pays/continents qui correspondent : </vt:lpstr>
      <vt:lpstr>Réponses : 1D, 2A, 3B, 4C </vt:lpstr>
      <vt:lpstr>1 litre d’huile de vidange jeté dans la nature pollue une surface d’eau de : </vt:lpstr>
      <vt:lpstr>Réponse : C</vt:lpstr>
      <vt:lpstr>La pollution de l’air dans le monde est responsable, chaque année : </vt:lpstr>
      <vt:lpstr>Réponse : C</vt:lpstr>
      <vt:lpstr>Thème 4 : Social</vt:lpstr>
      <vt:lpstr>Comment l’employeur peut-il favoriser le lien employeur/employé ?</vt:lpstr>
      <vt:lpstr>Réponses : A, B, D, E</vt:lpstr>
      <vt:lpstr>Vrai ou Faux ?</vt:lpstr>
      <vt:lpstr>Réponses : 1 = Vrai       2 = Vrai         3 = Vrai               4 = Faux</vt:lpstr>
      <vt:lpstr>1/3 des accidents du travail en France sont des accidents dus :</vt:lpstr>
      <vt:lpstr>Réponse : C</vt:lpstr>
      <vt:lpstr>Quels sont les facteurs pouvant générer du stress au travail ?</vt:lpstr>
      <vt:lpstr>Réponses : A, B, C, D, E</vt:lpstr>
      <vt:lpstr>En France, à combien était estimé le coût du stress d’origine professionnelle en 2007 ? </vt:lpstr>
      <vt:lpstr>Réponse : C</vt:lpstr>
      <vt:lpstr>Grâce à quels indicateurs une entreprise peut mesurer la qualité de vie au travail ? </vt:lpstr>
      <vt:lpstr>Réponses : A, B, C, D</vt:lpstr>
      <vt:lpstr>Voici des exemples d’actions qui permettent de contribuer à améliorer la qualité de vie au travail. Lesquelles n’y contribuent pas ? </vt:lpstr>
      <vt:lpstr>Réponses : A, F</vt:lpstr>
      <vt:lpstr>Dans quel cas la visite médicale n’est elle pas obligatoire ?</vt:lpstr>
      <vt:lpstr>Réponse : E</vt:lpstr>
      <vt:lpstr>Sous estimer la sécurité de ses salariés peut coûter à un chef d'entreprise: </vt:lpstr>
      <vt:lpstr>Réponses : B, C</vt:lpstr>
      <vt:lpstr>D'après vous, quelle est la définition du burnout ?</vt:lpstr>
      <vt:lpstr>Réponse : B</vt:lpstr>
      <vt:lpstr>Le document unique d’évaluation des risques, c’est : </vt:lpstr>
      <vt:lpstr>Réponse : C</vt:lpstr>
      <vt:lpstr>Comment une entreprise peut/doit agir en faveur de la sécurité de ses salariés ? </vt:lpstr>
      <vt:lpstr>Réponses : A, B, C, D, E </vt:lpstr>
      <vt:lpstr>En cas de danger imminent, les salariés peuvent : </vt:lpstr>
      <vt:lpstr>Réponse : A</vt:lpstr>
      <vt:lpstr>Qui sont les acteurs du dialogue social en entreprise ? </vt:lpstr>
      <vt:lpstr>Réponses : A, B, C, D</vt:lpstr>
      <vt:lpstr>Quels sont les enjeux du dialogue social en entreprise ? </vt:lpstr>
      <vt:lpstr>Réponses : A, B, C, D</vt:lpstr>
      <vt:lpstr>Vous venez d’être nommé délégué du personnel. Laquelle de ces missions n’est pas la vôtre ?</vt:lpstr>
      <vt:lpstr>Réponse : E</vt:lpstr>
      <vt:lpstr>Un délégué du personnel peut-il s'entretenir avec un salarié à son poste de travail ?</vt:lpstr>
      <vt:lpstr>Réponse : C</vt:lpstr>
      <vt:lpstr>Pourquoi une entreprise a tout intérêt d’aller au-delà des obligations légales en matière de dialogue social ? </vt:lpstr>
      <vt:lpstr>Réponses : A, B, C</vt:lpstr>
      <vt:lpstr>Les jours fériés doivent-ils être rémunérés aux salariés intérimaires ou en contrat à durée déterminée ? </vt:lpstr>
      <vt:lpstr>Réponses : A, D</vt:lpstr>
      <vt:lpstr>A quelle date est fixée la journée de solidarité ? </vt:lpstr>
      <vt:lpstr>Réponse : A</vt:lpstr>
      <vt:lpstr>Pourquoi former ses salariés ?</vt:lpstr>
      <vt:lpstr>Réponses : A, B, C, D, E, F</vt:lpstr>
      <vt:lpstr>Le temps que je consacre à accueillir un stagiaire, à le former et à l’évaluer c’est : </vt:lpstr>
      <vt:lpstr>Réponses : A, B, D</vt:lpstr>
      <vt:lpstr>Que faut-il faire pour avoir une politique d’accueil des stagiaires formalisée ? </vt:lpstr>
      <vt:lpstr>Réponses : A, B, C, D, E</vt:lpstr>
      <vt:lpstr>Combien de personnes sont-elles en situation de handicap en France ? </vt:lpstr>
      <vt:lpstr>Réponse : A</vt:lpstr>
      <vt:lpstr>Quelle est l’obligation des entreprises en matière d’emploi des personnes handicapées au sein de leurs effectifs ? </vt:lpstr>
      <vt:lpstr>Réponse : B</vt:lpstr>
      <vt:lpstr>Quel est le pourcentage de travailleurs handicapés ayant besoin d'un aménagement de poste ?</vt:lpstr>
      <vt:lpstr>Réponse : B</vt:lpstr>
      <vt:lpstr>Le salaire moyen d’un homme cadre étant de 54 k€, quel est-il pour une femme cadre ?</vt:lpstr>
      <vt:lpstr>Réponse : A</vt:lpstr>
      <vt:lpstr>Quel pourcentage de femmes accèdent à des postes de direction (dans le public et privé) ?</vt:lpstr>
      <vt:lpstr>Réponse : A</vt:lpstr>
      <vt:lpstr>En 2007, quelle était la proportion de femmes parmi les chefs d’entreprises de 10 salariés ou plus ?</vt:lpstr>
      <vt:lpstr>Réponse : D</vt:lpstr>
      <vt:lpstr>En France, quel était le taux d'emploi des seniors de 55 à 64 ans en 2012 ?</vt:lpstr>
      <vt:lpstr>Réponse : B</vt:lpstr>
      <vt:lpstr>Je suis chargée du recrutement d’un nouveau salarié : </vt:lpstr>
      <vt:lpstr>Réponse : B</vt:lpstr>
      <vt:lpstr>Comment élaborer une politique diversité pour favoriser le développement de l’entreprise ? </vt:lpstr>
      <vt:lpstr>Réponses : A, B, C</vt:lpstr>
      <vt:lpstr>Par quelles obligations passe la protection des consommateurs ?</vt:lpstr>
      <vt:lpstr>Réponses : A, B, C, D, E, F</vt:lpstr>
      <vt:lpstr>Thème 5 : Economique </vt:lpstr>
      <vt:lpstr>Selon vous, quelle(s) sorte(s) d’investissements vont permettre d’augmenter la valeur marchande de votre entreprise ? </vt:lpstr>
      <vt:lpstr>Réponse :  C</vt:lpstr>
      <vt:lpstr>Quelles sont les deux bonnes pratiques en matière de partage interne et externe de la valeur ajoutée ? </vt:lpstr>
      <vt:lpstr>Réponses :  A, C</vt:lpstr>
      <vt:lpstr>Selon vous, pour que votre entreprise soit indépendante économiquement parlant, il faut : </vt:lpstr>
      <vt:lpstr>Réponses :  A, C</vt:lpstr>
      <vt:lpstr>Pourquoi est-il important de rechercher l’amélioration continue des services et d’innover pour une entreprise ?</vt:lpstr>
      <vt:lpstr>Réponses : A, B, C, D, E, F, G, H</vt:lpstr>
      <vt:lpstr>Au sein d’une entreprise, quelles sont les tâches de la fonction Recherche et Développement ? </vt:lpstr>
      <vt:lpstr>Réponses : A, B, C, D, E</vt:lpstr>
      <vt:lpstr>Parmi ces affirmations, lesquelles sont vraies ? </vt:lpstr>
      <vt:lpstr>Réponses : A, C, D</vt:lpstr>
      <vt:lpstr>Qu’est-ce que le Global Reporting Initiative ? </vt:lpstr>
      <vt:lpstr>Réponses : A, B, C, D</vt:lpstr>
      <vt:lpstr>Vous êtes responsable marketing : comment allez-vous veiller à la transparence des méthodes de vente ?</vt:lpstr>
      <vt:lpstr>Réponses : A, B, C</vt:lpstr>
      <vt:lpstr>Comment prévenir et lutter contre la fraude et la corruption ? </vt:lpstr>
      <vt:lpstr>Réponses : A, B, C, D</vt:lpstr>
      <vt:lpstr>Que signifie le terme « équitable » en parlant d’un produit ?</vt:lpstr>
      <vt:lpstr>Réponse : C</vt:lpstr>
      <vt:lpstr>Un bon acheteur n'écoute pas les arguments qualitatifs de ses fournisseurs. Sa mission est d'acheter au meilleur prix.</vt:lpstr>
      <vt:lpstr>Réponse : B</vt:lpstr>
      <vt:lpstr>Dans la logique d’une démarche RSE, quelles sont les pratiques à favoriser  pour mener une politique d’achats responsables ?</vt:lpstr>
      <vt:lpstr>Réponse : A, B, C, D</vt:lpstr>
      <vt:lpstr>Vrai ou faux ? </vt:lpstr>
      <vt:lpstr>Réponses : 1 = FAUX       2 = VRAI</vt:lpstr>
      <vt:lpstr>L’entreprise est un des acteurs économique et social majeur sur son territoire. Comment peut-elle contribuer au développement et s'ancrer au maximum sur le territoire sur lequel elle exerce son activité ?</vt:lpstr>
      <vt:lpstr>Réponses : A, B, C, D, E, F</vt:lpstr>
      <vt:lpstr>Pour conclure … </vt:lpstr>
      <vt:lpstr>Finalement, faut-il être présent sur tous les volets (gouvernance, économique, environnemental, social) pour véritablement s’inscrire dans une démarche RSE ?</vt:lpstr>
      <vt:lpstr>Réponse : B </vt:lpstr>
      <vt:lpstr>Pour approfondir cette thématique, n’hésitez pas à consulter les sites web suivants : </vt:lpstr>
      <vt:lpstr>Merci à tous pour votre participation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 signifie le sigle RSE ? </dc:title>
  <dc:creator>Estelle</dc:creator>
  <cp:lastModifiedBy>IELE3280</cp:lastModifiedBy>
  <cp:revision>223</cp:revision>
  <dcterms:created xsi:type="dcterms:W3CDTF">2015-05-24T08:12:06Z</dcterms:created>
  <dcterms:modified xsi:type="dcterms:W3CDTF">2015-06-18T07:33:54Z</dcterms:modified>
</cp:coreProperties>
</file>