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9"/>
  </p:notesMasterIdLst>
  <p:handoutMasterIdLst>
    <p:handoutMasterId r:id="rId40"/>
  </p:handoutMasterIdLst>
  <p:sldIdLst>
    <p:sldId id="258" r:id="rId3"/>
    <p:sldId id="440" r:id="rId4"/>
    <p:sldId id="433" r:id="rId5"/>
    <p:sldId id="298" r:id="rId6"/>
    <p:sldId id="300" r:id="rId7"/>
    <p:sldId id="441" r:id="rId8"/>
    <p:sldId id="301" r:id="rId9"/>
    <p:sldId id="363" r:id="rId10"/>
    <p:sldId id="364" r:id="rId11"/>
    <p:sldId id="442" r:id="rId12"/>
    <p:sldId id="265" r:id="rId13"/>
    <p:sldId id="430" r:id="rId14"/>
    <p:sldId id="431" r:id="rId15"/>
    <p:sldId id="323" r:id="rId16"/>
    <p:sldId id="365" r:id="rId17"/>
    <p:sldId id="432" r:id="rId18"/>
    <p:sldId id="314" r:id="rId19"/>
    <p:sldId id="438" r:id="rId20"/>
    <p:sldId id="362" r:id="rId21"/>
    <p:sldId id="439" r:id="rId22"/>
    <p:sldId id="335" r:id="rId23"/>
    <p:sldId id="341" r:id="rId24"/>
    <p:sldId id="342" r:id="rId25"/>
    <p:sldId id="344" r:id="rId26"/>
    <p:sldId id="345" r:id="rId27"/>
    <p:sldId id="346" r:id="rId28"/>
    <p:sldId id="348" r:id="rId29"/>
    <p:sldId id="446" r:id="rId30"/>
    <p:sldId id="444" r:id="rId31"/>
    <p:sldId id="445" r:id="rId32"/>
    <p:sldId id="284" r:id="rId33"/>
    <p:sldId id="294" r:id="rId34"/>
    <p:sldId id="274" r:id="rId35"/>
    <p:sldId id="287" r:id="rId36"/>
    <p:sldId id="443" r:id="rId37"/>
    <p:sldId id="271" r:id="rId3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43EAD"/>
    <a:srgbClr val="93104A"/>
    <a:srgbClr val="90B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29" autoAdjust="0"/>
    <p:restoredTop sz="94660"/>
  </p:normalViewPr>
  <p:slideViewPr>
    <p:cSldViewPr>
      <p:cViewPr varScale="1">
        <p:scale>
          <a:sx n="85" d="100"/>
          <a:sy n="85" d="100"/>
        </p:scale>
        <p:origin x="20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755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Rôles des acteurs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Feuil1!$B$6</c:f>
              <c:strCache>
                <c:ptCount val="1"/>
                <c:pt idx="0">
                  <c:v>contrôle sanction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cat>
            <c:strRef>
              <c:f>Feuil1!$A$7:$A$9</c:f>
              <c:strCache>
                <c:ptCount val="3"/>
                <c:pt idx="0">
                  <c:v>Les DIRECCTES</c:v>
                </c:pt>
                <c:pt idx="1">
                  <c:v>Les CARSAT</c:v>
                </c:pt>
                <c:pt idx="2">
                  <c:v>les services de santé au travail</c:v>
                </c:pt>
              </c:strCache>
            </c:strRef>
          </c:cat>
          <c:val>
            <c:numRef>
              <c:f>Feuil1!$B$7:$B$9</c:f>
              <c:numCache>
                <c:formatCode>General</c:formatCode>
                <c:ptCount val="3"/>
                <c:pt idx="0">
                  <c:v>0.8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8-435E-B598-ADB44BD0D5BC}"/>
            </c:ext>
          </c:extLst>
        </c:ser>
        <c:ser>
          <c:idx val="1"/>
          <c:order val="1"/>
          <c:tx>
            <c:strRef>
              <c:f>Feuil1!$C$6</c:f>
              <c:strCache>
                <c:ptCount val="1"/>
                <c:pt idx="0">
                  <c:v>conseil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Feuil1!$A$7:$A$9</c:f>
              <c:strCache>
                <c:ptCount val="3"/>
                <c:pt idx="0">
                  <c:v>Les DIRECCTES</c:v>
                </c:pt>
                <c:pt idx="1">
                  <c:v>Les CARSAT</c:v>
                </c:pt>
                <c:pt idx="2">
                  <c:v>les services de santé au travail</c:v>
                </c:pt>
              </c:strCache>
            </c:strRef>
          </c:cat>
          <c:val>
            <c:numRef>
              <c:f>Feuil1!$C$7:$C$9</c:f>
              <c:numCache>
                <c:formatCode>General</c:formatCode>
                <c:ptCount val="3"/>
                <c:pt idx="0">
                  <c:v>0.2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88-435E-B598-ADB44BD0D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2595008"/>
        <c:axId val="292593368"/>
        <c:axId val="0"/>
      </c:bar3DChart>
      <c:catAx>
        <c:axId val="29259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2593368"/>
        <c:crosses val="autoZero"/>
        <c:auto val="1"/>
        <c:lblAlgn val="ctr"/>
        <c:lblOffset val="100"/>
        <c:noMultiLvlLbl val="0"/>
      </c:catAx>
      <c:valAx>
        <c:axId val="292593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259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39B4E-EC83-4DC3-97C6-437AC3E38B8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1041753-12BB-435B-B2CA-439F59817D66}">
      <dgm:prSet phldrT="[Texte]"/>
      <dgm:spPr/>
      <dgm:t>
        <a:bodyPr/>
        <a:lstStyle/>
        <a:p>
          <a:r>
            <a:rPr lang="fr-FR" dirty="0"/>
            <a:t>La responsabilité de l'entreprise</a:t>
          </a:r>
        </a:p>
        <a:p>
          <a:r>
            <a:rPr lang="fr-FR" dirty="0"/>
            <a:t>Le « bien être au travail »</a:t>
          </a:r>
        </a:p>
      </dgm:t>
    </dgm:pt>
    <dgm:pt modelId="{1AF0D06B-CE95-4FBD-BE34-9B2693FF85FB}" type="parTrans" cxnId="{552061EF-E8A7-479D-9BD8-B4B33510CE25}">
      <dgm:prSet/>
      <dgm:spPr/>
      <dgm:t>
        <a:bodyPr/>
        <a:lstStyle/>
        <a:p>
          <a:endParaRPr lang="fr-FR"/>
        </a:p>
      </dgm:t>
    </dgm:pt>
    <dgm:pt modelId="{6157F302-662F-4C8A-8E0B-80B550533699}" type="sibTrans" cxnId="{552061EF-E8A7-479D-9BD8-B4B33510CE25}">
      <dgm:prSet/>
      <dgm:spPr/>
      <dgm:t>
        <a:bodyPr/>
        <a:lstStyle/>
        <a:p>
          <a:endParaRPr lang="fr-FR"/>
        </a:p>
      </dgm:t>
    </dgm:pt>
    <dgm:pt modelId="{B3E2BDA0-DB0E-48B5-9014-C7ADE8BCA699}">
      <dgm:prSet phldrT="[Texte]"/>
      <dgm:spPr/>
      <dgm:t>
        <a:bodyPr/>
        <a:lstStyle/>
        <a:p>
          <a:r>
            <a:rPr lang="fr-FR"/>
            <a:t>La productivité</a:t>
          </a:r>
        </a:p>
      </dgm:t>
    </dgm:pt>
    <dgm:pt modelId="{F5680299-241E-4C84-83F3-EAE3537E450F}" type="parTrans" cxnId="{4629EFE2-8F7E-4473-AC73-292D07F0306D}">
      <dgm:prSet/>
      <dgm:spPr/>
      <dgm:t>
        <a:bodyPr/>
        <a:lstStyle/>
        <a:p>
          <a:endParaRPr lang="fr-FR"/>
        </a:p>
      </dgm:t>
    </dgm:pt>
    <dgm:pt modelId="{BF8A9A53-A130-4BCC-AACC-A90386F49DE8}" type="sibTrans" cxnId="{4629EFE2-8F7E-4473-AC73-292D07F0306D}">
      <dgm:prSet/>
      <dgm:spPr/>
      <dgm:t>
        <a:bodyPr/>
        <a:lstStyle/>
        <a:p>
          <a:endParaRPr lang="fr-FR"/>
        </a:p>
      </dgm:t>
    </dgm:pt>
    <dgm:pt modelId="{95821497-FFF6-4F9C-8F36-A2E19ABD9C58}">
      <dgm:prSet phldrT="[Texte]"/>
      <dgm:spPr/>
      <dgm:t>
        <a:bodyPr/>
        <a:lstStyle/>
        <a:p>
          <a:r>
            <a:rPr lang="fr-FR"/>
            <a:t>La performance économique</a:t>
          </a:r>
        </a:p>
      </dgm:t>
    </dgm:pt>
    <dgm:pt modelId="{F3698430-ADC9-43A9-A9FD-0E92E16C6DCE}" type="parTrans" cxnId="{1C49C0F0-D25E-4E41-8155-9A15C26975AC}">
      <dgm:prSet/>
      <dgm:spPr/>
      <dgm:t>
        <a:bodyPr/>
        <a:lstStyle/>
        <a:p>
          <a:endParaRPr lang="fr-FR"/>
        </a:p>
      </dgm:t>
    </dgm:pt>
    <dgm:pt modelId="{EE8403C7-82A2-482B-86A8-56CF53125B99}" type="sibTrans" cxnId="{1C49C0F0-D25E-4E41-8155-9A15C26975AC}">
      <dgm:prSet/>
      <dgm:spPr/>
      <dgm:t>
        <a:bodyPr/>
        <a:lstStyle/>
        <a:p>
          <a:endParaRPr lang="fr-FR"/>
        </a:p>
      </dgm:t>
    </dgm:pt>
    <dgm:pt modelId="{CC073C6A-C5D8-4415-A5BC-EA24E957E3E6}">
      <dgm:prSet phldrT="[Texte]"/>
      <dgm:spPr/>
      <dgm:t>
        <a:bodyPr/>
        <a:lstStyle/>
        <a:p>
          <a:r>
            <a:rPr lang="fr-FR" dirty="0"/>
            <a:t>La fidélisation des salariés</a:t>
          </a:r>
        </a:p>
      </dgm:t>
    </dgm:pt>
    <dgm:pt modelId="{4AE57E18-4783-46C3-8A4F-CBDF318DCD5A}" type="parTrans" cxnId="{916D9814-3BDD-4972-85DF-A10BD8E6A497}">
      <dgm:prSet/>
      <dgm:spPr/>
      <dgm:t>
        <a:bodyPr/>
        <a:lstStyle/>
        <a:p>
          <a:endParaRPr lang="fr-FR"/>
        </a:p>
      </dgm:t>
    </dgm:pt>
    <dgm:pt modelId="{B000603D-3B82-40D8-926B-032553E20A05}" type="sibTrans" cxnId="{916D9814-3BDD-4972-85DF-A10BD8E6A497}">
      <dgm:prSet/>
      <dgm:spPr/>
      <dgm:t>
        <a:bodyPr/>
        <a:lstStyle/>
        <a:p>
          <a:endParaRPr lang="fr-FR"/>
        </a:p>
      </dgm:t>
    </dgm:pt>
    <dgm:pt modelId="{DFC6743C-6ED7-4E2E-8CD9-8F2DFEC650FD}" type="pres">
      <dgm:prSet presAssocID="{B6F39B4E-EC83-4DC3-97C6-437AC3E38B8E}" presName="Name0" presStyleCnt="0">
        <dgm:presLayoutVars>
          <dgm:dir/>
          <dgm:resizeHandles val="exact"/>
        </dgm:presLayoutVars>
      </dgm:prSet>
      <dgm:spPr/>
    </dgm:pt>
    <dgm:pt modelId="{386A0B1A-2126-4766-946B-8F1B51A48B5B}" type="pres">
      <dgm:prSet presAssocID="{B6F39B4E-EC83-4DC3-97C6-437AC3E38B8E}" presName="cycle" presStyleCnt="0"/>
      <dgm:spPr/>
    </dgm:pt>
    <dgm:pt modelId="{D77F1827-8D63-4424-99C3-CD75FACF8205}" type="pres">
      <dgm:prSet presAssocID="{F1041753-12BB-435B-B2CA-439F59817D66}" presName="nodeFirstNode" presStyleLbl="node1" presStyleIdx="0" presStyleCnt="4">
        <dgm:presLayoutVars>
          <dgm:bulletEnabled val="1"/>
        </dgm:presLayoutVars>
      </dgm:prSet>
      <dgm:spPr/>
    </dgm:pt>
    <dgm:pt modelId="{C3D059DD-24C3-402B-A472-7CF8CCC8A02E}" type="pres">
      <dgm:prSet presAssocID="{6157F302-662F-4C8A-8E0B-80B550533699}" presName="sibTransFirstNode" presStyleLbl="bgShp" presStyleIdx="0" presStyleCnt="1"/>
      <dgm:spPr/>
    </dgm:pt>
    <dgm:pt modelId="{13D75F87-2829-441F-BBA2-7B18010BFA41}" type="pres">
      <dgm:prSet presAssocID="{B3E2BDA0-DB0E-48B5-9014-C7ADE8BCA699}" presName="nodeFollowingNodes" presStyleLbl="node1" presStyleIdx="1" presStyleCnt="4">
        <dgm:presLayoutVars>
          <dgm:bulletEnabled val="1"/>
        </dgm:presLayoutVars>
      </dgm:prSet>
      <dgm:spPr/>
    </dgm:pt>
    <dgm:pt modelId="{3FE4A1E2-71B0-4BBF-8FE1-39016951A3EB}" type="pres">
      <dgm:prSet presAssocID="{95821497-FFF6-4F9C-8F36-A2E19ABD9C58}" presName="nodeFollowingNodes" presStyleLbl="node1" presStyleIdx="2" presStyleCnt="4">
        <dgm:presLayoutVars>
          <dgm:bulletEnabled val="1"/>
        </dgm:presLayoutVars>
      </dgm:prSet>
      <dgm:spPr/>
    </dgm:pt>
    <dgm:pt modelId="{5D6CB591-DBFD-490D-9239-4B01229855B2}" type="pres">
      <dgm:prSet presAssocID="{CC073C6A-C5D8-4415-A5BC-EA24E957E3E6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AC8F0E0B-3FF4-4ACE-8F3F-DB1A8BD9D634}" type="presOf" srcId="{95821497-FFF6-4F9C-8F36-A2E19ABD9C58}" destId="{3FE4A1E2-71B0-4BBF-8FE1-39016951A3EB}" srcOrd="0" destOrd="0" presId="urn:microsoft.com/office/officeart/2005/8/layout/cycle3"/>
    <dgm:cxn modelId="{1A575B0F-1176-438A-9C58-87A4A3AC2D07}" type="presOf" srcId="{6157F302-662F-4C8A-8E0B-80B550533699}" destId="{C3D059DD-24C3-402B-A472-7CF8CCC8A02E}" srcOrd="0" destOrd="0" presId="urn:microsoft.com/office/officeart/2005/8/layout/cycle3"/>
    <dgm:cxn modelId="{916D9814-3BDD-4972-85DF-A10BD8E6A497}" srcId="{B6F39B4E-EC83-4DC3-97C6-437AC3E38B8E}" destId="{CC073C6A-C5D8-4415-A5BC-EA24E957E3E6}" srcOrd="3" destOrd="0" parTransId="{4AE57E18-4783-46C3-8A4F-CBDF318DCD5A}" sibTransId="{B000603D-3B82-40D8-926B-032553E20A05}"/>
    <dgm:cxn modelId="{C4219D74-A19C-410C-A19A-BBA91C8EBA86}" type="presOf" srcId="{B6F39B4E-EC83-4DC3-97C6-437AC3E38B8E}" destId="{DFC6743C-6ED7-4E2E-8CD9-8F2DFEC650FD}" srcOrd="0" destOrd="0" presId="urn:microsoft.com/office/officeart/2005/8/layout/cycle3"/>
    <dgm:cxn modelId="{2B98EF8D-7B30-474C-9C28-F8081BDB1199}" type="presOf" srcId="{F1041753-12BB-435B-B2CA-439F59817D66}" destId="{D77F1827-8D63-4424-99C3-CD75FACF8205}" srcOrd="0" destOrd="0" presId="urn:microsoft.com/office/officeart/2005/8/layout/cycle3"/>
    <dgm:cxn modelId="{13A7EBE2-BC94-440A-8DB5-77210D29CB27}" type="presOf" srcId="{B3E2BDA0-DB0E-48B5-9014-C7ADE8BCA699}" destId="{13D75F87-2829-441F-BBA2-7B18010BFA41}" srcOrd="0" destOrd="0" presId="urn:microsoft.com/office/officeart/2005/8/layout/cycle3"/>
    <dgm:cxn modelId="{4629EFE2-8F7E-4473-AC73-292D07F0306D}" srcId="{B6F39B4E-EC83-4DC3-97C6-437AC3E38B8E}" destId="{B3E2BDA0-DB0E-48B5-9014-C7ADE8BCA699}" srcOrd="1" destOrd="0" parTransId="{F5680299-241E-4C84-83F3-EAE3537E450F}" sibTransId="{BF8A9A53-A130-4BCC-AACC-A90386F49DE8}"/>
    <dgm:cxn modelId="{552061EF-E8A7-479D-9BD8-B4B33510CE25}" srcId="{B6F39B4E-EC83-4DC3-97C6-437AC3E38B8E}" destId="{F1041753-12BB-435B-B2CA-439F59817D66}" srcOrd="0" destOrd="0" parTransId="{1AF0D06B-CE95-4FBD-BE34-9B2693FF85FB}" sibTransId="{6157F302-662F-4C8A-8E0B-80B550533699}"/>
    <dgm:cxn modelId="{1C49C0F0-D25E-4E41-8155-9A15C26975AC}" srcId="{B6F39B4E-EC83-4DC3-97C6-437AC3E38B8E}" destId="{95821497-FFF6-4F9C-8F36-A2E19ABD9C58}" srcOrd="2" destOrd="0" parTransId="{F3698430-ADC9-43A9-A9FD-0E92E16C6DCE}" sibTransId="{EE8403C7-82A2-482B-86A8-56CF53125B99}"/>
    <dgm:cxn modelId="{354D41FB-B717-464F-8F58-EB81F2029B73}" type="presOf" srcId="{CC073C6A-C5D8-4415-A5BC-EA24E957E3E6}" destId="{5D6CB591-DBFD-490D-9239-4B01229855B2}" srcOrd="0" destOrd="0" presId="urn:microsoft.com/office/officeart/2005/8/layout/cycle3"/>
    <dgm:cxn modelId="{9CB728E2-5AE3-488C-93B5-9DF01C8A311E}" type="presParOf" srcId="{DFC6743C-6ED7-4E2E-8CD9-8F2DFEC650FD}" destId="{386A0B1A-2126-4766-946B-8F1B51A48B5B}" srcOrd="0" destOrd="0" presId="urn:microsoft.com/office/officeart/2005/8/layout/cycle3"/>
    <dgm:cxn modelId="{EBC67ED3-1C54-47EC-A745-4813E3AD6672}" type="presParOf" srcId="{386A0B1A-2126-4766-946B-8F1B51A48B5B}" destId="{D77F1827-8D63-4424-99C3-CD75FACF8205}" srcOrd="0" destOrd="0" presId="urn:microsoft.com/office/officeart/2005/8/layout/cycle3"/>
    <dgm:cxn modelId="{EA783A84-1419-47E5-AD42-B1517A5DED61}" type="presParOf" srcId="{386A0B1A-2126-4766-946B-8F1B51A48B5B}" destId="{C3D059DD-24C3-402B-A472-7CF8CCC8A02E}" srcOrd="1" destOrd="0" presId="urn:microsoft.com/office/officeart/2005/8/layout/cycle3"/>
    <dgm:cxn modelId="{39BE7FBA-BC30-4E6F-B5A7-F7C614CC0CF6}" type="presParOf" srcId="{386A0B1A-2126-4766-946B-8F1B51A48B5B}" destId="{13D75F87-2829-441F-BBA2-7B18010BFA41}" srcOrd="2" destOrd="0" presId="urn:microsoft.com/office/officeart/2005/8/layout/cycle3"/>
    <dgm:cxn modelId="{2AE90AEC-D012-4099-84C0-9AC96EB9DE77}" type="presParOf" srcId="{386A0B1A-2126-4766-946B-8F1B51A48B5B}" destId="{3FE4A1E2-71B0-4BBF-8FE1-39016951A3EB}" srcOrd="3" destOrd="0" presId="urn:microsoft.com/office/officeart/2005/8/layout/cycle3"/>
    <dgm:cxn modelId="{1E95579B-037D-44EC-A61E-1E7810E78842}" type="presParOf" srcId="{386A0B1A-2126-4766-946B-8F1B51A48B5B}" destId="{5D6CB591-DBFD-490D-9239-4B01229855B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69C6A3-54BA-492A-8175-B3E5647F468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39D5412-E52B-491C-907F-C9CA2D9ACD6D}">
      <dgm:prSet phldrT="[Texte]"/>
      <dgm:spPr>
        <a:solidFill>
          <a:srgbClr val="00B0F0"/>
        </a:solidFill>
      </dgm:spPr>
      <dgm:t>
        <a:bodyPr/>
        <a:lstStyle/>
        <a:p>
          <a:r>
            <a:rPr lang="fr-FR" b="1" dirty="0" err="1"/>
            <a:t>Pérenité</a:t>
          </a:r>
          <a:endParaRPr lang="fr-FR" b="1" dirty="0"/>
        </a:p>
        <a:p>
          <a:r>
            <a:rPr lang="fr-FR" b="1" dirty="0"/>
            <a:t>De l’entreprise</a:t>
          </a:r>
        </a:p>
      </dgm:t>
    </dgm:pt>
    <dgm:pt modelId="{7277B49E-B1A1-436F-B1FB-845F710E6F36}" type="parTrans" cxnId="{D6E6D26B-52F1-4127-AFD2-8CF7249DA5C8}">
      <dgm:prSet/>
      <dgm:spPr/>
      <dgm:t>
        <a:bodyPr/>
        <a:lstStyle/>
        <a:p>
          <a:endParaRPr lang="fr-FR"/>
        </a:p>
      </dgm:t>
    </dgm:pt>
    <dgm:pt modelId="{C79C89B3-0973-453F-B9F6-CE1AE260AFA0}" type="sibTrans" cxnId="{D6E6D26B-52F1-4127-AFD2-8CF7249DA5C8}">
      <dgm:prSet/>
      <dgm:spPr/>
      <dgm:t>
        <a:bodyPr/>
        <a:lstStyle/>
        <a:p>
          <a:endParaRPr lang="fr-FR"/>
        </a:p>
      </dgm:t>
    </dgm:pt>
    <dgm:pt modelId="{C62472B8-51B9-490A-A5F2-EC41F80F8730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2000" b="1" dirty="0"/>
            <a:t>Pilier </a:t>
          </a:r>
        </a:p>
        <a:p>
          <a:r>
            <a:rPr lang="fr-FR" sz="2000" b="1" dirty="0"/>
            <a:t>économique</a:t>
          </a:r>
        </a:p>
      </dgm:t>
    </dgm:pt>
    <dgm:pt modelId="{8BEDF3C9-B144-4784-BF64-D268236F787C}" type="parTrans" cxnId="{E2399315-7BCF-425C-94B5-5F9D4344E716}">
      <dgm:prSet/>
      <dgm:spPr/>
      <dgm:t>
        <a:bodyPr/>
        <a:lstStyle/>
        <a:p>
          <a:endParaRPr lang="fr-FR"/>
        </a:p>
      </dgm:t>
    </dgm:pt>
    <dgm:pt modelId="{A12A2C8E-845F-43D2-A63E-447ED8BBCA2A}" type="sibTrans" cxnId="{E2399315-7BCF-425C-94B5-5F9D4344E716}">
      <dgm:prSet/>
      <dgm:spPr/>
      <dgm:t>
        <a:bodyPr/>
        <a:lstStyle/>
        <a:p>
          <a:endParaRPr lang="fr-FR"/>
        </a:p>
      </dgm:t>
    </dgm:pt>
    <dgm:pt modelId="{FDF09344-5284-41B1-8EB7-83F3088A1D63}">
      <dgm:prSet phldrT="[Texte]" custT="1"/>
      <dgm:spPr/>
      <dgm:t>
        <a:bodyPr/>
        <a:lstStyle/>
        <a:p>
          <a:r>
            <a:rPr lang="fr-FR" sz="2000" b="1" dirty="0"/>
            <a:t>Pilier environnemental</a:t>
          </a:r>
        </a:p>
      </dgm:t>
    </dgm:pt>
    <dgm:pt modelId="{5A056F16-3EF9-4610-A63E-45391139168D}" type="parTrans" cxnId="{F584F279-0E38-4B2C-B2E9-7D1D6168CD0D}">
      <dgm:prSet/>
      <dgm:spPr/>
      <dgm:t>
        <a:bodyPr/>
        <a:lstStyle/>
        <a:p>
          <a:endParaRPr lang="fr-FR"/>
        </a:p>
      </dgm:t>
    </dgm:pt>
    <dgm:pt modelId="{9439285C-787B-4A19-B846-ECFFB4A8148F}" type="sibTrans" cxnId="{F584F279-0E38-4B2C-B2E9-7D1D6168CD0D}">
      <dgm:prSet/>
      <dgm:spPr/>
      <dgm:t>
        <a:bodyPr/>
        <a:lstStyle/>
        <a:p>
          <a:endParaRPr lang="fr-FR"/>
        </a:p>
      </dgm:t>
    </dgm:pt>
    <dgm:pt modelId="{112C3AD4-930E-4FC0-806C-AED0DE15FA60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2000" b="1" dirty="0"/>
            <a:t>Pilier sociétal</a:t>
          </a:r>
        </a:p>
      </dgm:t>
    </dgm:pt>
    <dgm:pt modelId="{9E1EF47B-5371-4A25-A4BD-D03EDCEA8D6E}" type="parTrans" cxnId="{DC6AE97A-342F-4D25-818C-5E23F77BF7F3}">
      <dgm:prSet/>
      <dgm:spPr/>
      <dgm:t>
        <a:bodyPr/>
        <a:lstStyle/>
        <a:p>
          <a:endParaRPr lang="fr-FR"/>
        </a:p>
      </dgm:t>
    </dgm:pt>
    <dgm:pt modelId="{54FA3CCC-79B4-42D0-94C7-7A2C1131C338}" type="sibTrans" cxnId="{DC6AE97A-342F-4D25-818C-5E23F77BF7F3}">
      <dgm:prSet/>
      <dgm:spPr/>
      <dgm:t>
        <a:bodyPr/>
        <a:lstStyle/>
        <a:p>
          <a:endParaRPr lang="fr-FR"/>
        </a:p>
      </dgm:t>
    </dgm:pt>
    <dgm:pt modelId="{C3DE85F8-7BEA-452B-AC13-C94B71C08113}" type="pres">
      <dgm:prSet presAssocID="{EC69C6A3-54BA-492A-8175-B3E5647F468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4A2F0F-E0A4-4F9E-B07C-FCBB2C2449C5}" type="pres">
      <dgm:prSet presAssocID="{A39D5412-E52B-491C-907F-C9CA2D9ACD6D}" presName="centerShape" presStyleLbl="node0" presStyleIdx="0" presStyleCnt="1" custScaleX="142215" custScaleY="65266" custLinFactNeighborX="767" custLinFactNeighborY="-6822"/>
      <dgm:spPr/>
    </dgm:pt>
    <dgm:pt modelId="{5613A338-1DC1-41B7-989D-82936D3D8284}" type="pres">
      <dgm:prSet presAssocID="{C62472B8-51B9-490A-A5F2-EC41F80F8730}" presName="node" presStyleLbl="node1" presStyleIdx="0" presStyleCnt="3" custScaleX="179857">
        <dgm:presLayoutVars>
          <dgm:bulletEnabled val="1"/>
        </dgm:presLayoutVars>
      </dgm:prSet>
      <dgm:spPr/>
    </dgm:pt>
    <dgm:pt modelId="{18181924-C4D2-45D5-A182-F2A034C1F690}" type="pres">
      <dgm:prSet presAssocID="{C62472B8-51B9-490A-A5F2-EC41F80F8730}" presName="dummy" presStyleCnt="0"/>
      <dgm:spPr/>
    </dgm:pt>
    <dgm:pt modelId="{8EEAA612-A31C-41CF-AEDA-1289D5E65531}" type="pres">
      <dgm:prSet presAssocID="{A12A2C8E-845F-43D2-A63E-447ED8BBCA2A}" presName="sibTrans" presStyleLbl="sibTrans2D1" presStyleIdx="0" presStyleCnt="3"/>
      <dgm:spPr/>
    </dgm:pt>
    <dgm:pt modelId="{568A6274-D451-490B-9DC1-404F5F19A90F}" type="pres">
      <dgm:prSet presAssocID="{FDF09344-5284-41B1-8EB7-83F3088A1D63}" presName="node" presStyleLbl="node1" presStyleIdx="1" presStyleCnt="3" custScaleX="221255">
        <dgm:presLayoutVars>
          <dgm:bulletEnabled val="1"/>
        </dgm:presLayoutVars>
      </dgm:prSet>
      <dgm:spPr/>
    </dgm:pt>
    <dgm:pt modelId="{76EE4225-2183-4E99-9CB8-D8514D90B6E8}" type="pres">
      <dgm:prSet presAssocID="{FDF09344-5284-41B1-8EB7-83F3088A1D63}" presName="dummy" presStyleCnt="0"/>
      <dgm:spPr/>
    </dgm:pt>
    <dgm:pt modelId="{A757A655-067D-4B31-8F1F-34A2C2C2C0A4}" type="pres">
      <dgm:prSet presAssocID="{9439285C-787B-4A19-B846-ECFFB4A8148F}" presName="sibTrans" presStyleLbl="sibTrans2D1" presStyleIdx="1" presStyleCnt="3"/>
      <dgm:spPr/>
    </dgm:pt>
    <dgm:pt modelId="{708F4894-B3F2-409B-BDE9-372817B2EFF1}" type="pres">
      <dgm:prSet presAssocID="{112C3AD4-930E-4FC0-806C-AED0DE15FA60}" presName="node" presStyleLbl="node1" presStyleIdx="2" presStyleCnt="3" custScaleX="206836" custRadScaleRad="100773" custRadScaleInc="-2499">
        <dgm:presLayoutVars>
          <dgm:bulletEnabled val="1"/>
        </dgm:presLayoutVars>
      </dgm:prSet>
      <dgm:spPr/>
    </dgm:pt>
    <dgm:pt modelId="{39A75CA2-9450-48E0-A11A-96415B97E401}" type="pres">
      <dgm:prSet presAssocID="{112C3AD4-930E-4FC0-806C-AED0DE15FA60}" presName="dummy" presStyleCnt="0"/>
      <dgm:spPr/>
    </dgm:pt>
    <dgm:pt modelId="{45130494-8831-42BB-9F74-B2B69816F579}" type="pres">
      <dgm:prSet presAssocID="{54FA3CCC-79B4-42D0-94C7-7A2C1131C338}" presName="sibTrans" presStyleLbl="sibTrans2D1" presStyleIdx="2" presStyleCnt="3"/>
      <dgm:spPr/>
    </dgm:pt>
  </dgm:ptLst>
  <dgm:cxnLst>
    <dgm:cxn modelId="{15182802-A6D7-44FE-A57C-0B73C1817E61}" type="presOf" srcId="{C62472B8-51B9-490A-A5F2-EC41F80F8730}" destId="{5613A338-1DC1-41B7-989D-82936D3D8284}" srcOrd="0" destOrd="0" presId="urn:microsoft.com/office/officeart/2005/8/layout/radial6"/>
    <dgm:cxn modelId="{E2399315-7BCF-425C-94B5-5F9D4344E716}" srcId="{A39D5412-E52B-491C-907F-C9CA2D9ACD6D}" destId="{C62472B8-51B9-490A-A5F2-EC41F80F8730}" srcOrd="0" destOrd="0" parTransId="{8BEDF3C9-B144-4784-BF64-D268236F787C}" sibTransId="{A12A2C8E-845F-43D2-A63E-447ED8BBCA2A}"/>
    <dgm:cxn modelId="{D433CA24-C9B4-4594-B3B1-A38BA8E8A7E6}" type="presOf" srcId="{54FA3CCC-79B4-42D0-94C7-7A2C1131C338}" destId="{45130494-8831-42BB-9F74-B2B69816F579}" srcOrd="0" destOrd="0" presId="urn:microsoft.com/office/officeart/2005/8/layout/radial6"/>
    <dgm:cxn modelId="{D6E6D26B-52F1-4127-AFD2-8CF7249DA5C8}" srcId="{EC69C6A3-54BA-492A-8175-B3E5647F468D}" destId="{A39D5412-E52B-491C-907F-C9CA2D9ACD6D}" srcOrd="0" destOrd="0" parTransId="{7277B49E-B1A1-436F-B1FB-845F710E6F36}" sibTransId="{C79C89B3-0973-453F-B9F6-CE1AE260AFA0}"/>
    <dgm:cxn modelId="{F584F279-0E38-4B2C-B2E9-7D1D6168CD0D}" srcId="{A39D5412-E52B-491C-907F-C9CA2D9ACD6D}" destId="{FDF09344-5284-41B1-8EB7-83F3088A1D63}" srcOrd="1" destOrd="0" parTransId="{5A056F16-3EF9-4610-A63E-45391139168D}" sibTransId="{9439285C-787B-4A19-B846-ECFFB4A8148F}"/>
    <dgm:cxn modelId="{DC6AE97A-342F-4D25-818C-5E23F77BF7F3}" srcId="{A39D5412-E52B-491C-907F-C9CA2D9ACD6D}" destId="{112C3AD4-930E-4FC0-806C-AED0DE15FA60}" srcOrd="2" destOrd="0" parTransId="{9E1EF47B-5371-4A25-A4BD-D03EDCEA8D6E}" sibTransId="{54FA3CCC-79B4-42D0-94C7-7A2C1131C338}"/>
    <dgm:cxn modelId="{B3802D93-E13C-4B83-911F-F5C49C32AE28}" type="presOf" srcId="{FDF09344-5284-41B1-8EB7-83F3088A1D63}" destId="{568A6274-D451-490B-9DC1-404F5F19A90F}" srcOrd="0" destOrd="0" presId="urn:microsoft.com/office/officeart/2005/8/layout/radial6"/>
    <dgm:cxn modelId="{6CDA94C7-916B-48C2-BA0D-5A9AFBF77A55}" type="presOf" srcId="{9439285C-787B-4A19-B846-ECFFB4A8148F}" destId="{A757A655-067D-4B31-8F1F-34A2C2C2C0A4}" srcOrd="0" destOrd="0" presId="urn:microsoft.com/office/officeart/2005/8/layout/radial6"/>
    <dgm:cxn modelId="{2ECA26DB-8320-4200-BEE4-3EEA15B12E29}" type="presOf" srcId="{EC69C6A3-54BA-492A-8175-B3E5647F468D}" destId="{C3DE85F8-7BEA-452B-AC13-C94B71C08113}" srcOrd="0" destOrd="0" presId="urn:microsoft.com/office/officeart/2005/8/layout/radial6"/>
    <dgm:cxn modelId="{EEEB44F4-4C33-475F-BBED-9161CEC0755B}" type="presOf" srcId="{112C3AD4-930E-4FC0-806C-AED0DE15FA60}" destId="{708F4894-B3F2-409B-BDE9-372817B2EFF1}" srcOrd="0" destOrd="0" presId="urn:microsoft.com/office/officeart/2005/8/layout/radial6"/>
    <dgm:cxn modelId="{52CA40F5-55B6-4A7C-8B56-C5B8BE582D09}" type="presOf" srcId="{A39D5412-E52B-491C-907F-C9CA2D9ACD6D}" destId="{B84A2F0F-E0A4-4F9E-B07C-FCBB2C2449C5}" srcOrd="0" destOrd="0" presId="urn:microsoft.com/office/officeart/2005/8/layout/radial6"/>
    <dgm:cxn modelId="{250711F9-F800-43C0-AEFD-A819C89FFFE5}" type="presOf" srcId="{A12A2C8E-845F-43D2-A63E-447ED8BBCA2A}" destId="{8EEAA612-A31C-41CF-AEDA-1289D5E65531}" srcOrd="0" destOrd="0" presId="urn:microsoft.com/office/officeart/2005/8/layout/radial6"/>
    <dgm:cxn modelId="{559E811D-0BEC-4EF0-9046-E6740EDA384A}" type="presParOf" srcId="{C3DE85F8-7BEA-452B-AC13-C94B71C08113}" destId="{B84A2F0F-E0A4-4F9E-B07C-FCBB2C2449C5}" srcOrd="0" destOrd="0" presId="urn:microsoft.com/office/officeart/2005/8/layout/radial6"/>
    <dgm:cxn modelId="{43185321-18D9-45E5-98FA-B27AAABB9638}" type="presParOf" srcId="{C3DE85F8-7BEA-452B-AC13-C94B71C08113}" destId="{5613A338-1DC1-41B7-989D-82936D3D8284}" srcOrd="1" destOrd="0" presId="urn:microsoft.com/office/officeart/2005/8/layout/radial6"/>
    <dgm:cxn modelId="{875E02A9-B6EA-4AA4-BC7C-5F3E1FF86513}" type="presParOf" srcId="{C3DE85F8-7BEA-452B-AC13-C94B71C08113}" destId="{18181924-C4D2-45D5-A182-F2A034C1F690}" srcOrd="2" destOrd="0" presId="urn:microsoft.com/office/officeart/2005/8/layout/radial6"/>
    <dgm:cxn modelId="{2C840B93-94DE-4357-B85E-CE8A3F53387F}" type="presParOf" srcId="{C3DE85F8-7BEA-452B-AC13-C94B71C08113}" destId="{8EEAA612-A31C-41CF-AEDA-1289D5E65531}" srcOrd="3" destOrd="0" presId="urn:microsoft.com/office/officeart/2005/8/layout/radial6"/>
    <dgm:cxn modelId="{2C8946F0-42F0-4F90-A308-56AFEF6C3002}" type="presParOf" srcId="{C3DE85F8-7BEA-452B-AC13-C94B71C08113}" destId="{568A6274-D451-490B-9DC1-404F5F19A90F}" srcOrd="4" destOrd="0" presId="urn:microsoft.com/office/officeart/2005/8/layout/radial6"/>
    <dgm:cxn modelId="{DC0081FE-CF93-4D2A-B48F-4D990A6A2889}" type="presParOf" srcId="{C3DE85F8-7BEA-452B-AC13-C94B71C08113}" destId="{76EE4225-2183-4E99-9CB8-D8514D90B6E8}" srcOrd="5" destOrd="0" presId="urn:microsoft.com/office/officeart/2005/8/layout/radial6"/>
    <dgm:cxn modelId="{CFE6EEA3-9F37-4510-AE72-A6A0810434AF}" type="presParOf" srcId="{C3DE85F8-7BEA-452B-AC13-C94B71C08113}" destId="{A757A655-067D-4B31-8F1F-34A2C2C2C0A4}" srcOrd="6" destOrd="0" presId="urn:microsoft.com/office/officeart/2005/8/layout/radial6"/>
    <dgm:cxn modelId="{D74C6610-9E46-4997-AAA9-144D7C2FEE37}" type="presParOf" srcId="{C3DE85F8-7BEA-452B-AC13-C94B71C08113}" destId="{708F4894-B3F2-409B-BDE9-372817B2EFF1}" srcOrd="7" destOrd="0" presId="urn:microsoft.com/office/officeart/2005/8/layout/radial6"/>
    <dgm:cxn modelId="{FBAA8D3E-FBD3-4744-AD55-672EB0B285DD}" type="presParOf" srcId="{C3DE85F8-7BEA-452B-AC13-C94B71C08113}" destId="{39A75CA2-9450-48E0-A11A-96415B97E401}" srcOrd="8" destOrd="0" presId="urn:microsoft.com/office/officeart/2005/8/layout/radial6"/>
    <dgm:cxn modelId="{6CD130F9-B789-4CA4-8008-C30313796676}" type="presParOf" srcId="{C3DE85F8-7BEA-452B-AC13-C94B71C08113}" destId="{45130494-8831-42BB-9F74-B2B69816F579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059DD-24C3-402B-A472-7CF8CCC8A02E}">
      <dsp:nvSpPr>
        <dsp:cNvPr id="0" name=""/>
        <dsp:cNvSpPr/>
      </dsp:nvSpPr>
      <dsp:spPr>
        <a:xfrm>
          <a:off x="2140133" y="-70765"/>
          <a:ext cx="3136557" cy="3136557"/>
        </a:xfrm>
        <a:prstGeom prst="circularArrow">
          <a:avLst>
            <a:gd name="adj1" fmla="val 4668"/>
            <a:gd name="adj2" fmla="val 272909"/>
            <a:gd name="adj3" fmla="val 12924758"/>
            <a:gd name="adj4" fmla="val 17967491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F1827-8D63-4424-99C3-CD75FACF8205}">
      <dsp:nvSpPr>
        <dsp:cNvPr id="0" name=""/>
        <dsp:cNvSpPr/>
      </dsp:nvSpPr>
      <dsp:spPr>
        <a:xfrm>
          <a:off x="2688960" y="655"/>
          <a:ext cx="2038902" cy="1019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La responsabilité de l'entreprise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Le « bien être au travail »</a:t>
          </a:r>
        </a:p>
      </dsp:txBody>
      <dsp:txXfrm>
        <a:off x="2738725" y="50420"/>
        <a:ext cx="1939372" cy="919921"/>
      </dsp:txXfrm>
    </dsp:sp>
    <dsp:sp modelId="{13D75F87-2829-441F-BBA2-7B18010BFA41}">
      <dsp:nvSpPr>
        <dsp:cNvPr id="0" name=""/>
        <dsp:cNvSpPr/>
      </dsp:nvSpPr>
      <dsp:spPr>
        <a:xfrm>
          <a:off x="3815193" y="1126887"/>
          <a:ext cx="2038902" cy="1019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La productivité</a:t>
          </a:r>
        </a:p>
      </dsp:txBody>
      <dsp:txXfrm>
        <a:off x="3864958" y="1176652"/>
        <a:ext cx="1939372" cy="919921"/>
      </dsp:txXfrm>
    </dsp:sp>
    <dsp:sp modelId="{3FE4A1E2-71B0-4BBF-8FE1-39016951A3EB}">
      <dsp:nvSpPr>
        <dsp:cNvPr id="0" name=""/>
        <dsp:cNvSpPr/>
      </dsp:nvSpPr>
      <dsp:spPr>
        <a:xfrm>
          <a:off x="2688960" y="2253120"/>
          <a:ext cx="2038902" cy="1019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La performance économique</a:t>
          </a:r>
        </a:p>
      </dsp:txBody>
      <dsp:txXfrm>
        <a:off x="2738725" y="2302885"/>
        <a:ext cx="1939372" cy="919921"/>
      </dsp:txXfrm>
    </dsp:sp>
    <dsp:sp modelId="{5D6CB591-DBFD-490D-9239-4B01229855B2}">
      <dsp:nvSpPr>
        <dsp:cNvPr id="0" name=""/>
        <dsp:cNvSpPr/>
      </dsp:nvSpPr>
      <dsp:spPr>
        <a:xfrm>
          <a:off x="1562728" y="1126887"/>
          <a:ext cx="2038902" cy="1019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La fidélisation des salariés</a:t>
          </a:r>
        </a:p>
      </dsp:txBody>
      <dsp:txXfrm>
        <a:off x="1612493" y="1176652"/>
        <a:ext cx="1939372" cy="9199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30494-8831-42BB-9F74-B2B69816F579}">
      <dsp:nvSpPr>
        <dsp:cNvPr id="0" name=""/>
        <dsp:cNvSpPr/>
      </dsp:nvSpPr>
      <dsp:spPr>
        <a:xfrm>
          <a:off x="2192091" y="557991"/>
          <a:ext cx="3725867" cy="3725867"/>
        </a:xfrm>
        <a:prstGeom prst="blockArc">
          <a:avLst>
            <a:gd name="adj1" fmla="val 8923870"/>
            <a:gd name="adj2" fmla="val 16231131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7A655-067D-4B31-8F1F-34A2C2C2C0A4}">
      <dsp:nvSpPr>
        <dsp:cNvPr id="0" name=""/>
        <dsp:cNvSpPr/>
      </dsp:nvSpPr>
      <dsp:spPr>
        <a:xfrm>
          <a:off x="2200561" y="572080"/>
          <a:ext cx="3725867" cy="3725867"/>
        </a:xfrm>
        <a:prstGeom prst="blockArc">
          <a:avLst>
            <a:gd name="adj1" fmla="val 1769504"/>
            <a:gd name="adj2" fmla="val 8954927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AA612-A31C-41CF-AEDA-1289D5E65531}">
      <dsp:nvSpPr>
        <dsp:cNvPr id="0" name=""/>
        <dsp:cNvSpPr/>
      </dsp:nvSpPr>
      <dsp:spPr>
        <a:xfrm>
          <a:off x="2208570" y="558065"/>
          <a:ext cx="3725867" cy="3725867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A2F0F-E0A4-4F9E-B07C-FCBB2C2449C5}">
      <dsp:nvSpPr>
        <dsp:cNvPr id="0" name=""/>
        <dsp:cNvSpPr/>
      </dsp:nvSpPr>
      <dsp:spPr>
        <a:xfrm>
          <a:off x="2879327" y="1612790"/>
          <a:ext cx="2440181" cy="11198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 err="1"/>
            <a:t>Pérenité</a:t>
          </a:r>
          <a:endParaRPr lang="fr-FR" sz="2100" b="1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/>
            <a:t>De l’entreprise</a:t>
          </a:r>
        </a:p>
      </dsp:txBody>
      <dsp:txXfrm>
        <a:off x="3236683" y="1776790"/>
        <a:ext cx="1725469" cy="791859"/>
      </dsp:txXfrm>
    </dsp:sp>
    <dsp:sp modelId="{5613A338-1DC1-41B7-989D-82936D3D8284}">
      <dsp:nvSpPr>
        <dsp:cNvPr id="0" name=""/>
        <dsp:cNvSpPr/>
      </dsp:nvSpPr>
      <dsp:spPr>
        <a:xfrm>
          <a:off x="2991383" y="761"/>
          <a:ext cx="2160240" cy="1201087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Pilier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économique</a:t>
          </a:r>
        </a:p>
      </dsp:txBody>
      <dsp:txXfrm>
        <a:off x="3307743" y="176656"/>
        <a:ext cx="1527520" cy="849297"/>
      </dsp:txXfrm>
    </dsp:sp>
    <dsp:sp modelId="{568A6274-D451-490B-9DC1-404F5F19A90F}">
      <dsp:nvSpPr>
        <dsp:cNvPr id="0" name=""/>
        <dsp:cNvSpPr/>
      </dsp:nvSpPr>
      <dsp:spPr>
        <a:xfrm>
          <a:off x="4318672" y="2730302"/>
          <a:ext cx="2657466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Pilier environnemental</a:t>
          </a:r>
        </a:p>
      </dsp:txBody>
      <dsp:txXfrm>
        <a:off x="4707849" y="2906197"/>
        <a:ext cx="1879112" cy="849297"/>
      </dsp:txXfrm>
    </dsp:sp>
    <dsp:sp modelId="{708F4894-B3F2-409B-BDE9-372817B2EFF1}">
      <dsp:nvSpPr>
        <dsp:cNvPr id="0" name=""/>
        <dsp:cNvSpPr/>
      </dsp:nvSpPr>
      <dsp:spPr>
        <a:xfrm>
          <a:off x="1257516" y="2764901"/>
          <a:ext cx="2484281" cy="1201087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Pilier sociétal</a:t>
          </a:r>
        </a:p>
      </dsp:txBody>
      <dsp:txXfrm>
        <a:off x="1621331" y="2940796"/>
        <a:ext cx="1756651" cy="849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DBDFE-A18D-4696-94AF-2C0EADF146BF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FCC79-3286-48DB-B56B-689E78B4B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369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8C331-FD81-4DC0-AA2D-FD0A980BC89C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F722-C210-43AB-AB50-1D30A81E0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351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871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03054" indent="-270405" defTabSz="914871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081621" indent="-216324" defTabSz="914871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514269" indent="-216324" defTabSz="914871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1946918" indent="-216324" defTabSz="914871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379566" indent="-216324" defTabSz="9148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812214" indent="-216324" defTabSz="9148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244863" indent="-216324" defTabSz="9148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677511" indent="-216324" defTabSz="9148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406DCA26-8673-4661-AA6A-3DDA742352BC}" type="slidenum">
              <a:rPr lang="fr-FR" altLang="fr-FR">
                <a:latin typeface="Arial" charset="0"/>
              </a:rPr>
              <a:pPr eaLnBrk="1" hangingPunct="1"/>
              <a:t>1</a:t>
            </a:fld>
            <a:endParaRPr lang="fr-FR" altLang="fr-FR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D6AD-9ECD-4613-B79C-54A5854397D1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178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D6AD-9ECD-4613-B79C-54A5854397D1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6936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Notion de parcours, réactivité</a:t>
            </a:r>
          </a:p>
          <a:p>
            <a:r>
              <a:rPr lang="fr-FR" dirty="0"/>
              <a:t>Diagnostic</a:t>
            </a:r>
          </a:p>
          <a:p>
            <a:r>
              <a:rPr lang="fr-FR" dirty="0"/>
              <a:t>Accompagnement</a:t>
            </a:r>
          </a:p>
          <a:p>
            <a:r>
              <a:rPr lang="fr-FR" dirty="0"/>
              <a:t>Solutions</a:t>
            </a:r>
          </a:p>
          <a:p>
            <a:r>
              <a:rPr lang="fr-FR" dirty="0"/>
              <a:t>Suivi</a:t>
            </a:r>
          </a:p>
          <a:p>
            <a:r>
              <a:rPr lang="fr-FR" dirty="0"/>
              <a:t>Partenariat (coordination)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71CBD-4C2A-4A6F-B28E-883405DDFE3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147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Notion de parcours, réactivité</a:t>
            </a:r>
          </a:p>
          <a:p>
            <a:r>
              <a:rPr lang="fr-FR" dirty="0"/>
              <a:t>Diagnostic</a:t>
            </a:r>
          </a:p>
          <a:p>
            <a:r>
              <a:rPr lang="fr-FR" dirty="0"/>
              <a:t>Accompagnement</a:t>
            </a:r>
          </a:p>
          <a:p>
            <a:r>
              <a:rPr lang="fr-FR" dirty="0"/>
              <a:t>Solutions</a:t>
            </a:r>
          </a:p>
          <a:p>
            <a:r>
              <a:rPr lang="fr-FR" dirty="0"/>
              <a:t>Suivi</a:t>
            </a:r>
          </a:p>
          <a:p>
            <a:r>
              <a:rPr lang="fr-FR" dirty="0"/>
              <a:t>Partenariat (coordination)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71CBD-4C2A-4A6F-B28E-883405DDFE3B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833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71CBD-4C2A-4A6F-B28E-883405DDFE3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834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71CBD-4C2A-4A6F-B28E-883405DDFE3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5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76672" y="0"/>
            <a:ext cx="611560" cy="6858000"/>
          </a:xfrm>
          <a:prstGeom prst="rect">
            <a:avLst/>
          </a:prstGeom>
          <a:gradFill flip="none" rotWithShape="1">
            <a:gsLst>
              <a:gs pos="0">
                <a:srgbClr val="90B70F">
                  <a:shade val="30000"/>
                  <a:satMod val="115000"/>
                </a:srgbClr>
              </a:gs>
              <a:gs pos="50000">
                <a:srgbClr val="90B70F">
                  <a:shade val="67500"/>
                  <a:satMod val="115000"/>
                </a:srgbClr>
              </a:gs>
              <a:gs pos="100000">
                <a:srgbClr val="90B70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0B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475656" cy="6858000"/>
          </a:xfrm>
          <a:prstGeom prst="rect">
            <a:avLst/>
          </a:prstGeom>
          <a:gradFill flip="none" rotWithShape="1">
            <a:gsLst>
              <a:gs pos="0">
                <a:srgbClr val="90B70F">
                  <a:shade val="30000"/>
                  <a:satMod val="115000"/>
                </a:srgbClr>
              </a:gs>
              <a:gs pos="50000">
                <a:srgbClr val="90B70F">
                  <a:shade val="67500"/>
                  <a:satMod val="115000"/>
                </a:srgbClr>
              </a:gs>
              <a:gs pos="100000">
                <a:srgbClr val="90B70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0B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38FA-53EA-4A49-BD92-9FEA6C17D974}" type="datetime1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388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 baseline="0">
                <a:solidFill>
                  <a:srgbClr val="93104A"/>
                </a:solidFill>
                <a:effectLst>
                  <a:outerShdw blurRad="50800" dist="38100" dir="2700000" algn="tl" rotWithShape="0">
                    <a:srgbClr val="AAABAC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fr-FR" dirty="0"/>
              <a:t>Cliquez pour modifier </a:t>
            </a:r>
            <a:br>
              <a:rPr lang="fr-FR" dirty="0"/>
            </a:br>
            <a:r>
              <a:rPr lang="fr-FR" dirty="0"/>
              <a:t>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93104A"/>
              </a:buClr>
              <a:defRPr baseline="0">
                <a:solidFill>
                  <a:srgbClr val="6F7072"/>
                </a:solidFill>
              </a:defRPr>
            </a:lvl1pPr>
            <a:lvl2pPr>
              <a:buClr>
                <a:srgbClr val="93104A"/>
              </a:buClr>
              <a:defRPr/>
            </a:lvl2pPr>
            <a:lvl3pPr>
              <a:buClr>
                <a:srgbClr val="90B70F"/>
              </a:buClr>
              <a:defRPr/>
            </a:lvl3pPr>
            <a:lvl4pPr>
              <a:buClr>
                <a:srgbClr val="93104A"/>
              </a:buClr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D33A-971D-46AA-9EA0-856A403E875C}" type="datetime1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40147"/>
          </a:xfrm>
        </p:spPr>
        <p:txBody>
          <a:bodyPr/>
          <a:lstStyle>
            <a:lvl1pPr>
              <a:defRPr>
                <a:solidFill>
                  <a:srgbClr val="93104A"/>
                </a:solidFill>
              </a:defRPr>
            </a:lvl1pPr>
          </a:lstStyle>
          <a:p>
            <a:r>
              <a:rPr lang="fr-FR"/>
              <a:t>Brigitte Petit - 05.55.77.07.06.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00228"/>
            <a:ext cx="765912" cy="58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82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1EEA-755E-4F00-8AFB-9489B62C6378}" type="datetime1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585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4A1-8A88-4248-96BB-D4DED52F5686}" type="datetime1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065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E1C0-AB5A-4AA6-8E38-E1927BF182ED}" type="datetime1">
              <a:rPr lang="fr-FR" smtClean="0"/>
              <a:t>07/03/2019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587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520B-E19C-4D81-8836-7AEFDAE5CCF0}" type="datetime1">
              <a:rPr lang="fr-FR" smtClean="0"/>
              <a:t>07/03/2019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571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C44E-1925-4874-B17D-0B9BC9EFD317}" type="datetime1">
              <a:rPr lang="fr-FR" smtClean="0"/>
              <a:t>07/03/2019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51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8824-C504-426E-90EC-B4205F89FECE}" type="datetime1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41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 baseline="0">
                <a:solidFill>
                  <a:srgbClr val="93104A"/>
                </a:solidFill>
                <a:effectLst>
                  <a:outerShdw blurRad="50800" dist="38100" dir="2700000" algn="tl" rotWithShape="0">
                    <a:srgbClr val="AAABAC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fr-FR" dirty="0"/>
              <a:t>Cliquez pour modifier </a:t>
            </a:r>
            <a:br>
              <a:rPr lang="fr-FR" dirty="0"/>
            </a:br>
            <a:r>
              <a:rPr lang="fr-FR" dirty="0"/>
              <a:t>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93104A"/>
              </a:buClr>
              <a:defRPr baseline="0">
                <a:solidFill>
                  <a:srgbClr val="6F7072"/>
                </a:solidFill>
              </a:defRPr>
            </a:lvl1pPr>
            <a:lvl2pPr>
              <a:buClr>
                <a:srgbClr val="93104A"/>
              </a:buClr>
              <a:defRPr/>
            </a:lvl2pPr>
            <a:lvl3pPr>
              <a:buClr>
                <a:srgbClr val="90B70F"/>
              </a:buClr>
              <a:defRPr/>
            </a:lvl3pPr>
            <a:lvl4pPr>
              <a:buClr>
                <a:srgbClr val="93104A"/>
              </a:buClr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40147"/>
          </a:xfrm>
        </p:spPr>
        <p:txBody>
          <a:bodyPr/>
          <a:lstStyle>
            <a:lvl1pPr>
              <a:defRPr>
                <a:solidFill>
                  <a:srgbClr val="93104A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00228"/>
            <a:ext cx="765912" cy="5840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32D3-225E-4258-9739-35B1E3187242}" type="datetime1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64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618E-3362-4787-92BC-48CAAFC5C872}" type="datetime1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100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2CCE-9CC1-422F-8CF2-5E1610EAB87C}" type="datetime1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Brigitte Petit - 05.55.77.07.06.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2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4400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11560" y="6356350"/>
            <a:ext cx="197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0B70F"/>
                </a:solidFill>
              </a:defRPr>
            </a:lvl1pPr>
          </a:lstStyle>
          <a:p>
            <a:fld id="{BB184F8A-B528-41C6-8955-E1D842F4015E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90B70F"/>
                </a:solidFill>
              </a:defRPr>
            </a:lvl1pPr>
          </a:lstStyle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2700808" y="0"/>
            <a:ext cx="572291" cy="6858000"/>
          </a:xfrm>
          <a:prstGeom prst="rect">
            <a:avLst/>
          </a:prstGeom>
          <a:gradFill flip="none" rotWithShape="1">
            <a:gsLst>
              <a:gs pos="0">
                <a:srgbClr val="90B70F">
                  <a:shade val="30000"/>
                  <a:satMod val="115000"/>
                </a:srgbClr>
              </a:gs>
              <a:gs pos="50000">
                <a:srgbClr val="90B70F">
                  <a:shade val="67500"/>
                  <a:satMod val="115000"/>
                </a:srgbClr>
              </a:gs>
              <a:gs pos="100000">
                <a:srgbClr val="90B70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0B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7312"/>
            <a:ext cx="776482" cy="57606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-3178890" y="3259010"/>
            <a:ext cx="6762416" cy="3336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small" baseline="0">
          <a:solidFill>
            <a:srgbClr val="93104A"/>
          </a:solidFill>
          <a:effectLst>
            <a:outerShdw blurRad="50800" dist="38100" dir="9000000" algn="tr" rotWithShape="0">
              <a:srgbClr val="AAABAC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3104A"/>
        </a:buClr>
        <a:buFont typeface="Calibri" pitchFamily="34" charset="0"/>
        <a:buChar char="•"/>
        <a:defRPr sz="3200" kern="1200" baseline="0">
          <a:solidFill>
            <a:srgbClr val="6F707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3104A"/>
        </a:buClr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0B70F"/>
        </a:buClr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3104A"/>
        </a:buClr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11560" y="6356350"/>
            <a:ext cx="197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0B70F"/>
                </a:solidFill>
              </a:defRPr>
            </a:lvl1pPr>
          </a:lstStyle>
          <a:p>
            <a:fld id="{D89E620E-BC80-4559-8029-0D3BBF9C80CE}" type="datetime1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Brigitte Petit - 05.55.77.07.06.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90B70F"/>
                </a:solidFill>
              </a:defRPr>
            </a:lvl1pPr>
          </a:lstStyle>
          <a:p>
            <a:fld id="{636B31B8-8E37-4392-8479-07087875D7E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76" y="6223758"/>
            <a:ext cx="559864" cy="51761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611560" cy="6858000"/>
          </a:xfrm>
          <a:prstGeom prst="rect">
            <a:avLst/>
          </a:prstGeom>
          <a:gradFill flip="none" rotWithShape="1">
            <a:gsLst>
              <a:gs pos="0">
                <a:srgbClr val="90B70F">
                  <a:shade val="30000"/>
                  <a:satMod val="115000"/>
                </a:srgbClr>
              </a:gs>
              <a:gs pos="50000">
                <a:srgbClr val="90B70F">
                  <a:shade val="67500"/>
                  <a:satMod val="115000"/>
                </a:srgbClr>
              </a:gs>
              <a:gs pos="100000">
                <a:srgbClr val="90B70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0B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985831" y="3299880"/>
            <a:ext cx="6705378" cy="41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26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small" baseline="0">
          <a:solidFill>
            <a:srgbClr val="93104A"/>
          </a:solidFill>
          <a:effectLst>
            <a:outerShdw blurRad="50800" dist="38100" dir="9000000" algn="tr" rotWithShape="0">
              <a:srgbClr val="AAABAC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3104A"/>
        </a:buClr>
        <a:buFont typeface="Calibri" pitchFamily="34" charset="0"/>
        <a:buChar char="•"/>
        <a:defRPr sz="3200" kern="1200" baseline="0">
          <a:solidFill>
            <a:srgbClr val="6F707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3104A"/>
        </a:buClr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0B70F"/>
        </a:buClr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3104A"/>
        </a:buClr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che%20d'entreprise%2027%2012%2017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affichCodeArticle.do?cidTexte=LEGITEXT000006072050&amp;idArticle=LEGIARTI000006903149&amp;dateTexte=&amp;categorieLien=cid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extrait%20ciseaux%20SELF.mp4" TargetMode="External"/><Relationship Id="rId2" Type="http://schemas.openxmlformats.org/officeDocument/2006/relationships/hyperlink" Target="extrait%20inter%20terrain%20SELF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hyperlink" Target="mailto:adherents@aist87.fr" TargetMode="External"/><Relationship Id="rId7" Type="http://schemas.openxmlformats.org/officeDocument/2006/relationships/image" Target="../media/image30.png"/><Relationship Id="rId12" Type="http://schemas.openxmlformats.org/officeDocument/2006/relationships/image" Target="../media/image33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11" Type="http://schemas.openxmlformats.org/officeDocument/2006/relationships/image" Target="../media/image32.png"/><Relationship Id="rId5" Type="http://schemas.openxmlformats.org/officeDocument/2006/relationships/hyperlink" Target="http://www.aist87.fr/" TargetMode="External"/><Relationship Id="rId10" Type="http://schemas.openxmlformats.org/officeDocument/2006/relationships/image" Target="../media/image26.svg"/><Relationship Id="rId4" Type="http://schemas.openxmlformats.org/officeDocument/2006/relationships/hyperlink" Target="mailto:maintien-en-emploi@aist87.fr" TargetMode="External"/><Relationship Id="rId9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35968"/>
            <a:ext cx="7772400" cy="209708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dirty="0">
                <a:solidFill>
                  <a:srgbClr val="D43EAD"/>
                </a:solidFill>
              </a:rPr>
              <a:t>Santé au travail</a:t>
            </a:r>
            <a:br>
              <a:rPr lang="fr-FR" altLang="fr-FR" dirty="0">
                <a:solidFill>
                  <a:srgbClr val="D43EAD"/>
                </a:solidFill>
              </a:rPr>
            </a:br>
            <a:r>
              <a:rPr lang="fr-FR" altLang="fr-FR" dirty="0">
                <a:solidFill>
                  <a:srgbClr val="D43EAD"/>
                </a:solidFill>
              </a:rPr>
              <a:t>A quoi sert votre cotisation?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1437" y="6021288"/>
            <a:ext cx="6400800" cy="50968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fr-FR" altLang="fr-FR" dirty="0">
                <a:solidFill>
                  <a:srgbClr val="93104A"/>
                </a:solidFill>
              </a:rPr>
              <a:t>Texte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085974" y="4730725"/>
            <a:ext cx="5006305" cy="892552"/>
          </a:xfrm>
          <a:prstGeom prst="rect">
            <a:avLst/>
          </a:prstGeom>
          <a:solidFill>
            <a:srgbClr val="90B70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fr-FR" altLang="fr-FR" sz="2600" dirty="0">
                <a:solidFill>
                  <a:schemeClr val="bg1"/>
                </a:solidFill>
                <a:latin typeface="Arial Black" pitchFamily="34" charset="0"/>
              </a:rPr>
              <a:t>Assemblée générale LED 07/03/2019</a:t>
            </a:r>
          </a:p>
        </p:txBody>
      </p:sp>
      <p:pic>
        <p:nvPicPr>
          <p:cNvPr id="3078" name="Picture 7" descr="\\Srvmes\bureautique\pdumont\Mes documents\AIST\logo\AIST-87 05 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7"/>
            <a:ext cx="17526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443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99CBE5A-A41F-46DD-975D-8481FF3CAB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D43EAD"/>
                </a:solidFill>
              </a:rPr>
              <a:t>Les parties prenantes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7954BF6B-B11C-4DBB-9207-45AA0DE32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63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3400" y="160337"/>
            <a:ext cx="8229600" cy="1143000"/>
          </a:xfrm>
        </p:spPr>
        <p:txBody>
          <a:bodyPr/>
          <a:lstStyle/>
          <a:p>
            <a:r>
              <a:rPr lang="fr-FR" sz="3200" dirty="0">
                <a:solidFill>
                  <a:schemeClr val="accent4">
                    <a:lumMod val="50000"/>
                  </a:schemeClr>
                </a:solidFill>
              </a:rPr>
              <a:t>Les principaux acteurs de la santé au travail.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>
                <a:solidFill>
                  <a:srgbClr val="FF3399"/>
                </a:solidFill>
              </a:rPr>
              <a:t>L’état:</a:t>
            </a:r>
          </a:p>
          <a:p>
            <a:pPr lvl="1"/>
            <a:r>
              <a:rPr lang="fr-FR" dirty="0">
                <a:solidFill>
                  <a:srgbClr val="FF3399"/>
                </a:solidFill>
              </a:rPr>
              <a:t>Les services de l’inspection du travail. </a:t>
            </a:r>
          </a:p>
          <a:p>
            <a:pPr lvl="1"/>
            <a:r>
              <a:rPr lang="fr-FR" dirty="0">
                <a:solidFill>
                  <a:srgbClr val="FF3399"/>
                </a:solidFill>
              </a:rPr>
              <a:t>Les DIRECCTE. (inspection du travail).</a:t>
            </a:r>
          </a:p>
          <a:p>
            <a:pPr lvl="1"/>
            <a:r>
              <a:rPr lang="fr-FR" dirty="0">
                <a:solidFill>
                  <a:srgbClr val="FF3399"/>
                </a:solidFill>
              </a:rPr>
              <a:t>L’ ANACT.</a:t>
            </a:r>
          </a:p>
          <a:p>
            <a:pPr lvl="1"/>
            <a:endParaRPr lang="fr-FR" dirty="0"/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Les partenaires sociaux:</a:t>
            </a:r>
          </a:p>
          <a:p>
            <a:pPr lvl="1"/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Les CARSAT. Une logique assurancielle.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r>
              <a:rPr lang="fr-FR" b="1" dirty="0">
                <a:solidFill>
                  <a:srgbClr val="CC00FF"/>
                </a:solidFill>
              </a:rPr>
              <a:t>Le secteur « privé »: </a:t>
            </a:r>
          </a:p>
          <a:p>
            <a:pPr lvl="1"/>
            <a:r>
              <a:rPr lang="fr-FR" dirty="0">
                <a:solidFill>
                  <a:srgbClr val="CC00FF"/>
                </a:solidFill>
              </a:rPr>
              <a:t>Les services de santé au travail. </a:t>
            </a:r>
          </a:p>
          <a:p>
            <a:endParaRPr lang="fr-FR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50593324-EE78-453A-AE8A-A94E632FB7B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2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68F22AF9-F386-469E-BABB-4EC3AEF2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D43EAD"/>
                </a:solidFill>
              </a:rPr>
              <a:t>La relation avec le médecin du travail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5B29BDD-5309-41B9-BA72-2D65DE897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Codifiée par le CT lors de la procédure d’inaptitude.</a:t>
            </a:r>
          </a:p>
          <a:p>
            <a:endParaRPr lang="fr-FR" dirty="0"/>
          </a:p>
          <a:p>
            <a:r>
              <a:rPr lang="fr-FR" b="1" dirty="0">
                <a:solidFill>
                  <a:srgbClr val="D43EAD"/>
                </a:solidFill>
              </a:rPr>
              <a:t>Doit être développée</a:t>
            </a:r>
            <a:r>
              <a:rPr lang="fr-FR" dirty="0">
                <a:solidFill>
                  <a:srgbClr val="D43EAD"/>
                </a:solidFill>
              </a:rPr>
              <a:t> par le responsable de l’entreprise ou le responsable RH.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 médecin du travail apporte conseils et avis:</a:t>
            </a:r>
          </a:p>
          <a:p>
            <a:pPr lvl="1"/>
            <a:r>
              <a:rPr lang="fr-FR" dirty="0"/>
              <a:t>Classification de salariés</a:t>
            </a:r>
          </a:p>
          <a:p>
            <a:pPr lvl="1"/>
            <a:r>
              <a:rPr lang="fr-FR" dirty="0"/>
              <a:t>Actions de prévention dans l’entreprise</a:t>
            </a:r>
          </a:p>
          <a:p>
            <a:pPr lvl="1"/>
            <a:r>
              <a:rPr lang="fr-FR" dirty="0"/>
              <a:t>Maintien dans l’emploi.</a:t>
            </a:r>
          </a:p>
        </p:txBody>
      </p:sp>
    </p:spTree>
    <p:extLst>
      <p:ext uri="{BB962C8B-B14F-4D97-AF65-F5344CB8AC3E}">
        <p14:creationId xmlns:p14="http://schemas.microsoft.com/office/powerpoint/2010/main" val="402906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0CA28829-BA7B-49CD-9778-0D0F3381DB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CC00FF"/>
                </a:solidFill>
              </a:rPr>
              <a:t>Les services de santé au travail.</a:t>
            </a:r>
            <a:br>
              <a:rPr lang="fr-FR" dirty="0">
                <a:solidFill>
                  <a:srgbClr val="CC00FF"/>
                </a:solidFill>
              </a:rPr>
            </a:br>
            <a:endParaRPr lang="fr-FR" dirty="0">
              <a:solidFill>
                <a:srgbClr val="CC00FF"/>
              </a:solidFill>
            </a:endParaRP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B03182D1-53DF-49F2-AC0B-69D2C66042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3600" b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91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CC00FF"/>
                </a:solidFill>
              </a:rPr>
              <a:t>Les services interentreprises de sante au travail (SIST).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fr-FR" dirty="0"/>
          </a:p>
          <a:p>
            <a:r>
              <a:rPr lang="fr-FR" dirty="0"/>
              <a:t>Associations loi 1901.</a:t>
            </a:r>
          </a:p>
          <a:p>
            <a:endParaRPr lang="fr-FR" dirty="0"/>
          </a:p>
          <a:p>
            <a:r>
              <a:rPr lang="fr-FR" dirty="0"/>
              <a:t>Exclusivement financées par les cotisations des employeurs.</a:t>
            </a:r>
          </a:p>
          <a:p>
            <a:endParaRPr lang="fr-FR" dirty="0"/>
          </a:p>
          <a:p>
            <a:r>
              <a:rPr lang="fr-FR" dirty="0"/>
              <a:t>                AIST 87 </a:t>
            </a:r>
            <a:r>
              <a:rPr lang="fr-FR" b="1" dirty="0"/>
              <a:t>certifiée AMEXIST 3 </a:t>
            </a:r>
            <a:r>
              <a:rPr lang="fr-FR" dirty="0"/>
              <a:t>(évaluation AFNOR certification).</a:t>
            </a:r>
          </a:p>
          <a:p>
            <a:endParaRPr lang="fr-FR" dirty="0"/>
          </a:p>
          <a:p>
            <a:r>
              <a:rPr lang="fr-FR" dirty="0"/>
              <a:t>En cours déploiement </a:t>
            </a:r>
            <a:r>
              <a:rPr lang="fr-FR" b="1" dirty="0"/>
              <a:t>EMAS </a:t>
            </a:r>
            <a:r>
              <a:rPr lang="fr-FR" dirty="0"/>
              <a:t>(</a:t>
            </a:r>
            <a:r>
              <a:rPr lang="fr-FR" i="1" dirty="0"/>
              <a:t>« Eco Management and Audit Scheme »</a:t>
            </a:r>
            <a:r>
              <a:rPr lang="fr-FR" dirty="0"/>
              <a:t>).</a:t>
            </a:r>
            <a:endParaRPr lang="fr-FR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9DDA177-47AD-46E1-BC24-58216DB317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864096" cy="648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6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CC00FF"/>
                </a:solidFill>
              </a:rPr>
              <a:t>LES MISSIONS DES SIST.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4712A9E-BBF6-4D5D-8C65-C0FCF31129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23386"/>
            <a:ext cx="5400600" cy="5360694"/>
          </a:xfrm>
        </p:spPr>
      </p:pic>
    </p:spTree>
    <p:extLst>
      <p:ext uri="{BB962C8B-B14F-4D97-AF65-F5344CB8AC3E}">
        <p14:creationId xmlns:p14="http://schemas.microsoft.com/office/powerpoint/2010/main" val="772379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7C35A11-7DA6-4BFD-9A8C-7EE80486C5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La contrepartie à la cotisation</a:t>
            </a:r>
            <a:br>
              <a:rPr lang="fr-FR" dirty="0">
                <a:solidFill>
                  <a:schemeClr val="accent2">
                    <a:lumMod val="50000"/>
                  </a:schemeClr>
                </a:solidFill>
              </a:rPr>
            </a:b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6C1E977D-F2C0-451D-8C83-86188122A8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21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 suivi individuel.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r-FR" dirty="0"/>
          </a:p>
          <a:p>
            <a:r>
              <a:rPr lang="fr-FR" dirty="0"/>
              <a:t>Pour des raisons historiques, le suivi individuel accapare l’attention des employeurs.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Eviter le piège de la recherche d’un dédouanement administratif au travers des visites.</a:t>
            </a:r>
          </a:p>
          <a:p>
            <a:endParaRPr lang="fr-FR" b="1" dirty="0">
              <a:solidFill>
                <a:srgbClr val="7030A0"/>
              </a:solidFill>
            </a:endParaRPr>
          </a:p>
          <a:p>
            <a:endParaRPr lang="fr-FR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b="1" dirty="0">
                <a:solidFill>
                  <a:srgbClr val="CC00FF"/>
                </a:solidFill>
              </a:rPr>
              <a:t>Le suivi individuel ne constitue qu’une partie de la politique de prévention.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032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98455BC-41B0-4D2F-AE81-1A1E158FE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156"/>
            <a:ext cx="9144000" cy="643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92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Que couvre la cotisation?</a:t>
            </a:r>
            <a:br>
              <a:rPr lang="fr-FR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06AFE557-7B08-4A87-916A-0693ACE0C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883" y="1126296"/>
            <a:ext cx="3603048" cy="2316681"/>
          </a:xfrm>
          <a:prstGeom prst="rect">
            <a:avLst/>
          </a:prstGeom>
        </p:spPr>
      </p:pic>
      <p:sp>
        <p:nvSpPr>
          <p:cNvPr id="8" name="AutoShape 17">
            <a:extLst>
              <a:ext uri="{FF2B5EF4-FFF2-40B4-BE49-F238E27FC236}">
                <a16:creationId xmlns:a16="http://schemas.microsoft.com/office/drawing/2014/main" id="{2DC9C787-13A4-4FBB-BB87-5C1A8894A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980728"/>
            <a:ext cx="2880447" cy="27078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algn="in">
            <a:solidFill>
              <a:srgbClr val="90B70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90B70F"/>
                </a:solidFill>
                <a:effectLst/>
                <a:latin typeface="Arial" panose="020B0604020202020204" pitchFamily="34" charset="0"/>
              </a:rPr>
              <a:t>ACTIONS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90B70F"/>
                </a:solidFill>
                <a:effectLst/>
                <a:latin typeface="Arial" panose="020B0604020202020204" pitchFamily="34" charset="0"/>
              </a:rPr>
              <a:t> PAR BRANCHE PROFESSIONNELLE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700" b="1" i="0" u="none" strike="noStrike" cap="none" normalizeH="0" baseline="0" dirty="0">
              <a:ln>
                <a:noFill/>
              </a:ln>
              <a:solidFill>
                <a:srgbClr val="93104A"/>
              </a:solidFill>
              <a:effectLst/>
              <a:latin typeface="BienvenueBeta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00" b="1" i="0" u="none" strike="noStrike" cap="none" normalizeH="0" baseline="0" dirty="0">
              <a:ln>
                <a:noFill/>
              </a:ln>
              <a:solidFill>
                <a:srgbClr val="93104A"/>
              </a:solidFill>
              <a:effectLst/>
              <a:latin typeface="BienvenueBet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Coiffure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Arial" panose="020B0604020202020204" pitchFamily="34" charset="0"/>
              </a:rPr>
              <a:t> Garage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Arial" panose="020B0604020202020204" pitchFamily="34" charset="0"/>
              </a:rPr>
              <a:t> Transport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 Aide à domicile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 Pressing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Arial" panose="020B0604020202020204" pitchFamily="34" charset="0"/>
              </a:rPr>
              <a:t> Porcelaine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20">
            <a:extLst>
              <a:ext uri="{FF2B5EF4-FFF2-40B4-BE49-F238E27FC236}">
                <a16:creationId xmlns:a16="http://schemas.microsoft.com/office/drawing/2014/main" id="{22518AEE-64A2-4425-A59E-5C9AD1C89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462" y="3588545"/>
            <a:ext cx="3564121" cy="23051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algn="in">
            <a:solidFill>
              <a:srgbClr val="90B70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solidFill>
                  <a:srgbClr val="90B70F"/>
                </a:solidFill>
                <a:latin typeface="Arial" panose="020B0604020202020204" pitchFamily="34" charset="0"/>
              </a:rPr>
              <a:t>ACTIONS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solidFill>
                  <a:srgbClr val="90B70F"/>
                </a:solidFill>
                <a:latin typeface="Arial" panose="020B0604020202020204" pitchFamily="34" charset="0"/>
              </a:rPr>
              <a:t> PAR RISQUE PROFESSIONNEL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1" i="0" u="none" strike="noStrike" cap="none" normalizeH="0" baseline="0" dirty="0">
              <a:ln>
                <a:noFill/>
              </a:ln>
              <a:solidFill>
                <a:srgbClr val="93104A"/>
              </a:solidFill>
              <a:effectLst/>
              <a:latin typeface="BienvenueBet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lang="fr-FR" altLang="fr-FR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 TMS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 Addictions en milieu professionnel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 Risques liés au travail sur écran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 RPS</a:t>
            </a:r>
          </a:p>
        </p:txBody>
      </p:sp>
      <p:sp>
        <p:nvSpPr>
          <p:cNvPr id="10" name="AutoShape 11">
            <a:extLst>
              <a:ext uri="{FF2B5EF4-FFF2-40B4-BE49-F238E27FC236}">
                <a16:creationId xmlns:a16="http://schemas.microsoft.com/office/drawing/2014/main" id="{BA7DDA3B-1DC7-494F-A6CD-66B3682E3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184" y="4074206"/>
            <a:ext cx="2874287" cy="119028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algn="in">
            <a:solidFill>
              <a:srgbClr val="90B70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058E"/>
                </a:solidFill>
                <a:effectLst/>
                <a:latin typeface="Arial" panose="020B0604020202020204" pitchFamily="34" charset="0"/>
              </a:rPr>
              <a:t>PARTENARIAT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500" b="1" i="0" u="none" strike="noStrike" cap="none" normalizeH="0" baseline="0" dirty="0">
              <a:ln>
                <a:noFill/>
              </a:ln>
              <a:solidFill>
                <a:srgbClr val="90B70F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DIRECCTE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 CARSAT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fr-FR" altLang="fr-FR" sz="1200" dirty="0">
                <a:solidFill>
                  <a:srgbClr val="3F3F3F"/>
                </a:solidFill>
                <a:latin typeface="Arial" panose="020B0604020202020204" pitchFamily="34" charset="0"/>
              </a:rPr>
              <a:t> ARS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3F3F3F"/>
                </a:solidFill>
                <a:effectLst/>
                <a:latin typeface="Arial" panose="020B0604020202020204" pitchFamily="34" charset="0"/>
              </a:rPr>
              <a:t> …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7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D41A201-65E8-4E8D-86CA-9B150EF33C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D43EAD"/>
                </a:solidFill>
              </a:rPr>
              <a:t>La santé au travail dans l’entreprise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2AA441AF-A165-450E-A030-C2C2FA45B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980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0DD45F35-895F-439B-AA48-FC948D279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D43EAD"/>
                </a:solidFill>
              </a:rPr>
              <a:t>L’évaluation des risques</a:t>
            </a:r>
            <a:br>
              <a:rPr lang="fr-FR" dirty="0">
                <a:solidFill>
                  <a:srgbClr val="D43EAD"/>
                </a:solidFill>
              </a:rPr>
            </a:br>
            <a:endParaRPr lang="fr-FR" dirty="0">
              <a:solidFill>
                <a:srgbClr val="D43EAD"/>
              </a:solidFill>
            </a:endParaRP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44CF1A8-3D56-4EC3-B269-16CBBEE3A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758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fr-FR" sz="3200" b="1" dirty="0">
                <a:solidFill>
                  <a:schemeClr val="accent2">
                    <a:lumMod val="50000"/>
                  </a:schemeClr>
                </a:solidFill>
              </a:rPr>
              <a:t>L’évaluation des risques.</a:t>
            </a:r>
            <a:br>
              <a:rPr lang="fr-FR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fr-FR" altLang="fr-FR" dirty="0"/>
              <a:t>C’est l’étape initiale d’une politique de santé et sécurité au travail.</a:t>
            </a:r>
          </a:p>
          <a:p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Elle nécessite:</a:t>
            </a:r>
          </a:p>
          <a:p>
            <a:pPr marL="0" indent="0">
              <a:buNone/>
            </a:pPr>
            <a:endParaRPr lang="fr-FR" altLang="fr-FR" dirty="0"/>
          </a:p>
          <a:p>
            <a:r>
              <a:rPr lang="fr-FR" altLang="fr-FR" dirty="0"/>
              <a:t>La fiche d’entreprise (réalisée par le médecin du travail). </a:t>
            </a:r>
          </a:p>
          <a:p>
            <a:pPr>
              <a:buNone/>
            </a:pPr>
            <a:endParaRPr lang="fr-FR" altLang="fr-FR" dirty="0"/>
          </a:p>
          <a:p>
            <a:r>
              <a:rPr lang="fr-FR" altLang="fr-FR" dirty="0"/>
              <a:t>C’est une action structurée dont les résultats sont formalisés dans un </a:t>
            </a:r>
            <a:r>
              <a:rPr lang="fr-FR" altLang="fr-FR" b="1" dirty="0">
                <a:solidFill>
                  <a:srgbClr val="7030A0"/>
                </a:solidFill>
              </a:rPr>
              <a:t>document unique (DUERP)</a:t>
            </a:r>
            <a:r>
              <a:rPr lang="fr-FR" altLang="fr-FR" dirty="0"/>
              <a:t> (réalisé par l’employeur).</a:t>
            </a:r>
          </a:p>
          <a:p>
            <a:endParaRPr lang="fr-FR" altLang="fr-FR" dirty="0"/>
          </a:p>
          <a:p>
            <a:r>
              <a:rPr lang="fr-FR" altLang="fr-FR" dirty="0"/>
              <a:t>Elle consiste à </a:t>
            </a:r>
            <a:r>
              <a:rPr lang="fr-FR" altLang="fr-FR" b="1" dirty="0">
                <a:solidFill>
                  <a:srgbClr val="7030A0"/>
                </a:solidFill>
              </a:rPr>
              <a:t>identifier</a:t>
            </a:r>
            <a:r>
              <a:rPr lang="fr-FR" altLang="fr-FR" dirty="0"/>
              <a:t> et </a:t>
            </a:r>
            <a:r>
              <a:rPr lang="fr-FR" altLang="fr-FR" b="1" dirty="0">
                <a:solidFill>
                  <a:srgbClr val="7030A0"/>
                </a:solidFill>
              </a:rPr>
              <a:t>classer</a:t>
            </a:r>
            <a:r>
              <a:rPr lang="fr-FR" altLang="fr-FR" dirty="0"/>
              <a:t> les risques dans l’entreprise en vue de mettre en place des actions de prévention pertinentes.</a:t>
            </a:r>
          </a:p>
          <a:p>
            <a:endParaRPr lang="fr-FR" alt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1998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9599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La fiche d’entreprise.</a:t>
            </a:r>
            <a:br>
              <a:rPr lang="fr-FR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>
                <a:solidFill>
                  <a:srgbClr val="CC00FF"/>
                </a:solidFill>
              </a:rPr>
              <a:t>Réalisée en collaboration avec le chef d’entreprise</a:t>
            </a:r>
          </a:p>
          <a:p>
            <a:r>
              <a:rPr lang="fr-FR" dirty="0">
                <a:solidFill>
                  <a:srgbClr val="CC00FF"/>
                </a:solidFill>
              </a:rPr>
              <a:t>Elément important de la relation avec le médecin du travail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>
                <a:hlinkClick r:id="rId2" action="ppaction://hlinkfile"/>
              </a:rPr>
              <a:t>fiche d'entreprise 27 12 17.docx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0859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Le document unique (DUERP)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Article R4121-1</a:t>
            </a:r>
          </a:p>
          <a:p>
            <a:endParaRPr lang="fr-FR" i="1" dirty="0"/>
          </a:p>
          <a:p>
            <a:r>
              <a:rPr lang="fr-FR" i="1" dirty="0"/>
              <a:t>L'employeur transcrit et met à jour dans un document unique les résultats de l'évaluation des risques pour la santé et la sécurité des travailleurs à laquelle il procède en application de l'article </a:t>
            </a:r>
            <a:r>
              <a:rPr lang="fr-FR" i="1" u="sng" dirty="0">
                <a:hlinkClick r:id="rId2"/>
              </a:rPr>
              <a:t>L. 4121-3</a:t>
            </a:r>
            <a:r>
              <a:rPr lang="fr-FR" i="1" dirty="0"/>
              <a:t>. </a:t>
            </a:r>
          </a:p>
          <a:p>
            <a:br>
              <a:rPr lang="fr-FR" i="1" dirty="0"/>
            </a:br>
            <a:r>
              <a:rPr lang="fr-FR" i="1" dirty="0"/>
              <a:t>Cette évaluation comporte un inventaire des risques identifiés dans chaque unité de travail de l'entreprise ou de l'établissement, y compris ceux liés aux ambiances thermiques.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103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Le document unique (DUERP).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fr-FR" altLang="fr-FR" sz="2800" b="1" i="1" u="sng" dirty="0"/>
          </a:p>
          <a:p>
            <a:pPr>
              <a:lnSpc>
                <a:spcPct val="90000"/>
              </a:lnSpc>
            </a:pPr>
            <a:endParaRPr lang="fr-FR" altLang="fr-FR" sz="2800" b="1" i="1" u="sng" dirty="0"/>
          </a:p>
          <a:p>
            <a:pPr>
              <a:lnSpc>
                <a:spcPct val="90000"/>
              </a:lnSpc>
            </a:pPr>
            <a:r>
              <a:rPr lang="fr-FR" altLang="fr-FR" sz="2800" b="1" i="1" u="sng" dirty="0"/>
              <a:t>Méthode :</a:t>
            </a:r>
          </a:p>
          <a:p>
            <a:pPr>
              <a:lnSpc>
                <a:spcPct val="90000"/>
              </a:lnSpc>
              <a:buNone/>
            </a:pPr>
            <a:r>
              <a:rPr lang="fr-FR" altLang="fr-FR" sz="2800" dirty="0"/>
              <a:t>Identifier les dangers</a:t>
            </a:r>
          </a:p>
          <a:p>
            <a:pPr>
              <a:lnSpc>
                <a:spcPct val="90000"/>
              </a:lnSpc>
              <a:buNone/>
            </a:pPr>
            <a:r>
              <a:rPr lang="fr-FR" altLang="fr-FR" sz="2800" dirty="0"/>
              <a:t>Analyser l’exposition des travailleurs</a:t>
            </a:r>
          </a:p>
          <a:p>
            <a:pPr>
              <a:lnSpc>
                <a:spcPct val="90000"/>
              </a:lnSpc>
              <a:buNone/>
            </a:pPr>
            <a:r>
              <a:rPr lang="fr-FR" altLang="fr-FR" sz="2800" dirty="0"/>
              <a:t>Evaluer les risques et les transcrire (document unique).</a:t>
            </a:r>
          </a:p>
          <a:p>
            <a:pPr>
              <a:lnSpc>
                <a:spcPct val="90000"/>
              </a:lnSpc>
              <a:buNone/>
            </a:pPr>
            <a:r>
              <a:rPr lang="fr-FR" altLang="fr-FR" sz="2800" dirty="0"/>
              <a:t>Agir sur les risques : plan d’actions</a:t>
            </a:r>
          </a:p>
          <a:p>
            <a:pPr>
              <a:lnSpc>
                <a:spcPct val="90000"/>
              </a:lnSpc>
              <a:buNone/>
            </a:pPr>
            <a:r>
              <a:rPr lang="fr-FR" altLang="fr-FR" sz="2800" dirty="0"/>
              <a:t>Mettre à jour.</a:t>
            </a:r>
          </a:p>
          <a:p>
            <a:pPr>
              <a:lnSpc>
                <a:spcPct val="90000"/>
              </a:lnSpc>
              <a:buNone/>
            </a:pPr>
            <a:endParaRPr lang="fr-FR" altLang="fr-FR" sz="2800" b="1" i="1" dirty="0"/>
          </a:p>
          <a:p>
            <a:pPr>
              <a:lnSpc>
                <a:spcPct val="90000"/>
              </a:lnSpc>
              <a:buNone/>
            </a:pPr>
            <a:endParaRPr lang="fr-FR" altLang="fr-FR" sz="2800" b="1" i="1" dirty="0"/>
          </a:p>
          <a:p>
            <a:pPr>
              <a:lnSpc>
                <a:spcPct val="90000"/>
              </a:lnSpc>
              <a:buNone/>
            </a:pPr>
            <a:endParaRPr lang="fr-FR" alt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6196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7308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Identifier les risques:</a:t>
            </a:r>
            <a:br>
              <a:rPr lang="fr-FR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Notion de travail réel et travail prescrit.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/>
          <a:lstStyle/>
          <a:p>
            <a:pPr marL="0" indent="0" algn="ctr">
              <a:buNone/>
            </a:pPr>
            <a:r>
              <a:rPr lang="fr-FR" i="1" dirty="0">
                <a:solidFill>
                  <a:srgbClr val="7030A0"/>
                </a:solidFill>
              </a:rPr>
              <a:t>C’est le travail réel qui doit être évalué.</a:t>
            </a:r>
          </a:p>
          <a:p>
            <a:pPr marL="0" indent="0" algn="ctr">
              <a:buNone/>
            </a:pPr>
            <a:r>
              <a:rPr lang="fr-FR" altLang="fr-FR" b="1" i="1" dirty="0">
                <a:solidFill>
                  <a:srgbClr val="7030A0"/>
                </a:solidFill>
              </a:rPr>
              <a:t>L’évaluation doit se faire en associant les salariés</a:t>
            </a:r>
          </a:p>
          <a:p>
            <a:endParaRPr lang="fr-FR" dirty="0"/>
          </a:p>
        </p:txBody>
      </p:sp>
      <p:pic>
        <p:nvPicPr>
          <p:cNvPr id="4" name="Image 3" descr="imagesCAQDSXQ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5226" y="2780928"/>
            <a:ext cx="3733764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8119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accent2">
                    <a:lumMod val="50000"/>
                  </a:schemeClr>
                </a:solidFill>
              </a:rPr>
              <a:t>le document unique. Exemple d’approche.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01419"/>
          </a:xfrm>
        </p:spPr>
        <p:txBody>
          <a:bodyPr/>
          <a:lstStyle/>
          <a:p>
            <a:r>
              <a:rPr lang="fr-FR" altLang="fr-FR" b="1" dirty="0">
                <a:solidFill>
                  <a:srgbClr val="7030A0"/>
                </a:solidFill>
              </a:rPr>
              <a:t>classer</a:t>
            </a:r>
            <a:r>
              <a:rPr lang="fr-FR" altLang="fr-FR" dirty="0"/>
              <a:t> (hiérarchiser) les risques.</a:t>
            </a:r>
          </a:p>
          <a:p>
            <a:r>
              <a:rPr lang="fr-FR" dirty="0"/>
              <a:t>Notion de cotation selon 2 critères. 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827585" y="2348880"/>
          <a:ext cx="7416819" cy="4377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5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4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20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Gravité présumée de l’accident :</a:t>
                      </a:r>
                      <a:endParaRPr lang="fr-FR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7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1 : Faible : Accident ou maladie sans arrêt de travail</a:t>
                      </a:r>
                      <a:endParaRPr lang="fr-FR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46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2 : Moyenne : Accident ou maladie avec arrêt de travail</a:t>
                      </a:r>
                      <a:endParaRPr lang="fr-FR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46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3 : Grave : Accident ou maladie avec incapacité permanente partielle</a:t>
                      </a:r>
                      <a:endParaRPr lang="fr-FR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46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4: Très grave: Accident ou maladie avec incapacité permanente ou mort</a:t>
                      </a:r>
                      <a:endParaRPr lang="fr-FR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464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709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464">
                <a:tc gridSpan="8"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Fréquence probable d’apparition du risque: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648">
                <a:tc gridSpan="4"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 : Faible : Exposition de l'ordre d'une fois par an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464">
                <a:tc gridSpan="6"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 : Moyenne : Exposition de l'ordre d'une fois par mois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464">
                <a:tc gridSpan="6"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 : Fréquente : Exposition de l'ordre d'une fois par semaine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464">
                <a:tc gridSpan="6"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 : Très fréquente : Exposition quotidienne ou permanente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715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le document unique. Exemple d’approche.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460199" y="1468228"/>
          <a:ext cx="8640961" cy="142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3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0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93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1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894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Unité de travail 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Phases de travail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Situation de travail dangereuse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Risques identifiés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Fréquence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Niveau de priorité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Mesure de prévention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Délai d'</a:t>
                      </a:r>
                      <a:r>
                        <a:rPr lang="fr-FR" sz="1100" b="1" u="none" strike="noStrike" dirty="0" err="1">
                          <a:effectLst/>
                        </a:rPr>
                        <a:t>éxécution</a:t>
                      </a:r>
                      <a:endParaRPr lang="fr-F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Fréquence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Gravité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Existante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A mettre en place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9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LIVREUR </a:t>
                      </a:r>
                      <a:endParaRPr lang="fr-FR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Déchargement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port de charge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TMS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4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12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alternance des tâches de travail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outil d'aide à la manutention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6 mois</a:t>
                      </a:r>
                      <a:endParaRPr lang="fr-F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La priorité est définie en fonction de la gravité et de la fréquence du risque.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907704" y="3962093"/>
          <a:ext cx="5832648" cy="2281030"/>
        </p:xfrm>
        <a:graphic>
          <a:graphicData uri="http://schemas.openxmlformats.org/drawingml/2006/table">
            <a:tbl>
              <a:tblPr/>
              <a:tblGrid>
                <a:gridCol w="86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73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123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gravité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6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Priorité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Priorité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Priorité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469"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Fréquence d'exposition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239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0DD45F35-895F-439B-AA48-FC948D279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D43EAD"/>
                </a:solidFill>
              </a:rPr>
              <a:t>Quelques exemples</a:t>
            </a:r>
            <a:br>
              <a:rPr lang="fr-FR" dirty="0">
                <a:solidFill>
                  <a:srgbClr val="D43EAD"/>
                </a:solidFill>
              </a:rPr>
            </a:br>
            <a:r>
              <a:rPr lang="fr-FR" dirty="0">
                <a:solidFill>
                  <a:srgbClr val="D43EAD"/>
                </a:solidFill>
              </a:rPr>
              <a:t>D’actions de prévention.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44CF1A8-3D56-4EC3-B269-16CBBEE3A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8517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AFD9DA-7598-4F02-B04E-A61BCA371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 fontScale="90000"/>
          </a:bodyPr>
          <a:lstStyle/>
          <a:p>
            <a:br>
              <a:rPr lang="fr-FR" sz="3100" dirty="0">
                <a:solidFill>
                  <a:srgbClr val="FF0066"/>
                </a:solidFill>
              </a:rPr>
            </a:br>
            <a:r>
              <a:rPr lang="fr-FR" sz="3100" dirty="0">
                <a:solidFill>
                  <a:srgbClr val="FF0066"/>
                </a:solidFill>
              </a:rPr>
              <a:t>Prévention des TMS dans les métiers de la coiffure : une action partenariale en chiffre et en image</a:t>
            </a:r>
            <a:br>
              <a:rPr lang="fr-FR" dirty="0">
                <a:solidFill>
                  <a:srgbClr val="FF0066"/>
                </a:solidFill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0D2B91-7C43-4BB6-909A-BC26B4AA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partenaires institutionnels AIST87-CARSAT CO –DIRECCTE NA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syndicat professionnel (l’UNEC)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CFA (Moulin Rabaud)</a:t>
            </a:r>
          </a:p>
          <a:p>
            <a:pPr marL="0" indent="0">
              <a:buNone/>
              <a:defRPr/>
            </a:pP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 employeurs sensibilisés au risque TMS</a:t>
            </a:r>
          </a:p>
          <a:p>
            <a:pPr marL="0" indent="0">
              <a:buNone/>
              <a:defRPr/>
            </a:pP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fr-FR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Vidéo 1:</a:t>
            </a:r>
            <a:r>
              <a:rPr lang="fr-FR" sz="17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 action="ppaction://hlinkfile"/>
              </a:rPr>
              <a:t>extrait inter terrain SELF.mp4</a:t>
            </a:r>
            <a:endParaRPr lang="fr-FR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  <a:defRPr/>
            </a:pPr>
            <a:endParaRPr lang="fr-FR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fr-FR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Vidéo 2:</a:t>
            </a:r>
            <a:r>
              <a:rPr lang="fr-FR" sz="17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 action="ppaction://hlinkfile"/>
              </a:rPr>
              <a:t>extrait ciseaux SELF.mp4</a:t>
            </a:r>
            <a:endParaRPr lang="fr-FR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812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4">
                    <a:lumMod val="50000"/>
                  </a:schemeClr>
                </a:solidFill>
              </a:rPr>
              <a:t>Le contexte général.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424936" cy="4958011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Evolution culturelle.</a:t>
            </a:r>
          </a:p>
          <a:p>
            <a:pPr lvl="1"/>
            <a:r>
              <a:rPr lang="fr-FR" dirty="0"/>
              <a:t>Evolution des valeurs dans la sphère travail.</a:t>
            </a:r>
          </a:p>
          <a:p>
            <a:pPr lvl="1"/>
            <a:r>
              <a:rPr lang="fr-FR" dirty="0"/>
              <a:t>Le gain d’influence de la sphère privée.</a:t>
            </a:r>
          </a:p>
          <a:p>
            <a:pPr lvl="1"/>
            <a:r>
              <a:rPr lang="fr-FR" dirty="0"/>
              <a:t>L’évolution de la perception du risque.</a:t>
            </a:r>
          </a:p>
          <a:p>
            <a:pPr lvl="1"/>
            <a:r>
              <a:rPr lang="fr-FR" dirty="0"/>
              <a:t>Le refus de la dégradation de la santé du fait du travail. </a:t>
            </a:r>
          </a:p>
          <a:p>
            <a:pPr lvl="1"/>
            <a:endParaRPr lang="fr-FR" dirty="0"/>
          </a:p>
          <a:p>
            <a:r>
              <a:rPr lang="fr-FR" dirty="0"/>
              <a:t>Contexte économiquement dégradé.</a:t>
            </a:r>
          </a:p>
          <a:p>
            <a:pPr lvl="1"/>
            <a:r>
              <a:rPr lang="fr-FR" dirty="0"/>
              <a:t>Générateur de tension sociale.</a:t>
            </a:r>
          </a:p>
          <a:p>
            <a:pPr lvl="1"/>
            <a:r>
              <a:rPr lang="fr-FR" dirty="0"/>
              <a:t>La stigmatisation des entreprises comme « ressource » économique d’un point de vue social.</a:t>
            </a:r>
          </a:p>
          <a:p>
            <a:pPr lvl="1"/>
            <a:r>
              <a:rPr lang="fr-FR" dirty="0"/>
              <a:t>Apparition de stratégies.</a:t>
            </a:r>
          </a:p>
          <a:p>
            <a:pPr lvl="1"/>
            <a:endParaRPr lang="fr-FR" dirty="0"/>
          </a:p>
          <a:p>
            <a:r>
              <a:rPr lang="fr-FR" dirty="0"/>
              <a:t>Obligation de résultat qui s’impose aux employeurs.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Judiciarisation des conflits autour de la santé au travail.</a:t>
            </a:r>
          </a:p>
          <a:p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287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2AD4F-21F1-4B9E-99A5-6D414E2C8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0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66"/>
                </a:solidFill>
                <a:latin typeface="Calibri" pitchFamily="34" charset="0"/>
              </a:rPr>
              <a:t>Conclusion : l’action en chiffres</a:t>
            </a:r>
            <a:br>
              <a:rPr lang="fr-FR" dirty="0">
                <a:solidFill>
                  <a:srgbClr val="FF0066"/>
                </a:solidFill>
                <a:latin typeface="Calibri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09F0F6-A3C8-4DF5-BD13-ACDA27AE5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Limousin :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30 employeurs bénéficiaires</a:t>
            </a:r>
          </a:p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Haute-Vienne :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21 employeurs bénéficiaires</a:t>
            </a:r>
          </a:p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52 coiffeuses formées à l’utilisation des ciseaux sans anneaux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Prise en charge à hauteur de 70 % des investissements HT plafonnés à 3 000 €.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endParaRPr lang="fr-FR" sz="2800" dirty="0"/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103 fiches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d’entreprises et aide au DU réalisées par l’AIST87 dans les salons de coiffure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maintiens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dans l’emploi de coiffeurs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292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2DDED7E-FA7F-42BD-BC63-DEAADFE3F369}"/>
              </a:ext>
            </a:extLst>
          </p:cNvPr>
          <p:cNvSpPr txBox="1"/>
          <p:nvPr/>
        </p:nvSpPr>
        <p:spPr>
          <a:xfrm>
            <a:off x="1516124" y="-4492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 exemple d’action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4227A6-BC53-488D-9819-D6D0449471B7}"/>
              </a:ext>
            </a:extLst>
          </p:cNvPr>
          <p:cNvSpPr txBox="1"/>
          <p:nvPr/>
        </p:nvSpPr>
        <p:spPr>
          <a:xfrm>
            <a:off x="1516124" y="527884"/>
            <a:ext cx="752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Une action de maintien en emploi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17BCA9C-7708-460A-943C-12E820DCD6DD}"/>
              </a:ext>
            </a:extLst>
          </p:cNvPr>
          <p:cNvSpPr txBox="1"/>
          <p:nvPr/>
        </p:nvSpPr>
        <p:spPr>
          <a:xfrm>
            <a:off x="1527362" y="1341105"/>
            <a:ext cx="76166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Katy, 43 ans, rayon fruits &amp; légumes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Embauchée depuis 2015 en CDI à temps complet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arrêt de travail depuis 05.01.18 &lt; à 6 mois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Douleurs cervicales, haut du dos, épaule droite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RQTH en cours d’instruction auprès de la MDPH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Visite de pré reprise août 2018 → Orientation vers le DMEE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Notre méthode 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REAAc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12.07.18 entretien préalable médico-socio-professionnel</a:t>
            </a:r>
          </a:p>
          <a:p>
            <a:pPr marL="534988" marR="0" lvl="1" indent="-260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Cohérence des discours médicaux : tous les médecins rencontrés par Katy sont unanimes, le port de charge répétée et le travail bras en élévation sont contre indiqués </a:t>
            </a:r>
          </a:p>
          <a:p>
            <a:pPr marL="534988" marR="0" lvl="1" indent="-260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Situation sociale/qualification/tableau des tâches/possibilité d’actions dans l’entreprise/les projets de vie professionnels</a:t>
            </a:r>
          </a:p>
          <a:p>
            <a:pPr marL="534988" marR="0" lvl="1" indent="-260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Katy est stressée : elle souhaite reprendre mais avec ses douleurs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elle ne pense pas pouvoir tenir son poste car il est très physique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171FCA2-1B3C-4277-BFD1-9CA3F9BD25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362" y="3363480"/>
            <a:ext cx="1516124" cy="717127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1DD2DA9A-8E42-4AE0-8699-40055F699DC4}"/>
              </a:ext>
            </a:extLst>
          </p:cNvPr>
          <p:cNvGrpSpPr/>
          <p:nvPr/>
        </p:nvGrpSpPr>
        <p:grpSpPr>
          <a:xfrm>
            <a:off x="253278" y="424627"/>
            <a:ext cx="932944" cy="5020685"/>
            <a:chOff x="253278" y="424627"/>
            <a:chExt cx="932944" cy="5020685"/>
          </a:xfrm>
        </p:grpSpPr>
        <p:pic>
          <p:nvPicPr>
            <p:cNvPr id="6" name="Graphique 5" descr="Femme">
              <a:extLst>
                <a:ext uri="{FF2B5EF4-FFF2-40B4-BE49-F238E27FC236}">
                  <a16:creationId xmlns:a16="http://schemas.microsoft.com/office/drawing/2014/main" id="{2CAE5C7E-36F4-4693-80C4-012EC1BC66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1822" y="424627"/>
              <a:ext cx="914400" cy="914400"/>
            </a:xfrm>
            <a:prstGeom prst="rect">
              <a:avLst/>
            </a:prstGeom>
          </p:spPr>
        </p:pic>
        <p:pic>
          <p:nvPicPr>
            <p:cNvPr id="9" name="Graphique 8" descr="Caddie">
              <a:extLst>
                <a:ext uri="{FF2B5EF4-FFF2-40B4-BE49-F238E27FC236}">
                  <a16:creationId xmlns:a16="http://schemas.microsoft.com/office/drawing/2014/main" id="{3E3DB078-5DDD-47D9-BB99-661B9DE50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71822" y="1700808"/>
              <a:ext cx="914400" cy="914400"/>
            </a:xfrm>
            <a:prstGeom prst="rect">
              <a:avLst/>
            </a:prstGeom>
          </p:spPr>
        </p:pic>
        <p:pic>
          <p:nvPicPr>
            <p:cNvPr id="11" name="Graphique 10" descr="Pomme">
              <a:extLst>
                <a:ext uri="{FF2B5EF4-FFF2-40B4-BE49-F238E27FC236}">
                  <a16:creationId xmlns:a16="http://schemas.microsoft.com/office/drawing/2014/main" id="{EEA305CC-9F18-4BAF-AB97-D50CE353E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53278" y="3115860"/>
              <a:ext cx="914400" cy="914400"/>
            </a:xfrm>
            <a:prstGeom prst="rect">
              <a:avLst/>
            </a:prstGeom>
          </p:spPr>
        </p:pic>
        <p:pic>
          <p:nvPicPr>
            <p:cNvPr id="13" name="Graphique 12" descr="Discussion">
              <a:extLst>
                <a:ext uri="{FF2B5EF4-FFF2-40B4-BE49-F238E27FC236}">
                  <a16:creationId xmlns:a16="http://schemas.microsoft.com/office/drawing/2014/main" id="{4B6FF685-9922-4E9B-BB12-215509444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1822" y="4530912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2269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D44E9D4-0A5C-4DC6-BC22-6CFBA30EE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0"/>
            <a:ext cx="6624737" cy="7062668"/>
          </a:xfrm>
          <a:prstGeom prst="rect">
            <a:avLst/>
          </a:prstGeom>
        </p:spPr>
      </p:pic>
      <p:sp>
        <p:nvSpPr>
          <p:cNvPr id="7" name="Bulle narrative : ronde 6">
            <a:extLst>
              <a:ext uri="{FF2B5EF4-FFF2-40B4-BE49-F238E27FC236}">
                <a16:creationId xmlns:a16="http://schemas.microsoft.com/office/drawing/2014/main" id="{83CBFB9E-0233-4E08-8CC3-1B7B5AB3705E}"/>
              </a:ext>
            </a:extLst>
          </p:cNvPr>
          <p:cNvSpPr/>
          <p:nvPr/>
        </p:nvSpPr>
        <p:spPr>
          <a:xfrm>
            <a:off x="683568" y="3212976"/>
            <a:ext cx="1944217" cy="1296144"/>
          </a:xfrm>
          <a:prstGeom prst="wedgeEllipseCallout">
            <a:avLst>
              <a:gd name="adj1" fmla="val 45134"/>
              <a:gd name="adj2" fmla="val 40769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presse en parle ….</a:t>
            </a:r>
          </a:p>
        </p:txBody>
      </p:sp>
      <p:pic>
        <p:nvPicPr>
          <p:cNvPr id="3" name="Graphique 2" descr="Journal">
            <a:extLst>
              <a:ext uri="{FF2B5EF4-FFF2-40B4-BE49-F238E27FC236}">
                <a16:creationId xmlns:a16="http://schemas.microsoft.com/office/drawing/2014/main" id="{CAAA4AB4-A871-47FA-BF8A-619DDDD85D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3528" y="404664"/>
            <a:ext cx="914400" cy="914400"/>
          </a:xfrm>
          <a:prstGeom prst="rect">
            <a:avLst/>
          </a:prstGeom>
        </p:spPr>
      </p:pic>
      <p:pic>
        <p:nvPicPr>
          <p:cNvPr id="6" name="Graphique 5" descr="Mégaphone">
            <a:extLst>
              <a:ext uri="{FF2B5EF4-FFF2-40B4-BE49-F238E27FC236}">
                <a16:creationId xmlns:a16="http://schemas.microsoft.com/office/drawing/2014/main" id="{A1F50A90-1B58-4446-9806-4643D2BFA3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3528" y="18976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84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993978-36ED-4442-89F7-8AE777BE1FDA}"/>
              </a:ext>
            </a:extLst>
          </p:cNvPr>
          <p:cNvSpPr/>
          <p:nvPr/>
        </p:nvSpPr>
        <p:spPr>
          <a:xfrm>
            <a:off x="1512168" y="-58562"/>
            <a:ext cx="77403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sm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50800" dist="38100" dir="9000000" algn="tr" rotWithShape="0">
                    <a:srgbClr val="AAABAC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Nombre d’interventions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sm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50800" dist="38100" dir="9000000" algn="tr" rotWithShape="0">
                    <a:srgbClr val="AAABAC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Nombre d’heures en entreprise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DC5D53-856B-421D-8AE6-F46E3F90C96B}"/>
              </a:ext>
            </a:extLst>
          </p:cNvPr>
          <p:cNvSpPr txBox="1"/>
          <p:nvPr/>
        </p:nvSpPr>
        <p:spPr>
          <a:xfrm>
            <a:off x="467544" y="139013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33 222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9A7F97B-19C3-476E-85B6-1123851FF57D}"/>
              </a:ext>
            </a:extLst>
          </p:cNvPr>
          <p:cNvSpPr txBox="1"/>
          <p:nvPr/>
        </p:nvSpPr>
        <p:spPr>
          <a:xfrm>
            <a:off x="1475656" y="143630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Visites par an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26A179B-8A60-4D50-AEEC-E689EE224A24}"/>
              </a:ext>
            </a:extLst>
          </p:cNvPr>
          <p:cNvSpPr txBox="1"/>
          <p:nvPr/>
        </p:nvSpPr>
        <p:spPr>
          <a:xfrm>
            <a:off x="480176" y="1817290"/>
            <a:ext cx="1084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11 852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9F832AC-8050-42F7-BC18-2D868AD6E2AC}"/>
              </a:ext>
            </a:extLst>
          </p:cNvPr>
          <p:cNvSpPr txBox="1"/>
          <p:nvPr/>
        </p:nvSpPr>
        <p:spPr>
          <a:xfrm>
            <a:off x="1462899" y="1835244"/>
            <a:ext cx="761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heures dédiées à la prévention des risques professionnels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entreprise.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B474C7A-E707-4D49-BFA6-A6BBD379A813}"/>
              </a:ext>
            </a:extLst>
          </p:cNvPr>
          <p:cNvSpPr txBox="1"/>
          <p:nvPr/>
        </p:nvSpPr>
        <p:spPr>
          <a:xfrm>
            <a:off x="1027663" y="4553653"/>
            <a:ext cx="671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9F372B3-0836-48EB-A9B7-1D57E14F2201}"/>
              </a:ext>
            </a:extLst>
          </p:cNvPr>
          <p:cNvSpPr txBox="1"/>
          <p:nvPr/>
        </p:nvSpPr>
        <p:spPr>
          <a:xfrm>
            <a:off x="1495301" y="4593477"/>
            <a:ext cx="662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interventions RPS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35761AD-BDFA-441B-B227-B7376C1F74E9}"/>
              </a:ext>
            </a:extLst>
          </p:cNvPr>
          <p:cNvSpPr txBox="1"/>
          <p:nvPr/>
        </p:nvSpPr>
        <p:spPr>
          <a:xfrm>
            <a:off x="907401" y="5020934"/>
            <a:ext cx="828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258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070E7F37-A094-4672-B040-F61A32EE8F5F}"/>
              </a:ext>
            </a:extLst>
          </p:cNvPr>
          <p:cNvGrpSpPr/>
          <p:nvPr/>
        </p:nvGrpSpPr>
        <p:grpSpPr>
          <a:xfrm>
            <a:off x="899592" y="5450236"/>
            <a:ext cx="8101469" cy="475555"/>
            <a:chOff x="896157" y="5550806"/>
            <a:chExt cx="8101469" cy="461665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289BC4E9-F3B1-4F0A-8BE7-330C1AC9A5D2}"/>
                </a:ext>
              </a:extLst>
            </p:cNvPr>
            <p:cNvSpPr txBox="1"/>
            <p:nvPr/>
          </p:nvSpPr>
          <p:spPr>
            <a:xfrm>
              <a:off x="896157" y="5550806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126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1CF7A7F1-C48F-40E4-B8B9-7E388EE5B79B}"/>
                </a:ext>
              </a:extLst>
            </p:cNvPr>
            <p:cNvSpPr txBox="1"/>
            <p:nvPr/>
          </p:nvSpPr>
          <p:spPr>
            <a:xfrm>
              <a:off x="1446760" y="5610757"/>
              <a:ext cx="7550866" cy="358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salariés accompagnés par le dispositif du maintien en emploi</a:t>
              </a: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75C39F7B-94F3-4F23-A177-06C14FD2403D}"/>
              </a:ext>
            </a:extLst>
          </p:cNvPr>
          <p:cNvSpPr txBox="1"/>
          <p:nvPr/>
        </p:nvSpPr>
        <p:spPr>
          <a:xfrm>
            <a:off x="1450195" y="5051940"/>
            <a:ext cx="7550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salariés suivis par le pôle social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dont 87 pour le dispositif MEE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42E88B5-6756-4810-A00B-50DBC5AE7E57}"/>
              </a:ext>
            </a:extLst>
          </p:cNvPr>
          <p:cNvSpPr txBox="1"/>
          <p:nvPr/>
        </p:nvSpPr>
        <p:spPr>
          <a:xfrm>
            <a:off x="1455279" y="2457856"/>
            <a:ext cx="7633869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fiches d’entreprise</a:t>
            </a:r>
          </a:p>
          <a:p>
            <a:pPr marL="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études de poste</a:t>
            </a:r>
          </a:p>
          <a:p>
            <a:pPr marL="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actions en métrologie</a:t>
            </a:r>
          </a:p>
          <a:p>
            <a:pPr marL="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saisies de fiche de sécurité et 40 évaluation du risque chimique</a:t>
            </a:r>
          </a:p>
          <a:p>
            <a:pPr marL="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questionnaires de santé - travail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D90F003-0B74-4214-8C92-F1195A706A82}"/>
              </a:ext>
            </a:extLst>
          </p:cNvPr>
          <p:cNvSpPr txBox="1"/>
          <p:nvPr/>
        </p:nvSpPr>
        <p:spPr>
          <a:xfrm>
            <a:off x="1784401" y="6045086"/>
            <a:ext cx="743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 pourquoi pas chez vous ?</a:t>
            </a:r>
          </a:p>
        </p:txBody>
      </p:sp>
      <p:pic>
        <p:nvPicPr>
          <p:cNvPr id="22" name="Graphique 21" descr="Ampoule">
            <a:extLst>
              <a:ext uri="{FF2B5EF4-FFF2-40B4-BE49-F238E27FC236}">
                <a16:creationId xmlns:a16="http://schemas.microsoft.com/office/drawing/2014/main" id="{BB965A41-518A-4BEE-9AAD-2B2149FDF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766" y="5925791"/>
            <a:ext cx="914400" cy="914400"/>
          </a:xfrm>
          <a:prstGeom prst="rect">
            <a:avLst/>
          </a:prstGeom>
        </p:spPr>
      </p:pic>
      <p:pic>
        <p:nvPicPr>
          <p:cNvPr id="24" name="Graphique 23" descr="Histogramme">
            <a:extLst>
              <a:ext uri="{FF2B5EF4-FFF2-40B4-BE49-F238E27FC236}">
                <a16:creationId xmlns:a16="http://schemas.microsoft.com/office/drawing/2014/main" id="{E93BAAF7-2C2D-4654-9D98-9EA395CA6F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1520" y="0"/>
            <a:ext cx="1152128" cy="1152128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7D9B73C8-9A1E-4622-94D6-915A50BAAF66}"/>
              </a:ext>
            </a:extLst>
          </p:cNvPr>
          <p:cNvSpPr txBox="1"/>
          <p:nvPr/>
        </p:nvSpPr>
        <p:spPr>
          <a:xfrm>
            <a:off x="3946779" y="146572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90B70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250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90B70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participations aux CHSCT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40DC25E-1321-413A-B641-B00796DA5824}"/>
              </a:ext>
            </a:extLst>
          </p:cNvPr>
          <p:cNvSpPr txBox="1"/>
          <p:nvPr/>
        </p:nvSpPr>
        <p:spPr>
          <a:xfrm>
            <a:off x="827052" y="3318893"/>
            <a:ext cx="74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3518DE1-8CB1-44C4-A1ED-A507D5A56DB8}"/>
              </a:ext>
            </a:extLst>
          </p:cNvPr>
          <p:cNvSpPr txBox="1"/>
          <p:nvPr/>
        </p:nvSpPr>
        <p:spPr>
          <a:xfrm>
            <a:off x="834628" y="2481300"/>
            <a:ext cx="967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460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B10F79F-0D63-47B2-96AD-C31BFD71BCC9}"/>
              </a:ext>
            </a:extLst>
          </p:cNvPr>
          <p:cNvSpPr txBox="1"/>
          <p:nvPr/>
        </p:nvSpPr>
        <p:spPr>
          <a:xfrm>
            <a:off x="746352" y="3764156"/>
            <a:ext cx="1084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2571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2DDCE80-AD14-4FF2-8EEC-DFE3E81A2E53}"/>
              </a:ext>
            </a:extLst>
          </p:cNvPr>
          <p:cNvSpPr txBox="1"/>
          <p:nvPr/>
        </p:nvSpPr>
        <p:spPr>
          <a:xfrm>
            <a:off x="827052" y="2938499"/>
            <a:ext cx="1084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413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C21F1BC-8455-4308-8634-128D08CF6B21}"/>
              </a:ext>
            </a:extLst>
          </p:cNvPr>
          <p:cNvSpPr txBox="1"/>
          <p:nvPr/>
        </p:nvSpPr>
        <p:spPr>
          <a:xfrm>
            <a:off x="899592" y="4132650"/>
            <a:ext cx="851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277</a:t>
            </a:r>
          </a:p>
        </p:txBody>
      </p:sp>
    </p:spTree>
    <p:extLst>
      <p:ext uri="{BB962C8B-B14F-4D97-AF65-F5344CB8AC3E}">
        <p14:creationId xmlns:p14="http://schemas.microsoft.com/office/powerpoint/2010/main" val="400840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C4227A6-BC53-488D-9819-D6D0449471B7}"/>
              </a:ext>
            </a:extLst>
          </p:cNvPr>
          <p:cNvSpPr txBox="1"/>
          <p:nvPr/>
        </p:nvSpPr>
        <p:spPr>
          <a:xfrm>
            <a:off x="1475656" y="253087"/>
            <a:ext cx="766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Comment mobiliser ces ressources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B9BD1A2-74C8-4611-9F93-CA33FFCCB59E}"/>
              </a:ext>
            </a:extLst>
          </p:cNvPr>
          <p:cNvSpPr txBox="1"/>
          <p:nvPr/>
        </p:nvSpPr>
        <p:spPr>
          <a:xfrm>
            <a:off x="1488872" y="966499"/>
            <a:ext cx="74321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Prendre contact avec le médecin du travail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 assure le suivi médical de votre entreprise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 questions sur votre dossier adhérent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adherents@aist87.fr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Prendre contact avec le dispositif maintien en emploi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maintien-en-emploi@aist87.fr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Restez informé ! 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www.aist87.fr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Vos démarches en ligne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 actualités de votre service de santé au travail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Veille juridique et documentaire :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DoC’ActuS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(abonnement gratuit)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 catalogue de formation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 informations en santé au travail : réglementation, documentation, plaquettes de prévention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Image 4" descr="Une image contenant silhouette&#10;&#10;Description générée automatiquement">
            <a:extLst>
              <a:ext uri="{FF2B5EF4-FFF2-40B4-BE49-F238E27FC236}">
                <a16:creationId xmlns:a16="http://schemas.microsoft.com/office/drawing/2014/main" id="{90CAEDDA-F8E5-488E-843F-4229A59429B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1" t="12190" r="24943" b="11279"/>
          <a:stretch/>
        </p:blipFill>
        <p:spPr>
          <a:xfrm>
            <a:off x="356919" y="576252"/>
            <a:ext cx="807845" cy="1395724"/>
          </a:xfrm>
          <a:prstGeom prst="rect">
            <a:avLst/>
          </a:prstGeom>
        </p:spPr>
      </p:pic>
      <p:pic>
        <p:nvPicPr>
          <p:cNvPr id="12" name="Graphique 11" descr="E-mail">
            <a:extLst>
              <a:ext uri="{FF2B5EF4-FFF2-40B4-BE49-F238E27FC236}">
                <a16:creationId xmlns:a16="http://schemas.microsoft.com/office/drawing/2014/main" id="{9A053E74-D542-475E-A0DC-5A1CA5A4BF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641" y="2402096"/>
            <a:ext cx="914400" cy="914400"/>
          </a:xfrm>
          <a:prstGeom prst="rect">
            <a:avLst/>
          </a:prstGeom>
        </p:spPr>
      </p:pic>
      <p:pic>
        <p:nvPicPr>
          <p:cNvPr id="14" name="Graphique 13" descr="Ampoule">
            <a:extLst>
              <a:ext uri="{FF2B5EF4-FFF2-40B4-BE49-F238E27FC236}">
                <a16:creationId xmlns:a16="http://schemas.microsoft.com/office/drawing/2014/main" id="{D7CBA4FF-3F8D-4B91-9D4D-988ABAF18C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6969" y="3879452"/>
            <a:ext cx="914400" cy="914400"/>
          </a:xfrm>
          <a:prstGeom prst="rect">
            <a:avLst/>
          </a:prstGeom>
        </p:spPr>
      </p:pic>
      <p:pic>
        <p:nvPicPr>
          <p:cNvPr id="16" name="Graphique 15" descr="Lien">
            <a:extLst>
              <a:ext uri="{FF2B5EF4-FFF2-40B4-BE49-F238E27FC236}">
                <a16:creationId xmlns:a16="http://schemas.microsoft.com/office/drawing/2014/main" id="{190D7582-36B9-4D29-B72D-2A04FB1735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3641" y="51571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47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7143D530-B0A6-4A14-A7E4-13DBB0630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782" y="692696"/>
            <a:ext cx="8208912" cy="1061299"/>
          </a:xfrm>
        </p:spPr>
        <p:txBody>
          <a:bodyPr>
            <a:normAutofit/>
          </a:bodyPr>
          <a:lstStyle/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42B7432B-4283-4FF4-9160-6A3334373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770" y="2564904"/>
            <a:ext cx="8424936" cy="2448272"/>
          </a:xfrm>
        </p:spPr>
        <p:txBody>
          <a:bodyPr>
            <a:normAutofit/>
          </a:bodyPr>
          <a:lstStyle/>
          <a:p>
            <a:r>
              <a:rPr lang="fr-FR" sz="6600" b="1" dirty="0">
                <a:solidFill>
                  <a:srgbClr val="FF0066"/>
                </a:solidFill>
              </a:rPr>
              <a:t>« AIST 87 »</a:t>
            </a:r>
          </a:p>
          <a:p>
            <a:endParaRPr lang="fr-FR" sz="3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3600" b="1" dirty="0">
                <a:solidFill>
                  <a:schemeClr val="accent3">
                    <a:lumMod val="75000"/>
                  </a:schemeClr>
                </a:solidFill>
              </a:rPr>
              <a:t>http://aist87.sante-travail-limousin.org/</a:t>
            </a:r>
          </a:p>
        </p:txBody>
      </p:sp>
    </p:spTree>
    <p:extLst>
      <p:ext uri="{BB962C8B-B14F-4D97-AF65-F5344CB8AC3E}">
        <p14:creationId xmlns:p14="http://schemas.microsoft.com/office/powerpoint/2010/main" val="15586451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D62B4E7-5B5C-4F8D-A8FD-5901DB7D7A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D43EAD"/>
                </a:solidFill>
              </a:rPr>
              <a:t>Merci pour votre attention.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8A425BBB-0BB3-458E-B77A-6D4FD09BCF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18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fr-FR" sz="2000" b="1" dirty="0">
                <a:solidFill>
                  <a:schemeClr val="bg1">
                    <a:lumMod val="50000"/>
                  </a:schemeClr>
                </a:solidFill>
              </a:rPr>
              <a:t>D’une obligation règlementaire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2000" b="1" dirty="0">
                <a:solidFill>
                  <a:schemeClr val="bg1">
                    <a:lumMod val="50000"/>
                  </a:schemeClr>
                </a:solidFill>
              </a:rPr>
              <a:t>à une approche profitable à tous.</a:t>
            </a:r>
            <a:br>
              <a:rPr lang="fr-FR" sz="20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>L’approche managériale.</a:t>
            </a:r>
            <a:br>
              <a:rPr lang="fr-FR" sz="2000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827247" y="2636912"/>
          <a:ext cx="7416824" cy="327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3619474" y="1124744"/>
            <a:ext cx="1832371" cy="916185"/>
            <a:chOff x="3198614" y="99"/>
            <a:chExt cx="1832371" cy="916185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3198614" y="99"/>
              <a:ext cx="1832371" cy="9161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3243338" y="44823"/>
              <a:ext cx="1742923" cy="8267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/>
                <a:t>la loi</a:t>
              </a:r>
            </a:p>
          </p:txBody>
        </p:sp>
      </p:grpSp>
      <p:sp>
        <p:nvSpPr>
          <p:cNvPr id="8" name="Flèche vers le bas 7"/>
          <p:cNvSpPr/>
          <p:nvPr/>
        </p:nvSpPr>
        <p:spPr>
          <a:xfrm>
            <a:off x="4535659" y="2040929"/>
            <a:ext cx="45719" cy="595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84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D’une obligation règlementaire à une approche profitable à tous.</a:t>
            </a:r>
            <a:br>
              <a:rPr lang="fr-FR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400" dirty="0">
                <a:solidFill>
                  <a:schemeClr val="tx1"/>
                </a:solidFill>
              </a:rPr>
              <a:t>L’approche durable.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44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D’une obligation règlementaire à une approche profitable à tous.</a:t>
            </a:r>
            <a:br>
              <a:rPr lang="fr-FR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400" dirty="0">
                <a:solidFill>
                  <a:srgbClr val="CC00FF"/>
                </a:solidFill>
              </a:rPr>
              <a:t>Le pilier environnemental.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Les conditions de travail:</a:t>
            </a:r>
          </a:p>
          <a:p>
            <a:endParaRPr lang="fr-FR" dirty="0"/>
          </a:p>
          <a:p>
            <a:r>
              <a:rPr lang="fr-FR" dirty="0"/>
              <a:t>Eclairage,</a:t>
            </a:r>
          </a:p>
          <a:p>
            <a:endParaRPr lang="fr-FR" dirty="0"/>
          </a:p>
          <a:p>
            <a:r>
              <a:rPr lang="fr-FR" dirty="0"/>
              <a:t>Qualité de l’air ambiant, (formaldéhydes, radon </a:t>
            </a:r>
            <a:r>
              <a:rPr lang="fr-FR" dirty="0" err="1"/>
              <a:t>etc</a:t>
            </a:r>
            <a:r>
              <a:rPr lang="fr-FR" dirty="0"/>
              <a:t>,,,)</a:t>
            </a:r>
          </a:p>
          <a:p>
            <a:endParaRPr lang="fr-FR" dirty="0"/>
          </a:p>
          <a:p>
            <a:r>
              <a:rPr lang="fr-FR" dirty="0"/>
              <a:t>Ambiances physiques de travail (bruit, température, hygrométrie, pression)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26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D’une obligation règlementaire à une approche profitable à tous.</a:t>
            </a:r>
            <a:br>
              <a:rPr lang="fr-FR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400" dirty="0">
                <a:solidFill>
                  <a:srgbClr val="CC00FF"/>
                </a:solidFill>
              </a:rPr>
              <a:t>Le pilier sociétal.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lvl="1"/>
            <a:endParaRPr lang="fr-FR" dirty="0"/>
          </a:p>
          <a:p>
            <a:pPr lvl="1"/>
            <a:r>
              <a:rPr lang="fr-FR" b="1" dirty="0"/>
              <a:t>Fidélisation des salariés</a:t>
            </a:r>
            <a:r>
              <a:rPr lang="fr-FR" dirty="0"/>
              <a:t>, Conservation du savoir faire dans l’entreprise, vecteur de performance.</a:t>
            </a:r>
          </a:p>
          <a:p>
            <a:pPr lvl="1"/>
            <a:endParaRPr lang="fr-FR" dirty="0"/>
          </a:p>
          <a:p>
            <a:pPr lvl="1"/>
            <a:r>
              <a:rPr lang="fr-FR" b="1" dirty="0"/>
              <a:t>Limitation de l’absentéisme</a:t>
            </a:r>
            <a:r>
              <a:rPr lang="fr-FR" dirty="0"/>
              <a:t>. </a:t>
            </a:r>
            <a:r>
              <a:rPr lang="fr-FR" sz="2100" dirty="0"/>
              <a:t>(60 000 000 € sont consacrés chaque année à la gestion de l’absentéisme par les entreprises françaises). </a:t>
            </a:r>
          </a:p>
          <a:p>
            <a:pPr lvl="1"/>
            <a:endParaRPr lang="fr-FR" dirty="0"/>
          </a:p>
          <a:p>
            <a:pPr lvl="1"/>
            <a:r>
              <a:rPr lang="fr-FR" b="1" dirty="0"/>
              <a:t>Limitation de la « casse ». </a:t>
            </a:r>
            <a:r>
              <a:rPr lang="fr-FR" dirty="0"/>
              <a:t>Maintien dans l’emploi</a:t>
            </a:r>
          </a:p>
          <a:p>
            <a:pPr lvl="2"/>
            <a:r>
              <a:rPr lang="fr-FR" dirty="0"/>
              <a:t>Effet sur le coût des licenciements pour inaptitude.</a:t>
            </a:r>
          </a:p>
          <a:p>
            <a:pPr lvl="2"/>
            <a:r>
              <a:rPr lang="fr-FR" dirty="0"/>
              <a:t>Atténuation des difficultés de reclassement</a:t>
            </a:r>
          </a:p>
        </p:txBody>
      </p:sp>
    </p:spTree>
    <p:extLst>
      <p:ext uri="{BB962C8B-B14F-4D97-AF65-F5344CB8AC3E}">
        <p14:creationId xmlns:p14="http://schemas.microsoft.com/office/powerpoint/2010/main" val="371755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7"/>
            <a:ext cx="8229600" cy="792089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D’une obligation règlementaire à une approche profitable à tous.</a:t>
            </a:r>
            <a:br>
              <a:rPr lang="fr-FR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400" dirty="0">
                <a:solidFill>
                  <a:srgbClr val="CC00FF"/>
                </a:solidFill>
              </a:rPr>
              <a:t>Le pilier économique.</a:t>
            </a:r>
            <a:endParaRPr lang="fr-F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2600" dirty="0"/>
              <a:t>Des études récentes réalisées dans plusieurs pays européens sont concordantes et montrent que:</a:t>
            </a:r>
          </a:p>
          <a:p>
            <a:pPr marL="0" indent="0" algn="ctr">
              <a:buNone/>
            </a:pPr>
            <a:r>
              <a:rPr lang="fr-FR" sz="2600" dirty="0"/>
              <a:t> </a:t>
            </a:r>
            <a:r>
              <a:rPr lang="fr-FR" sz="2600" b="1" dirty="0"/>
              <a:t>« La prévention est une affaire rentable ».</a:t>
            </a:r>
          </a:p>
          <a:p>
            <a:pPr marL="0" indent="0" algn="ctr">
              <a:buNone/>
            </a:pPr>
            <a:endParaRPr lang="fr-FR" sz="2600" b="1" dirty="0"/>
          </a:p>
          <a:p>
            <a:r>
              <a:rPr lang="fr-FR" sz="2600" dirty="0"/>
              <a:t>La </a:t>
            </a:r>
            <a:r>
              <a:rPr lang="fr-FR" sz="2600" b="1" dirty="0"/>
              <a:t>limitation de l’absentéisme</a:t>
            </a:r>
          </a:p>
          <a:p>
            <a:pPr lvl="2"/>
            <a:r>
              <a:rPr lang="fr-FR" dirty="0"/>
              <a:t>Effet sur la désorganisation.</a:t>
            </a:r>
          </a:p>
          <a:p>
            <a:pPr lvl="2"/>
            <a:r>
              <a:rPr lang="fr-FR" dirty="0"/>
              <a:t>Sur les pertes de temps indirectes (formation nouvel arrivant </a:t>
            </a:r>
            <a:r>
              <a:rPr lang="fr-FR" dirty="0" err="1"/>
              <a:t>etc</a:t>
            </a:r>
            <a:r>
              <a:rPr lang="fr-FR" dirty="0"/>
              <a:t>,,,).</a:t>
            </a:r>
          </a:p>
          <a:p>
            <a:endParaRPr lang="fr-FR" sz="2600" dirty="0"/>
          </a:p>
          <a:p>
            <a:r>
              <a:rPr lang="fr-FR" sz="2600" b="1" dirty="0"/>
              <a:t>la qualité </a:t>
            </a:r>
            <a:r>
              <a:rPr lang="fr-FR" sz="2600" dirty="0"/>
              <a:t>: 80 % des actions étudiées sont en relation avec des gains liés à la qualité ;</a:t>
            </a:r>
          </a:p>
          <a:p>
            <a:r>
              <a:rPr lang="fr-FR" sz="2800" b="1" dirty="0"/>
              <a:t>Amélioration de la productivité </a:t>
            </a:r>
            <a:r>
              <a:rPr lang="fr-FR" sz="2800" dirty="0"/>
              <a:t>(diminution des temps passés).</a:t>
            </a:r>
            <a:endParaRPr lang="fr-FR" sz="2600" dirty="0"/>
          </a:p>
          <a:p>
            <a:r>
              <a:rPr lang="fr-FR" sz="2600" b="1" dirty="0"/>
              <a:t>la marge </a:t>
            </a:r>
            <a:r>
              <a:rPr lang="fr-FR" sz="2600" dirty="0"/>
              <a:t>: 13 % des actions étudiées ont permis de développer le chiffre d'affaires et la marge de l'entreprise</a:t>
            </a:r>
          </a:p>
          <a:p>
            <a:endParaRPr lang="fr-FR" sz="2600" dirty="0"/>
          </a:p>
          <a:p>
            <a:r>
              <a:rPr lang="fr-FR" sz="2600" dirty="0"/>
              <a:t>Ratio de retour moyen constaté sur investissements: </a:t>
            </a:r>
            <a:r>
              <a:rPr lang="fr-FR" sz="3900" b="1" dirty="0"/>
              <a:t>2,2.</a:t>
            </a:r>
          </a:p>
          <a:p>
            <a:pPr marL="0" indent="0">
              <a:buNone/>
            </a:pPr>
            <a:r>
              <a:rPr lang="fr-FR" sz="1500" dirty="0"/>
              <a:t>étude publiée par l'association internationale de la Sécurité sociale (AISS), à partir d’un questionnaire remis à 300 sociétés, implantées dans 15 pays.</a:t>
            </a:r>
          </a:p>
          <a:p>
            <a:endParaRPr lang="fr-FR" sz="15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089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7"/>
            <a:ext cx="8229600" cy="792089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D’une obligation règlementaire à une approche profitable à tous.</a:t>
            </a:r>
            <a:br>
              <a:rPr lang="fr-FR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400" dirty="0">
                <a:solidFill>
                  <a:srgbClr val="CC00FF"/>
                </a:solidFill>
              </a:rPr>
              <a:t>Le pilier économique.</a:t>
            </a:r>
            <a:endParaRPr lang="fr-F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/>
              <a:t>Etude OPPBTP </a:t>
            </a:r>
            <a:r>
              <a:rPr lang="fr-FR" sz="2300" dirty="0"/>
              <a:t>étude sur 101 cas et 27 entreprises.</a:t>
            </a:r>
          </a:p>
          <a:p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13% des actions ont eu une incidence sur la </a:t>
            </a:r>
            <a:r>
              <a:rPr lang="fr-FR" b="1" dirty="0"/>
              <a:t>marge.</a:t>
            </a:r>
            <a:r>
              <a:rPr lang="fr-FR" dirty="0"/>
              <a:t>  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Au global </a:t>
            </a:r>
            <a:r>
              <a:rPr lang="fr-FR" b="1" dirty="0"/>
              <a:t>100€</a:t>
            </a:r>
            <a:r>
              <a:rPr lang="fr-FR" dirty="0"/>
              <a:t> investis dans des actions de prévention ont généré un  gain économique moyen de </a:t>
            </a:r>
            <a:r>
              <a:rPr lang="fr-FR" b="1" dirty="0"/>
              <a:t>219€.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Dans 24 des cas étudiés l’investissement a été </a:t>
            </a:r>
            <a:r>
              <a:rPr lang="fr-FR" b="1" dirty="0"/>
              <a:t>inférieur à 5000€.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L’effort de trésorerie reste supportable; il a fallu en moyenne </a:t>
            </a:r>
            <a:r>
              <a:rPr lang="fr-FR" b="1" dirty="0"/>
              <a:t>1,5 années pour que la dépense soit couverte par les gains.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 Les plus forts taux de rentabilité (&gt;3) ont été relevés </a:t>
            </a:r>
            <a:r>
              <a:rPr lang="fr-FR" b="1" dirty="0"/>
              <a:t>dans des TPE.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093456"/>
      </p:ext>
    </p:extLst>
  </p:cSld>
  <p:clrMapOvr>
    <a:masterClrMapping/>
  </p:clrMapOvr>
</p:sld>
</file>

<file path=ppt/theme/theme1.xml><?xml version="1.0" encoding="utf-8"?>
<a:theme xmlns:a="http://schemas.openxmlformats.org/drawingml/2006/main" name="DIAPORAMA ST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APORAMA ST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 STL</Template>
  <TotalTime>529</TotalTime>
  <Words>1451</Words>
  <Application>Microsoft Office PowerPoint</Application>
  <PresentationFormat>Affichage à l'écran (4:3)</PresentationFormat>
  <Paragraphs>357</Paragraphs>
  <Slides>36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36</vt:i4>
      </vt:variant>
    </vt:vector>
  </HeadingPairs>
  <TitlesOfParts>
    <vt:vector size="45" baseType="lpstr">
      <vt:lpstr>Arial</vt:lpstr>
      <vt:lpstr>Arial Black</vt:lpstr>
      <vt:lpstr>BienvenueBeta</vt:lpstr>
      <vt:lpstr>Calibri</vt:lpstr>
      <vt:lpstr>Courier New</vt:lpstr>
      <vt:lpstr>Symbol</vt:lpstr>
      <vt:lpstr>Times New Roman</vt:lpstr>
      <vt:lpstr>DIAPORAMA STL</vt:lpstr>
      <vt:lpstr>1_DIAPORAMA STL</vt:lpstr>
      <vt:lpstr>Santé au travail A quoi sert votre cotisation?</vt:lpstr>
      <vt:lpstr>La santé au travail dans l’entreprise</vt:lpstr>
      <vt:lpstr>Le contexte général.</vt:lpstr>
      <vt:lpstr>D’une obligation règlementaire à une approche profitable à tous. L’approche managériale. </vt:lpstr>
      <vt:lpstr>D’une obligation règlementaire à une approche profitable à tous. L’approche durable.</vt:lpstr>
      <vt:lpstr>D’une obligation règlementaire à une approche profitable à tous. Le pilier environnemental.</vt:lpstr>
      <vt:lpstr>D’une obligation règlementaire à une approche profitable à tous. Le pilier sociétal.</vt:lpstr>
      <vt:lpstr>D’une obligation règlementaire à une approche profitable à tous. Le pilier économique.</vt:lpstr>
      <vt:lpstr>D’une obligation règlementaire à une approche profitable à tous. Le pilier économique.</vt:lpstr>
      <vt:lpstr>Les parties prenantes</vt:lpstr>
      <vt:lpstr>Les principaux acteurs de la santé au travail.</vt:lpstr>
      <vt:lpstr>La relation avec le médecin du travail</vt:lpstr>
      <vt:lpstr>Les services de santé au travail. </vt:lpstr>
      <vt:lpstr>Les services interentreprises de sante au travail (SIST).</vt:lpstr>
      <vt:lpstr>LES MISSIONS DES SIST. </vt:lpstr>
      <vt:lpstr>La contrepartie à la cotisation </vt:lpstr>
      <vt:lpstr>Le suivi individuel.</vt:lpstr>
      <vt:lpstr>Présentation PowerPoint</vt:lpstr>
      <vt:lpstr>Que couvre la cotisation? </vt:lpstr>
      <vt:lpstr>L’évaluation des risques </vt:lpstr>
      <vt:lpstr>L’évaluation des risques. </vt:lpstr>
      <vt:lpstr>La fiche d’entreprise. </vt:lpstr>
      <vt:lpstr>Le document unique (DUERP)</vt:lpstr>
      <vt:lpstr>Le document unique (DUERP).</vt:lpstr>
      <vt:lpstr>Identifier les risques: Notion de travail réel et travail prescrit.</vt:lpstr>
      <vt:lpstr>le document unique. Exemple d’approche.</vt:lpstr>
      <vt:lpstr>le document unique. Exemple d’approche.</vt:lpstr>
      <vt:lpstr>Quelques exemples D’actions de prévention.</vt:lpstr>
      <vt:lpstr> Prévention des TMS dans les métiers de la coiffure : une action partenariale en chiffre et en image </vt:lpstr>
      <vt:lpstr>Conclusion : l’action en chiffres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pour votre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Semblat Corinne</dc:creator>
  <cp:lastModifiedBy>DUMONT Pascal</cp:lastModifiedBy>
  <cp:revision>47</cp:revision>
  <cp:lastPrinted>2019-03-07T07:06:10Z</cp:lastPrinted>
  <dcterms:created xsi:type="dcterms:W3CDTF">2013-06-04T10:09:13Z</dcterms:created>
  <dcterms:modified xsi:type="dcterms:W3CDTF">2019-03-07T07:11:39Z</dcterms:modified>
</cp:coreProperties>
</file>